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6"/>
  </p:notesMasterIdLst>
  <p:sldIdLst>
    <p:sldId id="314" r:id="rId2"/>
    <p:sldId id="311" r:id="rId3"/>
    <p:sldId id="257" r:id="rId4"/>
    <p:sldId id="258" r:id="rId5"/>
    <p:sldId id="259" r:id="rId6"/>
    <p:sldId id="260" r:id="rId7"/>
    <p:sldId id="316" r:id="rId8"/>
    <p:sldId id="317" r:id="rId9"/>
    <p:sldId id="261" r:id="rId10"/>
    <p:sldId id="323" r:id="rId11"/>
    <p:sldId id="320" r:id="rId12"/>
    <p:sldId id="319" r:id="rId13"/>
    <p:sldId id="269" r:id="rId14"/>
    <p:sldId id="321" r:id="rId15"/>
    <p:sldId id="322" r:id="rId16"/>
    <p:sldId id="268" r:id="rId17"/>
    <p:sldId id="324" r:id="rId18"/>
    <p:sldId id="327" r:id="rId19"/>
    <p:sldId id="274" r:id="rId20"/>
    <p:sldId id="325" r:id="rId21"/>
    <p:sldId id="266" r:id="rId22"/>
    <p:sldId id="326" r:id="rId23"/>
    <p:sldId id="318" r:id="rId24"/>
    <p:sldId id="277" r:id="rId25"/>
    <p:sldId id="264" r:id="rId26"/>
    <p:sldId id="306" r:id="rId27"/>
    <p:sldId id="304" r:id="rId28"/>
    <p:sldId id="305" r:id="rId29"/>
    <p:sldId id="307" r:id="rId30"/>
    <p:sldId id="302" r:id="rId31"/>
    <p:sldId id="309" r:id="rId32"/>
    <p:sldId id="303" r:id="rId33"/>
    <p:sldId id="287" r:id="rId34"/>
    <p:sldId id="308" r:id="rId35"/>
    <p:sldId id="330" r:id="rId36"/>
    <p:sldId id="329" r:id="rId37"/>
    <p:sldId id="290" r:id="rId38"/>
    <p:sldId id="291" r:id="rId39"/>
    <p:sldId id="292" r:id="rId40"/>
    <p:sldId id="293" r:id="rId41"/>
    <p:sldId id="294" r:id="rId42"/>
    <p:sldId id="299" r:id="rId43"/>
    <p:sldId id="300" r:id="rId44"/>
    <p:sldId id="301" r:id="rId45"/>
    <p:sldId id="297" r:id="rId46"/>
    <p:sldId id="270" r:id="rId47"/>
    <p:sldId id="282" r:id="rId48"/>
    <p:sldId id="310" r:id="rId49"/>
    <p:sldId id="283" r:id="rId50"/>
    <p:sldId id="328" r:id="rId51"/>
    <p:sldId id="275" r:id="rId52"/>
    <p:sldId id="284" r:id="rId53"/>
    <p:sldId id="276" r:id="rId54"/>
    <p:sldId id="315" r:id="rId55"/>
  </p:sldIdLst>
  <p:sldSz cx="12188825" cy="6858000"/>
  <p:notesSz cx="6858000" cy="9144000"/>
  <p:defaultTextStyle>
    <a:defPPr>
      <a:defRPr lang="en-US"/>
    </a:defPPr>
    <a:lvl1pPr marL="0" algn="l" defTabSz="457161" rtl="0" eaLnBrk="1" latinLnBrk="0" hangingPunct="1">
      <a:defRPr sz="1900" kern="1200">
        <a:solidFill>
          <a:schemeClr val="tx1"/>
        </a:solidFill>
        <a:latin typeface="+mn-lt"/>
        <a:ea typeface="+mn-ea"/>
        <a:cs typeface="+mn-cs"/>
      </a:defRPr>
    </a:lvl1pPr>
    <a:lvl2pPr marL="457161" algn="l" defTabSz="457161" rtl="0" eaLnBrk="1" latinLnBrk="0" hangingPunct="1">
      <a:defRPr sz="1900" kern="1200">
        <a:solidFill>
          <a:schemeClr val="tx1"/>
        </a:solidFill>
        <a:latin typeface="+mn-lt"/>
        <a:ea typeface="+mn-ea"/>
        <a:cs typeface="+mn-cs"/>
      </a:defRPr>
    </a:lvl2pPr>
    <a:lvl3pPr marL="914323" algn="l" defTabSz="457161" rtl="0" eaLnBrk="1" latinLnBrk="0" hangingPunct="1">
      <a:defRPr sz="1900" kern="1200">
        <a:solidFill>
          <a:schemeClr val="tx1"/>
        </a:solidFill>
        <a:latin typeface="+mn-lt"/>
        <a:ea typeface="+mn-ea"/>
        <a:cs typeface="+mn-cs"/>
      </a:defRPr>
    </a:lvl3pPr>
    <a:lvl4pPr marL="1371485" algn="l" defTabSz="457161" rtl="0" eaLnBrk="1" latinLnBrk="0" hangingPunct="1">
      <a:defRPr sz="1900" kern="1200">
        <a:solidFill>
          <a:schemeClr val="tx1"/>
        </a:solidFill>
        <a:latin typeface="+mn-lt"/>
        <a:ea typeface="+mn-ea"/>
        <a:cs typeface="+mn-cs"/>
      </a:defRPr>
    </a:lvl4pPr>
    <a:lvl5pPr marL="1828648" algn="l" defTabSz="457161" rtl="0" eaLnBrk="1" latinLnBrk="0" hangingPunct="1">
      <a:defRPr sz="1900" kern="1200">
        <a:solidFill>
          <a:schemeClr val="tx1"/>
        </a:solidFill>
        <a:latin typeface="+mn-lt"/>
        <a:ea typeface="+mn-ea"/>
        <a:cs typeface="+mn-cs"/>
      </a:defRPr>
    </a:lvl5pPr>
    <a:lvl6pPr marL="2285809" algn="l" defTabSz="457161" rtl="0" eaLnBrk="1" latinLnBrk="0" hangingPunct="1">
      <a:defRPr sz="1900" kern="1200">
        <a:solidFill>
          <a:schemeClr val="tx1"/>
        </a:solidFill>
        <a:latin typeface="+mn-lt"/>
        <a:ea typeface="+mn-ea"/>
        <a:cs typeface="+mn-cs"/>
      </a:defRPr>
    </a:lvl6pPr>
    <a:lvl7pPr marL="2742971" algn="l" defTabSz="457161" rtl="0" eaLnBrk="1" latinLnBrk="0" hangingPunct="1">
      <a:defRPr sz="1900" kern="1200">
        <a:solidFill>
          <a:schemeClr val="tx1"/>
        </a:solidFill>
        <a:latin typeface="+mn-lt"/>
        <a:ea typeface="+mn-ea"/>
        <a:cs typeface="+mn-cs"/>
      </a:defRPr>
    </a:lvl7pPr>
    <a:lvl8pPr marL="3200133" algn="l" defTabSz="457161" rtl="0" eaLnBrk="1" latinLnBrk="0" hangingPunct="1">
      <a:defRPr sz="1900" kern="1200">
        <a:solidFill>
          <a:schemeClr val="tx1"/>
        </a:solidFill>
        <a:latin typeface="+mn-lt"/>
        <a:ea typeface="+mn-ea"/>
        <a:cs typeface="+mn-cs"/>
      </a:defRPr>
    </a:lvl8pPr>
    <a:lvl9pPr marL="3657296" algn="l" defTabSz="457161"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025" autoAdjust="0"/>
  </p:normalViewPr>
  <p:slideViewPr>
    <p:cSldViewPr snapToGrid="0" snapToObjects="1">
      <p:cViewPr varScale="1">
        <p:scale>
          <a:sx n="99" d="100"/>
          <a:sy n="99" d="100"/>
        </p:scale>
        <p:origin x="-1776" y="-112"/>
      </p:cViewPr>
      <p:guideLst>
        <p:guide orient="horz" pos="2160"/>
        <p:guide pos="383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3B4A23-911A-2B45-B85B-FEF855260114}" type="datetimeFigureOut">
              <a:rPr lang="en-US" smtClean="0"/>
              <a:t>5/4/15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EEA4FE-6D0E-E64A-90C3-BB2128FAEF47}" type="slidenum">
              <a:rPr lang="en-US" smtClean="0"/>
              <a:t>‹#›</a:t>
            </a:fld>
            <a:endParaRPr lang="en-US"/>
          </a:p>
        </p:txBody>
      </p:sp>
    </p:spTree>
    <p:extLst>
      <p:ext uri="{BB962C8B-B14F-4D97-AF65-F5344CB8AC3E}">
        <p14:creationId xmlns:p14="http://schemas.microsoft.com/office/powerpoint/2010/main" val="4197043485"/>
      </p:ext>
    </p:extLst>
  </p:cSld>
  <p:clrMap bg1="lt1" tx1="dk1" bg2="lt2" tx2="dk2" accent1="accent1" accent2="accent2" accent3="accent3" accent4="accent4" accent5="accent5" accent6="accent6" hlink="hlink" folHlink="folHlink"/>
  <p:notesStyle>
    <a:lvl1pPr marL="0" algn="l" defTabSz="457161" rtl="0" eaLnBrk="1" latinLnBrk="0" hangingPunct="1">
      <a:defRPr sz="1200" kern="1200">
        <a:solidFill>
          <a:schemeClr val="tx1"/>
        </a:solidFill>
        <a:latin typeface="+mn-lt"/>
        <a:ea typeface="+mn-ea"/>
        <a:cs typeface="+mn-cs"/>
      </a:defRPr>
    </a:lvl1pPr>
    <a:lvl2pPr marL="457161" algn="l" defTabSz="457161" rtl="0" eaLnBrk="1" latinLnBrk="0" hangingPunct="1">
      <a:defRPr sz="1200" kern="1200">
        <a:solidFill>
          <a:schemeClr val="tx1"/>
        </a:solidFill>
        <a:latin typeface="+mn-lt"/>
        <a:ea typeface="+mn-ea"/>
        <a:cs typeface="+mn-cs"/>
      </a:defRPr>
    </a:lvl2pPr>
    <a:lvl3pPr marL="914323" algn="l" defTabSz="457161" rtl="0" eaLnBrk="1" latinLnBrk="0" hangingPunct="1">
      <a:defRPr sz="1200" kern="1200">
        <a:solidFill>
          <a:schemeClr val="tx1"/>
        </a:solidFill>
        <a:latin typeface="+mn-lt"/>
        <a:ea typeface="+mn-ea"/>
        <a:cs typeface="+mn-cs"/>
      </a:defRPr>
    </a:lvl3pPr>
    <a:lvl4pPr marL="1371485" algn="l" defTabSz="457161" rtl="0" eaLnBrk="1" latinLnBrk="0" hangingPunct="1">
      <a:defRPr sz="1200" kern="1200">
        <a:solidFill>
          <a:schemeClr val="tx1"/>
        </a:solidFill>
        <a:latin typeface="+mn-lt"/>
        <a:ea typeface="+mn-ea"/>
        <a:cs typeface="+mn-cs"/>
      </a:defRPr>
    </a:lvl4pPr>
    <a:lvl5pPr marL="1828648" algn="l" defTabSz="457161" rtl="0" eaLnBrk="1" latinLnBrk="0" hangingPunct="1">
      <a:defRPr sz="1200" kern="1200">
        <a:solidFill>
          <a:schemeClr val="tx1"/>
        </a:solidFill>
        <a:latin typeface="+mn-lt"/>
        <a:ea typeface="+mn-ea"/>
        <a:cs typeface="+mn-cs"/>
      </a:defRPr>
    </a:lvl5pPr>
    <a:lvl6pPr marL="2285809" algn="l" defTabSz="457161" rtl="0" eaLnBrk="1" latinLnBrk="0" hangingPunct="1">
      <a:defRPr sz="1200" kern="1200">
        <a:solidFill>
          <a:schemeClr val="tx1"/>
        </a:solidFill>
        <a:latin typeface="+mn-lt"/>
        <a:ea typeface="+mn-ea"/>
        <a:cs typeface="+mn-cs"/>
      </a:defRPr>
    </a:lvl6pPr>
    <a:lvl7pPr marL="2742971" algn="l" defTabSz="457161" rtl="0" eaLnBrk="1" latinLnBrk="0" hangingPunct="1">
      <a:defRPr sz="1200" kern="1200">
        <a:solidFill>
          <a:schemeClr val="tx1"/>
        </a:solidFill>
        <a:latin typeface="+mn-lt"/>
        <a:ea typeface="+mn-ea"/>
        <a:cs typeface="+mn-cs"/>
      </a:defRPr>
    </a:lvl7pPr>
    <a:lvl8pPr marL="3200133" algn="l" defTabSz="457161" rtl="0" eaLnBrk="1" latinLnBrk="0" hangingPunct="1">
      <a:defRPr sz="1200" kern="1200">
        <a:solidFill>
          <a:schemeClr val="tx1"/>
        </a:solidFill>
        <a:latin typeface="+mn-lt"/>
        <a:ea typeface="+mn-ea"/>
        <a:cs typeface="+mn-cs"/>
      </a:defRPr>
    </a:lvl8pPr>
    <a:lvl9pPr marL="3657296" algn="l" defTabSz="45716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focus of my talk today…</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1</a:t>
            </a:fld>
            <a:endParaRPr lang="en-US"/>
          </a:p>
        </p:txBody>
      </p:sp>
    </p:spTree>
    <p:extLst>
      <p:ext uri="{BB962C8B-B14F-4D97-AF65-F5344CB8AC3E}">
        <p14:creationId xmlns:p14="http://schemas.microsoft.com/office/powerpoint/2010/main" val="2543557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…look more</a:t>
            </a:r>
            <a:r>
              <a:rPr lang="en-US" baseline="0" dirty="0" smtClean="0"/>
              <a:t> like this.</a:t>
            </a:r>
          </a:p>
          <a:p>
            <a:r>
              <a:rPr lang="en-US" baseline="0" dirty="0" smtClean="0"/>
              <a:t>Many isolated, ill-shaped regions of high probability.</a:t>
            </a:r>
          </a:p>
        </p:txBody>
      </p:sp>
      <p:sp>
        <p:nvSpPr>
          <p:cNvPr id="4" name="Slide Number Placeholder 3"/>
          <p:cNvSpPr>
            <a:spLocks noGrp="1"/>
          </p:cNvSpPr>
          <p:nvPr>
            <p:ph type="sldNum" sz="quarter" idx="10"/>
          </p:nvPr>
        </p:nvSpPr>
        <p:spPr/>
        <p:txBody>
          <a:bodyPr/>
          <a:lstStyle/>
          <a:p>
            <a:fld id="{93EEA4FE-6D0E-E64A-90C3-BB2128FAEF47}" type="slidenum">
              <a:rPr lang="en-US" smtClean="0"/>
              <a:t>10</a:t>
            </a:fld>
            <a:endParaRPr lang="en-US"/>
          </a:p>
        </p:txBody>
      </p:sp>
    </p:spTree>
    <p:extLst>
      <p:ext uri="{BB962C8B-B14F-4D97-AF65-F5344CB8AC3E}">
        <p14:creationId xmlns:p14="http://schemas.microsoft.com/office/powerpoint/2010/main" val="1330174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One issue</a:t>
            </a:r>
            <a:r>
              <a:rPr lang="en-US" baseline="0" dirty="0" smtClean="0"/>
              <a:t> that crops up in scenarios like this one is what I’ll call ‘mode lock.’</a:t>
            </a:r>
          </a:p>
          <a:p>
            <a:r>
              <a:rPr lang="en-US" baseline="0" dirty="0" smtClean="0"/>
              <a:t>Starting from a state in one region, it can be very hard to randomly generate a proposal that moves to another.</a:t>
            </a:r>
          </a:p>
          <a:p>
            <a:r>
              <a:rPr lang="en-US" baseline="0" dirty="0" smtClean="0"/>
              <a:t>It may happen occasionally, but most proposals will fall somewhere in this nether-realm of low probability.</a:t>
            </a:r>
          </a:p>
        </p:txBody>
      </p:sp>
      <p:sp>
        <p:nvSpPr>
          <p:cNvPr id="4" name="Slide Number Placeholder 3"/>
          <p:cNvSpPr>
            <a:spLocks noGrp="1"/>
          </p:cNvSpPr>
          <p:nvPr>
            <p:ph type="sldNum" sz="quarter" idx="10"/>
          </p:nvPr>
        </p:nvSpPr>
        <p:spPr/>
        <p:txBody>
          <a:bodyPr/>
          <a:lstStyle/>
          <a:p>
            <a:fld id="{93EEA4FE-6D0E-E64A-90C3-BB2128FAEF47}" type="slidenum">
              <a:rPr lang="en-US" smtClean="0"/>
              <a:t>11</a:t>
            </a:fld>
            <a:endParaRPr lang="en-US"/>
          </a:p>
        </p:txBody>
      </p:sp>
    </p:spTree>
    <p:extLst>
      <p:ext uri="{BB962C8B-B14F-4D97-AF65-F5344CB8AC3E}">
        <p14:creationId xmlns:p14="http://schemas.microsoft.com/office/powerpoint/2010/main" val="1330174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Fortunately,</a:t>
            </a:r>
            <a:r>
              <a:rPr lang="en-US" baseline="0" dirty="0" smtClean="0"/>
              <a:t> there are tools in the toolbox for addressing this problem.</a:t>
            </a:r>
          </a:p>
          <a:p>
            <a:r>
              <a:rPr lang="en-US" baseline="0" dirty="0" smtClean="0"/>
              <a:t>Annealing and tempering methods, such as parallel tempering.</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12</a:t>
            </a:fld>
            <a:endParaRPr lang="en-US"/>
          </a:p>
        </p:txBody>
      </p:sp>
    </p:spTree>
    <p:extLst>
      <p:ext uri="{BB962C8B-B14F-4D97-AF65-F5344CB8AC3E}">
        <p14:creationId xmlns:p14="http://schemas.microsoft.com/office/powerpoint/2010/main" val="3581008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These</a:t>
            </a:r>
            <a:r>
              <a:rPr lang="en-US" baseline="0" dirty="0" smtClean="0"/>
              <a:t> methods work by ‘melting down’ probability distributions…</a:t>
            </a:r>
          </a:p>
        </p:txBody>
      </p:sp>
      <p:sp>
        <p:nvSpPr>
          <p:cNvPr id="4" name="Slide Number Placeholder 3"/>
          <p:cNvSpPr>
            <a:spLocks noGrp="1"/>
          </p:cNvSpPr>
          <p:nvPr>
            <p:ph type="sldNum" sz="quarter" idx="10"/>
          </p:nvPr>
        </p:nvSpPr>
        <p:spPr/>
        <p:txBody>
          <a:bodyPr/>
          <a:lstStyle/>
          <a:p>
            <a:fld id="{93EEA4FE-6D0E-E64A-90C3-BB2128FAEF47}" type="slidenum">
              <a:rPr lang="en-US" smtClean="0"/>
              <a:t>13</a:t>
            </a:fld>
            <a:endParaRPr lang="en-US"/>
          </a:p>
        </p:txBody>
      </p:sp>
    </p:spTree>
    <p:extLst>
      <p:ext uri="{BB962C8B-B14F-4D97-AF65-F5344CB8AC3E}">
        <p14:creationId xmlns:p14="http://schemas.microsoft.com/office/powerpoint/2010/main" val="1330174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…taking these ‘peaks’ of high probability and redistributing</a:t>
            </a:r>
            <a:r>
              <a:rPr lang="en-US" baseline="0" dirty="0" smtClean="0"/>
              <a:t> their mass across the space…</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14</a:t>
            </a:fld>
            <a:endParaRPr lang="en-US"/>
          </a:p>
        </p:txBody>
      </p:sp>
    </p:spTree>
    <p:extLst>
      <p:ext uri="{BB962C8B-B14F-4D97-AF65-F5344CB8AC3E}">
        <p14:creationId xmlns:p14="http://schemas.microsoft.com/office/powerpoint/2010/main" val="1330174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…which makes the separation between different regions less drastic.</a:t>
            </a:r>
          </a:p>
          <a:p>
            <a:r>
              <a:rPr lang="en-US" baseline="0" dirty="0" smtClean="0"/>
              <a:t>This makes it possible to jump between modes by making the penalty for falling in between them less severe.</a:t>
            </a:r>
          </a:p>
          <a:p>
            <a:r>
              <a:rPr lang="en-US" baseline="0" dirty="0" smtClean="0"/>
              <a:t>Unfortunately, this picture is *still* an oversimplification. Because *actually,* many of the most interesting problems…</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15</a:t>
            </a:fld>
            <a:endParaRPr lang="en-US"/>
          </a:p>
        </p:txBody>
      </p:sp>
    </p:spTree>
    <p:extLst>
      <p:ext uri="{BB962C8B-B14F-4D97-AF65-F5344CB8AC3E}">
        <p14:creationId xmlns:p14="http://schemas.microsoft.com/office/powerpoint/2010/main" val="1330174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…look like this. They’re so high</a:t>
            </a:r>
            <a:r>
              <a:rPr lang="en-US" baseline="0" dirty="0" smtClean="0"/>
              <a:t>-dimensional and complex that we can’t faithfully visualize them at all.</a:t>
            </a:r>
          </a:p>
        </p:txBody>
      </p:sp>
      <p:sp>
        <p:nvSpPr>
          <p:cNvPr id="4" name="Slide Number Placeholder 3"/>
          <p:cNvSpPr>
            <a:spLocks noGrp="1"/>
          </p:cNvSpPr>
          <p:nvPr>
            <p:ph type="sldNum" sz="quarter" idx="10"/>
          </p:nvPr>
        </p:nvSpPr>
        <p:spPr/>
        <p:txBody>
          <a:bodyPr/>
          <a:lstStyle/>
          <a:p>
            <a:fld id="{93EEA4FE-6D0E-E64A-90C3-BB2128FAEF47}" type="slidenum">
              <a:rPr lang="en-US" smtClean="0"/>
              <a:t>16</a:t>
            </a:fld>
            <a:endParaRPr lang="en-US"/>
          </a:p>
        </p:txBody>
      </p:sp>
    </p:spTree>
    <p:extLst>
      <p:ext uri="{BB962C8B-B14F-4D97-AF65-F5344CB8AC3E}">
        <p14:creationId xmlns:p14="http://schemas.microsoft.com/office/powerpoint/2010/main" val="4001340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For</a:t>
            </a:r>
            <a:r>
              <a:rPr lang="en-US" baseline="0" dirty="0" smtClean="0"/>
              <a:t> these kinds of problems, there’s no solution that just works straight out of the toolbox.</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17</a:t>
            </a:fld>
            <a:endParaRPr lang="en-US"/>
          </a:p>
        </p:txBody>
      </p:sp>
    </p:spTree>
    <p:extLst>
      <p:ext uri="{BB962C8B-B14F-4D97-AF65-F5344CB8AC3E}">
        <p14:creationId xmlns:p14="http://schemas.microsoft.com/office/powerpoint/2010/main" val="4293097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Application designers (and these</a:t>
            </a:r>
            <a:r>
              <a:rPr lang="en-US" baseline="0" dirty="0" smtClean="0"/>
              <a:t> are typically researchers) have to take some existing tool, such as MH, and make application-specific tweaks and customizations to make it work for them.</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18</a:t>
            </a:fld>
            <a:endParaRPr lang="en-US"/>
          </a:p>
        </p:txBody>
      </p:sp>
    </p:spTree>
    <p:extLst>
      <p:ext uri="{BB962C8B-B14F-4D97-AF65-F5344CB8AC3E}">
        <p14:creationId xmlns:p14="http://schemas.microsoft.com/office/powerpoint/2010/main" val="438304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want</a:t>
            </a:r>
            <a:r>
              <a:rPr lang="en-US" baseline="0" dirty="0" smtClean="0"/>
              <a:t> to briefly highlight two examples of recent work that use customized MH samplers to efficiently navigate a design space.</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19</a:t>
            </a:fld>
            <a:endParaRPr lang="en-US"/>
          </a:p>
        </p:txBody>
      </p:sp>
    </p:spTree>
    <p:extLst>
      <p:ext uri="{BB962C8B-B14F-4D97-AF65-F5344CB8AC3E}">
        <p14:creationId xmlns:p14="http://schemas.microsoft.com/office/powerpoint/2010/main" val="2573369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…is design suggestions</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2</a:t>
            </a:fld>
            <a:endParaRPr lang="en-US"/>
          </a:p>
        </p:txBody>
      </p:sp>
    </p:spTree>
    <p:extLst>
      <p:ext uri="{BB962C8B-B14F-4D97-AF65-F5344CB8AC3E}">
        <p14:creationId xmlns:p14="http://schemas.microsoft.com/office/powerpoint/2010/main" val="4216912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Presented</a:t>
            </a:r>
            <a:r>
              <a:rPr lang="en-US" baseline="0" dirty="0" smtClean="0"/>
              <a:t> at SIGGRAPH Asia a couple of years ago.</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Goal is to infer the</a:t>
            </a:r>
            <a:r>
              <a:rPr lang="en-US" baseline="0" dirty="0" smtClean="0"/>
              <a:t> interior mechanism that will drive the motion of the exterior objects in a way that resembles a target motion.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Sophisticated custom MH proposals to detect when it’s possible to split and merge connecting gears.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Heuristics for coordinated sampling of some variables while holding others fixed.</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20</a:t>
            </a:fld>
            <a:endParaRPr lang="en-US"/>
          </a:p>
        </p:txBody>
      </p:sp>
    </p:spTree>
    <p:extLst>
      <p:ext uri="{BB962C8B-B14F-4D97-AF65-F5344CB8AC3E}">
        <p14:creationId xmlns:p14="http://schemas.microsoft.com/office/powerpoint/2010/main" val="2573369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Recent work on exterior lighting design for procedural buildings.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Presented at SIGGRAPH last year.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Goal: provide sufficient illumination to specified regions, while satisfying constraints about what kinds of lights can go where.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Carefully designed proposals</a:t>
            </a:r>
            <a:r>
              <a:rPr lang="en-US" baseline="0" dirty="0" smtClean="0"/>
              <a:t> that always maintain constraints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Heuristics for making proposals to multiple variables that are likely to increase probability.</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21</a:t>
            </a:fld>
            <a:endParaRPr lang="en-US"/>
          </a:p>
        </p:txBody>
      </p:sp>
    </p:spTree>
    <p:extLst>
      <p:ext uri="{BB962C8B-B14F-4D97-AF65-F5344CB8AC3E}">
        <p14:creationId xmlns:p14="http://schemas.microsoft.com/office/powerpoint/2010/main" val="2573369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Both</a:t>
            </a:r>
            <a:r>
              <a:rPr lang="en-US" baseline="0" dirty="0" smtClean="0"/>
              <a:t> are super clever solutions to hard problems that generate results efficiently…but they each took a lot of effort to develop.</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they each solve one, specific problem.</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They had to go to all this effort to customize their own tools, because the tools in the general toolbox weren’t good enough</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Worth asking: are there any features that these two have systems in common that might be worth finding a general solution for?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Yes: very carefully coordinated proposals to multiple variables.</a:t>
            </a:r>
          </a:p>
        </p:txBody>
      </p:sp>
      <p:sp>
        <p:nvSpPr>
          <p:cNvPr id="4" name="Slide Number Placeholder 3"/>
          <p:cNvSpPr>
            <a:spLocks noGrp="1"/>
          </p:cNvSpPr>
          <p:nvPr>
            <p:ph type="sldNum" sz="quarter" idx="10"/>
          </p:nvPr>
        </p:nvSpPr>
        <p:spPr/>
        <p:txBody>
          <a:bodyPr/>
          <a:lstStyle/>
          <a:p>
            <a:fld id="{93EEA4FE-6D0E-E64A-90C3-BB2128FAEF47}" type="slidenum">
              <a:rPr lang="en-US" smtClean="0"/>
              <a:t>22</a:t>
            </a:fld>
            <a:endParaRPr lang="en-US"/>
          </a:p>
        </p:txBody>
      </p:sp>
    </p:spTree>
    <p:extLst>
      <p:ext uri="{BB962C8B-B14F-4D97-AF65-F5344CB8AC3E}">
        <p14:creationId xmlns:p14="http://schemas.microsoft.com/office/powerpoint/2010/main" val="2573369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a:t>
            </a:r>
            <a:r>
              <a:rPr lang="en-US" baseline="0" dirty="0" smtClean="0"/>
              <a:t> tactic is necessary in the presence of tight constraints, where the values of multiple variables are strongly coupled.</a:t>
            </a:r>
            <a:endParaRPr lang="en-US" baseline="0" dirty="0"/>
          </a:p>
          <a:p>
            <a:r>
              <a:rPr lang="en-US" baseline="0" dirty="0" smtClean="0"/>
              <a:t>Geometrically, this leads to narrow ridges of high probability.</a:t>
            </a:r>
          </a:p>
          <a:p>
            <a:r>
              <a:rPr lang="en-US" baseline="0" dirty="0" smtClean="0"/>
              <a:t>Standard MH’s random proposals will occasionally stay on these ridges…</a:t>
            </a:r>
          </a:p>
          <a:p>
            <a:r>
              <a:rPr lang="en-US" baseline="0" dirty="0" smtClean="0"/>
              <a:t>…but more often they’ll fall off of it, and the sampler will end up </a:t>
            </a:r>
            <a:r>
              <a:rPr lang="en-US" baseline="0" dirty="0" err="1" smtClean="0"/>
              <a:t>geting</a:t>
            </a:r>
            <a:r>
              <a:rPr lang="en-US" baseline="0" dirty="0" smtClean="0"/>
              <a:t> stuck for long periods of time.</a:t>
            </a:r>
          </a:p>
          <a:p>
            <a:r>
              <a:rPr lang="en-US" baseline="0" dirty="0" smtClean="0"/>
              <a:t>I’ve drawn this in 2D, but this particular problem obviously gets even worse in higher dimensions.</a:t>
            </a:r>
          </a:p>
        </p:txBody>
      </p:sp>
      <p:sp>
        <p:nvSpPr>
          <p:cNvPr id="4" name="Slide Number Placeholder 3"/>
          <p:cNvSpPr>
            <a:spLocks noGrp="1"/>
          </p:cNvSpPr>
          <p:nvPr>
            <p:ph type="sldNum" sz="quarter" idx="10"/>
          </p:nvPr>
        </p:nvSpPr>
        <p:spPr/>
        <p:txBody>
          <a:bodyPr/>
          <a:lstStyle/>
          <a:p>
            <a:fld id="{93EEA4FE-6D0E-E64A-90C3-BB2128FAEF47}" type="slidenum">
              <a:rPr lang="en-US" smtClean="0"/>
              <a:t>23</a:t>
            </a:fld>
            <a:endParaRPr lang="en-US"/>
          </a:p>
        </p:txBody>
      </p:sp>
    </p:spTree>
    <p:extLst>
      <p:ext uri="{BB962C8B-B14F-4D97-AF65-F5344CB8AC3E}">
        <p14:creationId xmlns:p14="http://schemas.microsoft.com/office/powerpoint/2010/main" val="1330174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a:t>
            </a:r>
            <a:r>
              <a:rPr lang="en-US" baseline="0" dirty="0" smtClean="0"/>
              <a:t> address this problem generally, I’m going to propose adding a new method to the design sampling toolbox:</a:t>
            </a:r>
          </a:p>
          <a:p>
            <a:r>
              <a:rPr lang="en-US" baseline="0" dirty="0" smtClean="0"/>
              <a:t>Hamiltonian Monte Carlo, or HMC.</a:t>
            </a:r>
          </a:p>
          <a:p>
            <a:r>
              <a:rPr lang="en-US" baseline="0" dirty="0" smtClean="0"/>
              <a:t>Developed in statistical physics, and fairly familiar to Bayesian statisticians, has not been used in graphics for computational design.</a:t>
            </a:r>
          </a:p>
          <a:p>
            <a:r>
              <a:rPr lang="en-US" baseline="0" dirty="0" smtClean="0"/>
              <a:t>At a high level, works by incorporating the gradient of the probability distribution into its random proposal strategy, which, as I’ll show, allow it to take pretty big steps without straying off into low-probability oblivion.</a:t>
            </a:r>
          </a:p>
          <a:p>
            <a:r>
              <a:rPr lang="en-US" baseline="0" dirty="0" smtClean="0"/>
              <a:t>First explain how it works, then highlight some design applications we can build with it.</a:t>
            </a:r>
          </a:p>
        </p:txBody>
      </p:sp>
      <p:sp>
        <p:nvSpPr>
          <p:cNvPr id="4" name="Slide Number Placeholder 3"/>
          <p:cNvSpPr>
            <a:spLocks noGrp="1"/>
          </p:cNvSpPr>
          <p:nvPr>
            <p:ph type="sldNum" sz="quarter" idx="10"/>
          </p:nvPr>
        </p:nvSpPr>
        <p:spPr/>
        <p:txBody>
          <a:bodyPr/>
          <a:lstStyle/>
          <a:p>
            <a:fld id="{93EEA4FE-6D0E-E64A-90C3-BB2128FAEF47}" type="slidenum">
              <a:rPr lang="en-US" smtClean="0"/>
              <a:t>24</a:t>
            </a:fld>
            <a:endParaRPr lang="en-US"/>
          </a:p>
        </p:txBody>
      </p:sp>
    </p:spTree>
    <p:extLst>
      <p:ext uri="{BB962C8B-B14F-4D97-AF65-F5344CB8AC3E}">
        <p14:creationId xmlns:p14="http://schemas.microsoft.com/office/powerpoint/2010/main" val="2704980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a:t>
            </a:r>
            <a:r>
              <a:rPr lang="en-US" baseline="0" dirty="0" smtClean="0"/>
              <a:t> first: how does HMC work?</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25</a:t>
            </a:fld>
            <a:endParaRPr lang="en-US"/>
          </a:p>
        </p:txBody>
      </p:sp>
    </p:spTree>
    <p:extLst>
      <p:ext uri="{BB962C8B-B14F-4D97-AF65-F5344CB8AC3E}">
        <p14:creationId xmlns:p14="http://schemas.microsoft.com/office/powerpoint/2010/main" val="2298439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Suppose we have some </a:t>
            </a:r>
            <a:r>
              <a:rPr lang="en-US" dirty="0" err="1" smtClean="0"/>
              <a:t>prob</a:t>
            </a:r>
            <a:r>
              <a:rPr lang="en-US" dirty="0" smtClean="0"/>
              <a:t> density</a:t>
            </a:r>
            <a:r>
              <a:rPr lang="en-US" baseline="0" dirty="0" smtClean="0"/>
              <a:t> that’s shaped like this</a:t>
            </a:r>
          </a:p>
          <a:p>
            <a:r>
              <a:rPr lang="en-US" baseline="0" dirty="0" smtClean="0"/>
              <a:t>Again, normal MH’s random proposals aren’t really able to make progress here.</a:t>
            </a:r>
          </a:p>
          <a:p>
            <a:r>
              <a:rPr lang="en-US" baseline="0" dirty="0" smtClean="0"/>
              <a:t>So how does HMC do it?</a:t>
            </a:r>
          </a:p>
          <a:p>
            <a:r>
              <a:rPr lang="en-US" baseline="0" dirty="0" smtClean="0"/>
              <a:t>Let’s first take this ‘ridge’ of high probability…</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26</a:t>
            </a:fld>
            <a:endParaRPr lang="en-US"/>
          </a:p>
        </p:txBody>
      </p:sp>
    </p:spTree>
    <p:extLst>
      <p:ext uri="{BB962C8B-B14F-4D97-AF65-F5344CB8AC3E}">
        <p14:creationId xmlns:p14="http://schemas.microsoft.com/office/powerpoint/2010/main" val="403051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invert it into a valley, which</a:t>
            </a:r>
            <a:r>
              <a:rPr lang="en-US" baseline="0" dirty="0" smtClean="0"/>
              <a:t> we’ll call a potential energy landscape.</a:t>
            </a:r>
          </a:p>
          <a:p>
            <a:r>
              <a:rPr lang="en-US" baseline="0" dirty="0" smtClean="0"/>
              <a:t>Precisely, this is the negative log of the probability.</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27</a:t>
            </a:fld>
            <a:endParaRPr lang="en-US"/>
          </a:p>
        </p:txBody>
      </p:sp>
    </p:spTree>
    <p:extLst>
      <p:ext uri="{BB962C8B-B14F-4D97-AF65-F5344CB8AC3E}">
        <p14:creationId xmlns:p14="http://schemas.microsoft.com/office/powerpoint/2010/main" val="4089829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Next, we’ll place</a:t>
            </a:r>
            <a:r>
              <a:rPr lang="en-US" baseline="0" dirty="0" smtClean="0"/>
              <a:t> a little ball—a point mass, really—somewhere in this valley.</a:t>
            </a:r>
          </a:p>
          <a:p>
            <a:r>
              <a:rPr lang="en-US" baseline="0" dirty="0" smtClean="0"/>
              <a:t>This’ll be our initial state x.</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28</a:t>
            </a:fld>
            <a:endParaRPr lang="en-US"/>
          </a:p>
        </p:txBody>
      </p:sp>
    </p:spTree>
    <p:extLst>
      <p:ext uri="{BB962C8B-B14F-4D97-AF65-F5344CB8AC3E}">
        <p14:creationId xmlns:p14="http://schemas.microsoft.com/office/powerpoint/2010/main" val="213364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Then, we give this ball a shove in some</a:t>
            </a:r>
            <a:r>
              <a:rPr lang="en-US" baseline="0" dirty="0" smtClean="0"/>
              <a:t> random direction and with some random force—this’ll give the ball its initial momentum p.</a:t>
            </a:r>
          </a:p>
          <a:p>
            <a:r>
              <a:rPr lang="en-US" baseline="0" dirty="0" smtClean="0"/>
              <a:t>We can now write down the total energy of the physical system described by this ball: potential energy, plus kinetic.</a:t>
            </a:r>
          </a:p>
          <a:p>
            <a:r>
              <a:rPr lang="en-US" baseline="0" dirty="0" smtClean="0"/>
              <a:t>Where kinetic is just momentum squared.</a:t>
            </a:r>
          </a:p>
          <a:p>
            <a:r>
              <a:rPr lang="en-US" baseline="0" dirty="0" smtClean="0"/>
              <a:t>Now we get to where Hamiltonian Monte Carlo gets its name—from Hamiltonian dynamics. For our next step,</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29</a:t>
            </a:fld>
            <a:endParaRPr lang="en-US"/>
          </a:p>
        </p:txBody>
      </p:sp>
    </p:spTree>
    <p:extLst>
      <p:ext uri="{BB962C8B-B14F-4D97-AF65-F5344CB8AC3E}">
        <p14:creationId xmlns:p14="http://schemas.microsoft.com/office/powerpoint/2010/main" val="3988548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Whether your</a:t>
            </a:r>
            <a:r>
              <a:rPr lang="en-US" baseline="0" dirty="0" smtClean="0"/>
              <a:t> goal is to create a lot of content, maybe for a computer game…</a:t>
            </a:r>
          </a:p>
          <a:p>
            <a:r>
              <a:rPr lang="en-US" baseline="0" dirty="0" smtClean="0"/>
              <a:t>…or whether you’re iteratively prototyping just one product…</a:t>
            </a:r>
          </a:p>
          <a:p>
            <a:r>
              <a:rPr lang="en-US" baseline="0" dirty="0" smtClean="0"/>
              <a:t>Being exposed to a lot of different good alternatives is valuable.</a:t>
            </a:r>
          </a:p>
          <a:p>
            <a:r>
              <a:rPr lang="en-US" baseline="0" dirty="0" smtClean="0"/>
              <a:t>Not surprising that researchers have tried to build systems for automatically generating these alternatives.</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3</a:t>
            </a:fld>
            <a:endParaRPr lang="en-US"/>
          </a:p>
        </p:txBody>
      </p:sp>
    </p:spTree>
    <p:extLst>
      <p:ext uri="{BB962C8B-B14F-4D97-AF65-F5344CB8AC3E}">
        <p14:creationId xmlns:p14="http://schemas.microsoft.com/office/powerpoint/2010/main" val="2574327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simulate</a:t>
            </a:r>
            <a:r>
              <a:rPr lang="en-US" baseline="0" dirty="0" smtClean="0"/>
              <a:t> this physical system forward for some fixed number of discrete, finite-sized time steps</a:t>
            </a:r>
            <a:r>
              <a:rPr lang="en-US" baseline="0" dirty="0" smtClean="0"/>
              <a:t>.</a:t>
            </a:r>
          </a:p>
          <a:p>
            <a:r>
              <a:rPr lang="en-US" baseline="0" dirty="0" smtClean="0"/>
              <a:t>And this is where the use of gradients comes in.</a:t>
            </a:r>
            <a:endParaRPr lang="en-US" baseline="0" dirty="0" smtClean="0"/>
          </a:p>
        </p:txBody>
      </p:sp>
      <p:sp>
        <p:nvSpPr>
          <p:cNvPr id="4" name="Slide Number Placeholder 3"/>
          <p:cNvSpPr>
            <a:spLocks noGrp="1"/>
          </p:cNvSpPr>
          <p:nvPr>
            <p:ph type="sldNum" sz="quarter" idx="10"/>
          </p:nvPr>
        </p:nvSpPr>
        <p:spPr/>
        <p:txBody>
          <a:bodyPr/>
          <a:lstStyle/>
          <a:p>
            <a:fld id="{93EEA4FE-6D0E-E64A-90C3-BB2128FAEF47}" type="slidenum">
              <a:rPr lang="en-US" smtClean="0"/>
              <a:t>30</a:t>
            </a:fld>
            <a:endParaRPr lang="en-US"/>
          </a:p>
        </p:txBody>
      </p:sp>
    </p:spTree>
    <p:extLst>
      <p:ext uri="{BB962C8B-B14F-4D97-AF65-F5344CB8AC3E}">
        <p14:creationId xmlns:p14="http://schemas.microsoft.com/office/powerpoint/2010/main" val="497770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(Play again, if need be).</a:t>
            </a:r>
            <a:endParaRPr lang="en-US" dirty="0" smtClean="0"/>
          </a:p>
          <a:p>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31</a:t>
            </a:fld>
            <a:endParaRPr lang="en-US"/>
          </a:p>
        </p:txBody>
      </p:sp>
    </p:spTree>
    <p:extLst>
      <p:ext uri="{BB962C8B-B14F-4D97-AF65-F5344CB8AC3E}">
        <p14:creationId xmlns:p14="http://schemas.microsoft.com/office/powerpoint/2010/main" val="1263250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After the simulation ends, the ball is in some new position, which we’ll call our final state x</a:t>
            </a:r>
            <a:r>
              <a:rPr lang="en-US" baseline="0" dirty="0" smtClean="0"/>
              <a:t> prime.</a:t>
            </a:r>
          </a:p>
          <a:p>
            <a:r>
              <a:rPr lang="en-US" baseline="0" dirty="0" smtClean="0"/>
              <a:t>And it has some new momentum, which we’ll call p prime.</a:t>
            </a:r>
          </a:p>
          <a:p>
            <a:r>
              <a:rPr lang="en-US" baseline="0" dirty="0" smtClean="0"/>
              <a:t>Finally, in a step very similar to Metropolis Hastings, we flip a coin and accept this state change with probability proportional to the old total energy  - the new.</a:t>
            </a:r>
          </a:p>
          <a:p>
            <a:r>
              <a:rPr lang="en-US" baseline="0" dirty="0" smtClean="0"/>
              <a:t>So if energy decreased, we’re guaranteed to accept, and if it increased, we might accept if it didn’t increase too much.</a:t>
            </a:r>
          </a:p>
          <a:p>
            <a:r>
              <a:rPr lang="en-US" baseline="0" dirty="0" smtClean="0"/>
              <a:t>By repeating this process, we can efficiently explore all up and down this valley.</a:t>
            </a:r>
          </a:p>
        </p:txBody>
      </p:sp>
      <p:sp>
        <p:nvSpPr>
          <p:cNvPr id="4" name="Slide Number Placeholder 3"/>
          <p:cNvSpPr>
            <a:spLocks noGrp="1"/>
          </p:cNvSpPr>
          <p:nvPr>
            <p:ph type="sldNum" sz="quarter" idx="10"/>
          </p:nvPr>
        </p:nvSpPr>
        <p:spPr/>
        <p:txBody>
          <a:bodyPr/>
          <a:lstStyle/>
          <a:p>
            <a:fld id="{93EEA4FE-6D0E-E64A-90C3-BB2128FAEF47}" type="slidenum">
              <a:rPr lang="en-US" smtClean="0"/>
              <a:t>32</a:t>
            </a:fld>
            <a:endParaRPr lang="en-US"/>
          </a:p>
        </p:txBody>
      </p:sp>
    </p:spTree>
    <p:extLst>
      <p:ext uri="{BB962C8B-B14F-4D97-AF65-F5344CB8AC3E}">
        <p14:creationId xmlns:p14="http://schemas.microsoft.com/office/powerpoint/2010/main" val="3415541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You might’ve noticed during that last explanation that there</a:t>
            </a:r>
            <a:r>
              <a:rPr lang="en-US" baseline="0" dirty="0" smtClean="0"/>
              <a:t> are a couple of parameters we need to specify for HMC. The first is step size epsilon.</a:t>
            </a:r>
          </a:p>
          <a:p>
            <a:r>
              <a:rPr lang="en-US" dirty="0" smtClean="0"/>
              <a:t>If it’s too small, then HMC just sort of tiptoes around the stat</a:t>
            </a:r>
            <a:r>
              <a:rPr lang="en-US" baseline="0" dirty="0" smtClean="0"/>
              <a:t>e space and doesn’t explore very efficiently.</a:t>
            </a:r>
            <a:endParaRPr lang="en-US" dirty="0" smtClean="0"/>
          </a:p>
          <a:p>
            <a:r>
              <a:rPr lang="en-US" dirty="0" smtClean="0"/>
              <a:t>If it’s too big,</a:t>
            </a:r>
            <a:r>
              <a:rPr lang="en-US" baseline="0" dirty="0" smtClean="0"/>
              <a:t> then as anyone who’s ever done any physical simulation can tell you, the simulation becomes unstable and explodes.</a:t>
            </a:r>
          </a:p>
          <a:p>
            <a:r>
              <a:rPr lang="en-US" baseline="0" dirty="0" smtClean="0"/>
              <a:t>To avoid having to hassle with this, we ended up automatically adapting the step size to each problem using an online optimization approach, dual averaging, that was developed in previous work.</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33</a:t>
            </a:fld>
            <a:endParaRPr lang="en-US"/>
          </a:p>
        </p:txBody>
      </p:sp>
    </p:spTree>
    <p:extLst>
      <p:ext uri="{BB962C8B-B14F-4D97-AF65-F5344CB8AC3E}">
        <p14:creationId xmlns:p14="http://schemas.microsoft.com/office/powerpoint/2010/main" val="84888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That leaves the other parameter, trajectory length</a:t>
            </a:r>
            <a:r>
              <a:rPr lang="en-US" baseline="0" dirty="0" smtClean="0"/>
              <a:t> – the number </a:t>
            </a:r>
            <a:r>
              <a:rPr lang="en-US" baseline="0" dirty="0" smtClean="0"/>
              <a:t>of simulation </a:t>
            </a:r>
            <a:r>
              <a:rPr lang="en-US" baseline="0" dirty="0" smtClean="0"/>
              <a:t>steps we take before doing an accept/reject test</a:t>
            </a:r>
            <a:endParaRPr lang="en-US" dirty="0" smtClean="0"/>
          </a:p>
          <a:p>
            <a:r>
              <a:rPr lang="en-US" dirty="0" smtClean="0"/>
              <a:t>If it’s too small,</a:t>
            </a:r>
            <a:r>
              <a:rPr lang="en-US" baseline="0" dirty="0" smtClean="0"/>
              <a:t> then we lose the benefit of gradients: the motion of the proposal is dominated by the random initial momentum, and we get an aimless wandering behavior much like standard Metropolis Hastings.</a:t>
            </a:r>
          </a:p>
          <a:p>
            <a:r>
              <a:rPr lang="en-US" baseline="0" dirty="0" smtClean="0"/>
              <a:t>But interestingly, we can also have problems if the trajectory length is too long.</a:t>
            </a:r>
          </a:p>
          <a:p>
            <a:r>
              <a:rPr lang="en-US" baseline="0" dirty="0" smtClean="0"/>
              <a:t>Trajectories can get so long that they can hit soft ‘walls’ in probability space, and then double back on themselves, wasting computational time.</a:t>
            </a:r>
          </a:p>
          <a:p>
            <a:r>
              <a:rPr lang="en-US" baseline="0" dirty="0" smtClean="0"/>
              <a:t>In practice, this is the only free parameter that we still need to set by hand for each problem, using trial-and-error.</a:t>
            </a:r>
          </a:p>
        </p:txBody>
      </p:sp>
      <p:sp>
        <p:nvSpPr>
          <p:cNvPr id="4" name="Slide Number Placeholder 3"/>
          <p:cNvSpPr>
            <a:spLocks noGrp="1"/>
          </p:cNvSpPr>
          <p:nvPr>
            <p:ph type="sldNum" sz="quarter" idx="10"/>
          </p:nvPr>
        </p:nvSpPr>
        <p:spPr/>
        <p:txBody>
          <a:bodyPr/>
          <a:lstStyle/>
          <a:p>
            <a:fld id="{93EEA4FE-6D0E-E64A-90C3-BB2128FAEF47}" type="slidenum">
              <a:rPr lang="en-US" smtClean="0"/>
              <a:t>34</a:t>
            </a:fld>
            <a:endParaRPr lang="en-US"/>
          </a:p>
        </p:txBody>
      </p:sp>
    </p:spTree>
    <p:extLst>
      <p:ext uri="{BB962C8B-B14F-4D97-AF65-F5344CB8AC3E}">
        <p14:creationId xmlns:p14="http://schemas.microsoft.com/office/powerpoint/2010/main" val="3545597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Want to touch briefly</a:t>
            </a:r>
            <a:r>
              <a:rPr lang="en-US" baseline="0" dirty="0" smtClean="0"/>
              <a:t> on a general-purpose implementation strategy for HMC</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35</a:t>
            </a:fld>
            <a:endParaRPr lang="en-US"/>
          </a:p>
        </p:txBody>
      </p:sp>
    </p:spTree>
    <p:extLst>
      <p:ext uri="{BB962C8B-B14F-4D97-AF65-F5344CB8AC3E}">
        <p14:creationId xmlns:p14="http://schemas.microsoft.com/office/powerpoint/2010/main" val="1028262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…which is to</a:t>
            </a:r>
            <a:r>
              <a:rPr lang="en-US" baseline="0" dirty="0" smtClean="0"/>
              <a:t> use probabilistic programming.</a:t>
            </a:r>
          </a:p>
          <a:p>
            <a:r>
              <a:rPr lang="en-US" baseline="0" dirty="0" smtClean="0"/>
              <a:t>We did this by representing our models as programs in Quicksand, which is a PPL that we developed earlier.</a:t>
            </a:r>
          </a:p>
          <a:p>
            <a:r>
              <a:rPr lang="en-US" baseline="0" dirty="0" smtClean="0"/>
              <a:t>These programs are generative models.</a:t>
            </a:r>
          </a:p>
          <a:p>
            <a:r>
              <a:rPr lang="en-US" baseline="0" dirty="0" smtClean="0"/>
              <a:t>They make random choices, such as flipping coins or drawing from </a:t>
            </a:r>
            <a:r>
              <a:rPr lang="en-US" baseline="0" dirty="0" err="1" smtClean="0"/>
              <a:t>gaussian</a:t>
            </a:r>
            <a:r>
              <a:rPr lang="en-US" baseline="0" dirty="0" smtClean="0"/>
              <a:t> distributions.</a:t>
            </a:r>
          </a:p>
          <a:p>
            <a:r>
              <a:rPr lang="en-US" baseline="0" dirty="0" smtClean="0"/>
              <a:t>They then impose penalty terms on values calculated </a:t>
            </a:r>
            <a:r>
              <a:rPr lang="en-US" baseline="0" dirty="0" smtClean="0"/>
              <a:t>by the program.</a:t>
            </a:r>
            <a:endParaRPr lang="en-US" baseline="0" dirty="0" smtClean="0"/>
          </a:p>
          <a:p>
            <a:r>
              <a:rPr lang="en-US" baseline="0" dirty="0" smtClean="0"/>
              <a:t>And ultimately, their return value is some design artifact, such as a mechanical structure or a colored image.</a:t>
            </a:r>
          </a:p>
          <a:p>
            <a:endParaRPr lang="en-US" baseline="0" dirty="0" smtClean="0"/>
          </a:p>
          <a:p>
            <a:r>
              <a:rPr lang="en-US" baseline="0" dirty="0" smtClean="0"/>
              <a:t>These programs get compiled to executable machine code, which when run, outputs a design artifact.</a:t>
            </a:r>
          </a:p>
          <a:p>
            <a:r>
              <a:rPr lang="en-US" baseline="0" dirty="0" smtClean="0"/>
              <a:t>But it also, as a side-process, generates a few other quantities which let us do sampling.</a:t>
            </a:r>
          </a:p>
          <a:p>
            <a:r>
              <a:rPr lang="en-US" baseline="0" dirty="0" smtClean="0"/>
              <a:t>The first is the trace of values for all random choices the program made when running.</a:t>
            </a:r>
          </a:p>
          <a:p>
            <a:r>
              <a:rPr lang="en-US" baseline="0" dirty="0" smtClean="0"/>
              <a:t>It also computes the log probability of these values, according to the distributions from which they were drawn, as well as any penalty terms</a:t>
            </a:r>
          </a:p>
          <a:p>
            <a:r>
              <a:rPr lang="en-US" baseline="0" dirty="0" smtClean="0"/>
              <a:t>And finally, it also gives us the gradient of this log probability, which it computes without any user intervention via automatic differentiation.</a:t>
            </a:r>
          </a:p>
          <a:p>
            <a:r>
              <a:rPr lang="en-US" baseline="0" dirty="0" smtClean="0"/>
              <a:t>As I described earlier, we use this gradient in the computation of HMC proposals…</a:t>
            </a:r>
          </a:p>
          <a:p>
            <a:r>
              <a:rPr lang="en-US" baseline="0" dirty="0" smtClean="0"/>
              <a:t>…which perturb and update our current state, as defined by the random choice values.</a:t>
            </a:r>
          </a:p>
          <a:p>
            <a:r>
              <a:rPr lang="en-US" baseline="0" dirty="0" smtClean="0"/>
              <a:t>And then we compare the probabilities of the old and new states to determine whether to accept or reject.</a:t>
            </a:r>
          </a:p>
        </p:txBody>
      </p:sp>
      <p:sp>
        <p:nvSpPr>
          <p:cNvPr id="4" name="Slide Number Placeholder 3"/>
          <p:cNvSpPr>
            <a:spLocks noGrp="1"/>
          </p:cNvSpPr>
          <p:nvPr>
            <p:ph type="sldNum" sz="quarter" idx="10"/>
          </p:nvPr>
        </p:nvSpPr>
        <p:spPr/>
        <p:txBody>
          <a:bodyPr/>
          <a:lstStyle/>
          <a:p>
            <a:fld id="{93EEA4FE-6D0E-E64A-90C3-BB2128FAEF47}" type="slidenum">
              <a:rPr lang="en-US" smtClean="0"/>
              <a:t>36</a:t>
            </a:fld>
            <a:endParaRPr lang="en-US"/>
          </a:p>
        </p:txBody>
      </p:sp>
    </p:spTree>
    <p:extLst>
      <p:ext uri="{BB962C8B-B14F-4D97-AF65-F5344CB8AC3E}">
        <p14:creationId xmlns:p14="http://schemas.microsoft.com/office/powerpoint/2010/main" val="2392461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With all of that</a:t>
            </a:r>
            <a:r>
              <a:rPr lang="en-US" baseline="0" dirty="0" smtClean="0"/>
              <a:t> technical explanation out of the way, let’s look at some of what we can do with HMC.</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37</a:t>
            </a:fld>
            <a:endParaRPr lang="en-US"/>
          </a:p>
        </p:txBody>
      </p:sp>
    </p:spTree>
    <p:extLst>
      <p:ext uri="{BB962C8B-B14F-4D97-AF65-F5344CB8AC3E}">
        <p14:creationId xmlns:p14="http://schemas.microsoft.com/office/powerpoint/2010/main" val="95043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First app we’ll look</a:t>
            </a:r>
            <a:r>
              <a:rPr lang="en-US" baseline="0" dirty="0" smtClean="0"/>
              <a:t> at is Vector Art coloring.</a:t>
            </a:r>
          </a:p>
          <a:p>
            <a:r>
              <a:rPr lang="en-US" baseline="0" dirty="0" smtClean="0"/>
              <a:t>By that I mean assigning colors to each closed region of an image such as this one.</a:t>
            </a:r>
          </a:p>
          <a:p>
            <a:r>
              <a:rPr lang="en-US" baseline="0" dirty="0" smtClean="0"/>
              <a:t>This is similar to the work on pattern coloring that we presented at SIGGRAPH a couple years ago.</a:t>
            </a:r>
          </a:p>
          <a:p>
            <a:r>
              <a:rPr lang="en-US" baseline="0" dirty="0" smtClean="0"/>
              <a:t>We’ll use some of the terms in that model, but we’re going to focus on new types of constraints that require HMC.</a:t>
            </a:r>
          </a:p>
          <a:p>
            <a:r>
              <a:rPr lang="en-US" baseline="0" dirty="0" smtClean="0"/>
              <a:t>By way of example, let’s add a constraint between these two regions (dust cloud and ground).</a:t>
            </a:r>
          </a:p>
          <a:p>
            <a:r>
              <a:rPr lang="en-US" baseline="0" dirty="0" smtClean="0"/>
              <a:t>What relationships might we want to enforce here?</a:t>
            </a:r>
          </a:p>
          <a:p>
            <a:r>
              <a:rPr lang="en-US" baseline="0" dirty="0" smtClean="0"/>
              <a:t>First, how about that </a:t>
            </a:r>
            <a:r>
              <a:rPr lang="en-US" baseline="0" dirty="0" err="1" smtClean="0"/>
              <a:t>chroma</a:t>
            </a:r>
            <a:r>
              <a:rPr lang="en-US" baseline="0" dirty="0" smtClean="0"/>
              <a:t> should be </a:t>
            </a:r>
            <a:r>
              <a:rPr lang="en-US" baseline="0" dirty="0" err="1" smtClean="0"/>
              <a:t>approx</a:t>
            </a:r>
            <a:r>
              <a:rPr lang="en-US" baseline="0" dirty="0" smtClean="0"/>
              <a:t> equal? (dust is just kicked from the ground, so should be roughly same hue).</a:t>
            </a:r>
          </a:p>
          <a:p>
            <a:r>
              <a:rPr lang="en-US" baseline="0" dirty="0" smtClean="0"/>
              <a:t>Then, let’s say dust cloud should be darker—let’s say lightness half of ground lightness</a:t>
            </a:r>
            <a:r>
              <a:rPr lang="en-US" baseline="0" dirty="0" smtClean="0"/>
              <a:t>.</a:t>
            </a:r>
            <a:endParaRPr lang="en-US" baseline="0" dirty="0" smtClean="0"/>
          </a:p>
          <a:p>
            <a:r>
              <a:rPr lang="en-US" baseline="0" dirty="0" smtClean="0"/>
              <a:t>The </a:t>
            </a:r>
            <a:r>
              <a:rPr lang="en-US" baseline="0" dirty="0" err="1" smtClean="0"/>
              <a:t>pseudocode</a:t>
            </a:r>
            <a:r>
              <a:rPr lang="en-US" baseline="0" dirty="0" smtClean="0"/>
              <a:t> </a:t>
            </a:r>
            <a:r>
              <a:rPr lang="en-US" baseline="0" dirty="0" smtClean="0"/>
              <a:t>for expressing this as a </a:t>
            </a:r>
            <a:r>
              <a:rPr lang="en-US" baseline="0" dirty="0" err="1" smtClean="0"/>
              <a:t>prob</a:t>
            </a:r>
            <a:r>
              <a:rPr lang="en-US" baseline="0" dirty="0" smtClean="0"/>
              <a:t> </a:t>
            </a:r>
            <a:r>
              <a:rPr lang="en-US" baseline="0" dirty="0" err="1" smtClean="0"/>
              <a:t>prog</a:t>
            </a:r>
            <a:r>
              <a:rPr lang="en-US" baseline="0" dirty="0" smtClean="0"/>
              <a:t> looks like this:</a:t>
            </a:r>
          </a:p>
          <a:p>
            <a:r>
              <a:rPr lang="en-US" baseline="0" dirty="0" smtClean="0"/>
              <a:t>First sample random colors for each region…</a:t>
            </a:r>
          </a:p>
          <a:p>
            <a:r>
              <a:rPr lang="en-US" baseline="0" dirty="0" smtClean="0"/>
              <a:t>…then evaluate constraints, and subtract any residual from the overall log probability of the model (penalizes us for not satisfying constraints)</a:t>
            </a:r>
          </a:p>
          <a:p>
            <a:r>
              <a:rPr lang="en-US" baseline="0" dirty="0" smtClean="0"/>
              <a:t>Our intuition is that if constraints are made tight enough, MH will struggle, and we’ll need HMC.</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38</a:t>
            </a:fld>
            <a:endParaRPr lang="en-US"/>
          </a:p>
        </p:txBody>
      </p:sp>
    </p:spTree>
    <p:extLst>
      <p:ext uri="{BB962C8B-B14F-4D97-AF65-F5344CB8AC3E}">
        <p14:creationId xmlns:p14="http://schemas.microsoft.com/office/powerpoint/2010/main" val="4780777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let’s compare the two, then, and see how they do on coloring this robot example.</a:t>
            </a:r>
          </a:p>
          <a:p>
            <a:r>
              <a:rPr lang="en-US" baseline="0" dirty="0" smtClean="0"/>
              <a:t>What we have visualized here is a random initial coloring configuration, and we’re going to show the time dynamics of each sampler, basically the sequence of accepted proposals.</a:t>
            </a:r>
          </a:p>
          <a:p>
            <a:r>
              <a:rPr lang="en-US" baseline="0" dirty="0" smtClean="0"/>
              <a:t>MH wiggles around the state space a little, but it never strays very far from initial configuration.</a:t>
            </a:r>
          </a:p>
          <a:p>
            <a:r>
              <a:rPr lang="en-US" baseline="0" dirty="0" smtClean="0"/>
              <a:t>Now let’s see HMC.</a:t>
            </a:r>
          </a:p>
          <a:p>
            <a:r>
              <a:rPr lang="en-US" baseline="0" dirty="0" smtClean="0"/>
              <a:t>HMC, in addition to being more psychedelic, does a much better job of exploring different coloring possibilities. After a while, has completely moved away from its initial configuration.</a:t>
            </a:r>
          </a:p>
        </p:txBody>
      </p:sp>
      <p:sp>
        <p:nvSpPr>
          <p:cNvPr id="4" name="Slide Number Placeholder 3"/>
          <p:cNvSpPr>
            <a:spLocks noGrp="1"/>
          </p:cNvSpPr>
          <p:nvPr>
            <p:ph type="sldNum" sz="quarter" idx="10"/>
          </p:nvPr>
        </p:nvSpPr>
        <p:spPr/>
        <p:txBody>
          <a:bodyPr/>
          <a:lstStyle/>
          <a:p>
            <a:fld id="{93EEA4FE-6D0E-E64A-90C3-BB2128FAEF47}" type="slidenum">
              <a:rPr lang="en-US" smtClean="0"/>
              <a:t>39</a:t>
            </a:fld>
            <a:endParaRPr lang="en-US"/>
          </a:p>
        </p:txBody>
      </p:sp>
    </p:spTree>
    <p:extLst>
      <p:ext uri="{BB962C8B-B14F-4D97-AF65-F5344CB8AC3E}">
        <p14:creationId xmlns:p14="http://schemas.microsoft.com/office/powerpoint/2010/main" val="3996961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Goes</a:t>
            </a:r>
            <a:r>
              <a:rPr lang="en-US" baseline="0" dirty="0" smtClean="0"/>
              <a:t> back at least to the well-known Design Galleries work almost 20 years ago.</a:t>
            </a:r>
          </a:p>
          <a:p>
            <a:r>
              <a:rPr lang="en-US" baseline="0" dirty="0" smtClean="0"/>
              <a:t>Presents a dimensionally-reduce map of a parametric design space – here, the parameters control the appearance of a particle simulation.</a:t>
            </a:r>
          </a:p>
          <a:p>
            <a:r>
              <a:rPr lang="en-US" dirty="0" smtClean="0"/>
              <a:t>Lets the </a:t>
            </a:r>
            <a:r>
              <a:rPr lang="en-US" baseline="0" dirty="0" smtClean="0"/>
              <a:t>user drill down into areas of interest.</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4</a:t>
            </a:fld>
            <a:endParaRPr lang="en-US"/>
          </a:p>
        </p:txBody>
      </p:sp>
    </p:spTree>
    <p:extLst>
      <p:ext uri="{BB962C8B-B14F-4D97-AF65-F5344CB8AC3E}">
        <p14:creationId xmlns:p14="http://schemas.microsoft.com/office/powerpoint/2010/main" val="72289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That’s it</a:t>
            </a:r>
            <a:r>
              <a:rPr lang="en-US" baseline="0" dirty="0" smtClean="0"/>
              <a:t> for vector art coloring.</a:t>
            </a:r>
            <a:endParaRPr lang="en-US" dirty="0" smtClean="0"/>
          </a:p>
          <a:p>
            <a:r>
              <a:rPr lang="en-US" dirty="0" smtClean="0"/>
              <a:t>Another example we’ll look at is stacking</a:t>
            </a:r>
            <a:r>
              <a:rPr lang="en-US" baseline="0" dirty="0" smtClean="0"/>
              <a:t> structures.</a:t>
            </a:r>
          </a:p>
          <a:p>
            <a:r>
              <a:rPr lang="en-US" baseline="0" dirty="0" smtClean="0"/>
              <a:t>Free-standing structures made of stacking components</a:t>
            </a:r>
          </a:p>
          <a:p>
            <a:r>
              <a:rPr lang="en-US" baseline="0" dirty="0" smtClean="0"/>
              <a:t>Like this block tower</a:t>
            </a:r>
          </a:p>
          <a:p>
            <a:r>
              <a:rPr lang="en-US" baseline="0" dirty="0" smtClean="0"/>
              <a:t>Or this rather-impressive rock balancing act.</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40</a:t>
            </a:fld>
            <a:endParaRPr lang="en-US"/>
          </a:p>
        </p:txBody>
      </p:sp>
    </p:spTree>
    <p:extLst>
      <p:ext uri="{BB962C8B-B14F-4D97-AF65-F5344CB8AC3E}">
        <p14:creationId xmlns:p14="http://schemas.microsoft.com/office/powerpoint/2010/main" val="3925808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Here’s how we’ll formulate</a:t>
            </a:r>
            <a:r>
              <a:rPr lang="en-US" baseline="0" dirty="0" smtClean="0"/>
              <a:t> the model.</a:t>
            </a:r>
          </a:p>
          <a:p>
            <a:r>
              <a:rPr lang="en-US" baseline="0" dirty="0" smtClean="0"/>
              <a:t>First, we’ll write a program that generates a random stacking structure, in this case a random tower.</a:t>
            </a:r>
          </a:p>
          <a:p>
            <a:r>
              <a:rPr lang="en-US" baseline="0" dirty="0" smtClean="0"/>
              <a:t>Then, at each of the contact surfaces between two blocks…</a:t>
            </a:r>
          </a:p>
          <a:p>
            <a:r>
              <a:rPr lang="en-US" baseline="0" dirty="0" smtClean="0"/>
              <a:t>…we sample a set of random contact forces.</a:t>
            </a:r>
          </a:p>
          <a:p>
            <a:r>
              <a:rPr lang="en-US" dirty="0" smtClean="0"/>
              <a:t>Our</a:t>
            </a:r>
            <a:r>
              <a:rPr lang="en-US" baseline="0" dirty="0" smtClean="0"/>
              <a:t> constraint is that when we sum up all the forces and resulting torques acting on each block, that sum should be zero---that’s the static equilibrium condition.</a:t>
            </a:r>
          </a:p>
          <a:p>
            <a:r>
              <a:rPr lang="en-US" baseline="0" dirty="0" smtClean="0"/>
              <a:t>So we’ll take whatever residual is left over from this sum and use it as a penalty, subtracting from the models overall log probability.</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41</a:t>
            </a:fld>
            <a:endParaRPr lang="en-US"/>
          </a:p>
        </p:txBody>
      </p:sp>
    </p:spTree>
    <p:extLst>
      <p:ext uri="{BB962C8B-B14F-4D97-AF65-F5344CB8AC3E}">
        <p14:creationId xmlns:p14="http://schemas.microsoft.com/office/powerpoint/2010/main" val="4036552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Again, let’s compare how MH</a:t>
            </a:r>
            <a:r>
              <a:rPr lang="en-US" baseline="0" dirty="0" smtClean="0"/>
              <a:t> and HMC fare when trying to stable explore variations of this arch-like structure.</a:t>
            </a:r>
          </a:p>
          <a:p>
            <a:r>
              <a:rPr lang="en-US" baseline="0" dirty="0" smtClean="0"/>
              <a:t>MH again gets stuck pretty quickly—it dives right toward one stable configuration and hangs out there indefinitely.</a:t>
            </a:r>
          </a:p>
          <a:p>
            <a:r>
              <a:rPr lang="en-US" baseline="0" dirty="0" smtClean="0"/>
              <a:t>HMC, on the other hand, rapidly travels through a pretty wide range of different and unexpected stable configurations of this structure.</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42</a:t>
            </a:fld>
            <a:endParaRPr lang="en-US"/>
          </a:p>
        </p:txBody>
      </p:sp>
    </p:spTree>
    <p:extLst>
      <p:ext uri="{BB962C8B-B14F-4D97-AF65-F5344CB8AC3E}">
        <p14:creationId xmlns:p14="http://schemas.microsoft.com/office/powerpoint/2010/main" val="2691796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When</a:t>
            </a:r>
            <a:r>
              <a:rPr lang="en-US" baseline="0" dirty="0" smtClean="0"/>
              <a:t> we were working with this block stacking program, we discovered that with just a small modification, we could also get it to enforce approximate symmetry, as well.</a:t>
            </a:r>
          </a:p>
          <a:p>
            <a:r>
              <a:rPr lang="en-US" baseline="0" dirty="0" smtClean="0"/>
              <a:t>Here’s how it worked.</a:t>
            </a:r>
          </a:p>
          <a:p>
            <a:r>
              <a:rPr lang="en-US" baseline="0" dirty="0" smtClean="0"/>
              <a:t>We take our program from before…</a:t>
            </a:r>
          </a:p>
          <a:p>
            <a:r>
              <a:rPr lang="en-US" baseline="0" dirty="0" smtClean="0"/>
              <a:t>…and we reflect the generated structure about the vertical axis.</a:t>
            </a:r>
          </a:p>
          <a:p>
            <a:r>
              <a:rPr lang="en-US" baseline="0" dirty="0" smtClean="0"/>
              <a:t>Then, we look at corresponding pairs of block vertices between the original and reflected structure, and we compute the positional error there, again subtracting that as a penalty from the overall log probability.</a:t>
            </a:r>
          </a:p>
          <a:p>
            <a:r>
              <a:rPr lang="en-US" baseline="0" dirty="0" smtClean="0"/>
              <a:t>And with that little change, we can use HMC to sample structures like these, which are nearly bilaterally symmetric.</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43</a:t>
            </a:fld>
            <a:endParaRPr lang="en-US"/>
          </a:p>
        </p:txBody>
      </p:sp>
    </p:spTree>
    <p:extLst>
      <p:ext uri="{BB962C8B-B14F-4D97-AF65-F5344CB8AC3E}">
        <p14:creationId xmlns:p14="http://schemas.microsoft.com/office/powerpoint/2010/main" val="29182470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also</a:t>
            </a:r>
            <a:r>
              <a:rPr lang="en-US" baseline="0" dirty="0" smtClean="0"/>
              <a:t> used this program to generate blueprints for a few physical structures, to verify that the things our system was generating actually are </a:t>
            </a:r>
            <a:r>
              <a:rPr lang="en-US" baseline="0" dirty="0" smtClean="0"/>
              <a:t>stable.</a:t>
            </a:r>
            <a:endParaRPr lang="en-US" baseline="0" dirty="0" smtClean="0">
              <a:sym typeface="Wingdings"/>
            </a:endParaRPr>
          </a:p>
          <a:p>
            <a:r>
              <a:rPr lang="en-US" baseline="0" dirty="0" smtClean="0">
                <a:sym typeface="Wingdings"/>
              </a:rPr>
              <a:t>So </a:t>
            </a:r>
            <a:r>
              <a:rPr lang="en-US" baseline="0" dirty="0" smtClean="0">
                <a:sym typeface="Wingdings"/>
              </a:rPr>
              <a:t>here’s one result we built, an interestingly asymmetric arch structure.</a:t>
            </a:r>
          </a:p>
        </p:txBody>
      </p:sp>
      <p:sp>
        <p:nvSpPr>
          <p:cNvPr id="4" name="Slide Number Placeholder 3"/>
          <p:cNvSpPr>
            <a:spLocks noGrp="1"/>
          </p:cNvSpPr>
          <p:nvPr>
            <p:ph type="sldNum" sz="quarter" idx="10"/>
          </p:nvPr>
        </p:nvSpPr>
        <p:spPr/>
        <p:txBody>
          <a:bodyPr/>
          <a:lstStyle/>
          <a:p>
            <a:fld id="{93EEA4FE-6D0E-E64A-90C3-BB2128FAEF47}" type="slidenum">
              <a:rPr lang="en-US" smtClean="0"/>
              <a:t>44</a:t>
            </a:fld>
            <a:endParaRPr lang="en-US"/>
          </a:p>
        </p:txBody>
      </p:sp>
    </p:spTree>
    <p:extLst>
      <p:ext uri="{BB962C8B-B14F-4D97-AF65-F5344CB8AC3E}">
        <p14:creationId xmlns:p14="http://schemas.microsoft.com/office/powerpoint/2010/main" val="3290340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L parameter is free and we have to set it manually. There is a sophisticated variant of HMC, the No-U-Turn Sampler, that effectively adapts trajectory length on the fly, to achieve good exploration while avoiding the ‘doubling back’ behavior I illustrated earlier. </a:t>
            </a:r>
            <a:endParaRPr lang="en-US" dirty="0" smtClean="0"/>
          </a:p>
          <a:p>
            <a:endParaRPr lang="en-US" dirty="0" smtClean="0"/>
          </a:p>
          <a:p>
            <a:r>
              <a:rPr lang="en-US" dirty="0" smtClean="0"/>
              <a:t>Since</a:t>
            </a:r>
            <a:r>
              <a:rPr lang="en-US" baseline="0" dirty="0" smtClean="0"/>
              <a:t> HMC relies so heavily on gradients, models that aren’t everywhere differentiable pose a problem. This crops up when using functions such as min or max, or when evaluating more complex functions that have discontinuities, such as rendering a 3D scene to an image. Fortunately, a lot of these functions can be made useable by smooth relaxation, and for more complicated cases, there’s a technique called smooth interpretation that can generate a smooth approximation to any program. We haven’t tried it yet, but we think it’s promising.</a:t>
            </a:r>
          </a:p>
          <a:p>
            <a:endParaRPr lang="en-US" baseline="0" dirty="0" smtClean="0"/>
          </a:p>
          <a:p>
            <a:r>
              <a:rPr lang="en-US" baseline="0" dirty="0" smtClean="0"/>
              <a:t>HMC is great at exploring distributions that form narrow ridges in probability space, but if that ridge actually collapses to an infinitely thin manifold, as is the case with truly hard constraints, then HMC can’t guarantee exact adherence to that manifold.</a:t>
            </a:r>
          </a:p>
          <a:p>
            <a:r>
              <a:rPr lang="en-US" baseline="0" dirty="0" smtClean="0"/>
              <a:t>There is an extension of HMC, called CHMC, that does guarantee this by incorporating an explicit manifold projection step, though at the cost of more computation time.</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45</a:t>
            </a:fld>
            <a:endParaRPr lang="en-US"/>
          </a:p>
        </p:txBody>
      </p:sp>
    </p:spTree>
    <p:extLst>
      <p:ext uri="{BB962C8B-B14F-4D97-AF65-F5344CB8AC3E}">
        <p14:creationId xmlns:p14="http://schemas.microsoft.com/office/powerpoint/2010/main" val="42079716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(pause)</a:t>
            </a:r>
          </a:p>
          <a:p>
            <a:endParaRPr lang="en-US" dirty="0" smtClean="0"/>
          </a:p>
          <a:p>
            <a:r>
              <a:rPr lang="en-US" dirty="0" smtClean="0"/>
              <a:t>That just about does it for my talk, but</a:t>
            </a:r>
            <a:r>
              <a:rPr lang="en-US" baseline="0" dirty="0" smtClean="0"/>
              <a:t> before I wrap up…</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46</a:t>
            </a:fld>
            <a:endParaRPr lang="en-US"/>
          </a:p>
        </p:txBody>
      </p:sp>
    </p:spTree>
    <p:extLst>
      <p:ext uri="{BB962C8B-B14F-4D97-AF65-F5344CB8AC3E}">
        <p14:creationId xmlns:p14="http://schemas.microsoft.com/office/powerpoint/2010/main" val="33914489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 want to revisit the design</a:t>
            </a:r>
            <a:r>
              <a:rPr lang="en-US" baseline="0" dirty="0" smtClean="0"/>
              <a:t> sampling toolbox from the beginning of the talk.</a:t>
            </a:r>
            <a:endParaRPr lang="en-US" dirty="0" smtClean="0"/>
          </a:p>
          <a:p>
            <a:r>
              <a:rPr lang="en-US" dirty="0" smtClean="0"/>
              <a:t>Hopefully</a:t>
            </a:r>
            <a:r>
              <a:rPr lang="en-US" baseline="0" dirty="0" smtClean="0"/>
              <a:t> I’ve convinced you that HMC should be a key tool in our arsenal of general-purpose sampling techniques for design.</a:t>
            </a:r>
          </a:p>
          <a:p>
            <a:r>
              <a:rPr lang="en-US" baseline="0" dirty="0" smtClean="0"/>
              <a:t>It’s not a cure-all: it addresses one specific problem, that of tight constraints.</a:t>
            </a:r>
          </a:p>
          <a:p>
            <a:r>
              <a:rPr lang="en-US" baseline="0" dirty="0" smtClean="0"/>
              <a:t>Fortunately, we’re starting to see more research targeting general-purpose solutions to particular design sampling problems.</a:t>
            </a:r>
          </a:p>
        </p:txBody>
      </p:sp>
      <p:sp>
        <p:nvSpPr>
          <p:cNvPr id="4" name="Slide Number Placeholder 3"/>
          <p:cNvSpPr>
            <a:spLocks noGrp="1"/>
          </p:cNvSpPr>
          <p:nvPr>
            <p:ph type="sldNum" sz="quarter" idx="10"/>
          </p:nvPr>
        </p:nvSpPr>
        <p:spPr/>
        <p:txBody>
          <a:bodyPr/>
          <a:lstStyle/>
          <a:p>
            <a:fld id="{93EEA4FE-6D0E-E64A-90C3-BB2128FAEF47}" type="slidenum">
              <a:rPr lang="en-US" smtClean="0"/>
              <a:t>47</a:t>
            </a:fld>
            <a:endParaRPr lang="en-US"/>
          </a:p>
        </p:txBody>
      </p:sp>
    </p:spTree>
    <p:extLst>
      <p:ext uri="{BB962C8B-B14F-4D97-AF65-F5344CB8AC3E}">
        <p14:creationId xmlns:p14="http://schemas.microsoft.com/office/powerpoint/2010/main" val="12726486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There’s Locally-annealed reversible jump MCMC, which tackles models with a lot of structure-change.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By structure-changing, I mean where the number and type of objects is variable, like in this furniture layout example.</a:t>
            </a:r>
          </a:p>
          <a:p>
            <a:r>
              <a:rPr lang="en-US" baseline="0" dirty="0" smtClean="0"/>
              <a:t>LARJ-MCMC tries to make proposals that jump between different structures accepted more frequently, so samplers don’t get stuck.</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48</a:t>
            </a:fld>
            <a:endParaRPr lang="en-US"/>
          </a:p>
        </p:txBody>
      </p:sp>
    </p:spTree>
    <p:extLst>
      <p:ext uri="{BB962C8B-B14F-4D97-AF65-F5344CB8AC3E}">
        <p14:creationId xmlns:p14="http://schemas.microsoft.com/office/powerpoint/2010/main" val="1597700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in</a:t>
            </a:r>
            <a:r>
              <a:rPr lang="en-US" baseline="0" dirty="0" smtClean="0"/>
              <a:t> a couple of months, at SIGGRAPH, I’ll be presenting a new variant of Sequential Monte Carlo sampling that also helps with structure changing models, particularly when those models feature long chains or trees of dependent variables.</a:t>
            </a:r>
          </a:p>
        </p:txBody>
      </p:sp>
      <p:sp>
        <p:nvSpPr>
          <p:cNvPr id="4" name="Slide Number Placeholder 3"/>
          <p:cNvSpPr>
            <a:spLocks noGrp="1"/>
          </p:cNvSpPr>
          <p:nvPr>
            <p:ph type="sldNum" sz="quarter" idx="10"/>
          </p:nvPr>
        </p:nvSpPr>
        <p:spPr/>
        <p:txBody>
          <a:bodyPr/>
          <a:lstStyle/>
          <a:p>
            <a:fld id="{93EEA4FE-6D0E-E64A-90C3-BB2128FAEF47}" type="slidenum">
              <a:rPr lang="en-US" smtClean="0"/>
              <a:t>49</a:t>
            </a:fld>
            <a:endParaRPr lang="en-US"/>
          </a:p>
        </p:txBody>
      </p:sp>
    </p:spTree>
    <p:extLst>
      <p:ext uri="{BB962C8B-B14F-4D97-AF65-F5344CB8AC3E}">
        <p14:creationId xmlns:p14="http://schemas.microsoft.com/office/powerpoint/2010/main" val="101739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People also use GA.</a:t>
            </a:r>
          </a:p>
          <a:p>
            <a:r>
              <a:rPr lang="en-US" dirty="0" smtClean="0"/>
              <a:t>Evolve</a:t>
            </a:r>
            <a:r>
              <a:rPr lang="en-US" baseline="0" dirty="0" smtClean="0"/>
              <a:t> and combine features of different designs using mutation and crossover to create new generations of suggestions.</a:t>
            </a:r>
          </a:p>
          <a:p>
            <a:r>
              <a:rPr lang="en-US" baseline="0" dirty="0" smtClean="0"/>
              <a:t>As in this shape modeling example.</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5</a:t>
            </a:fld>
            <a:endParaRPr lang="en-US"/>
          </a:p>
        </p:txBody>
      </p:sp>
    </p:spTree>
    <p:extLst>
      <p:ext uri="{BB962C8B-B14F-4D97-AF65-F5344CB8AC3E}">
        <p14:creationId xmlns:p14="http://schemas.microsoft.com/office/powerpoint/2010/main" val="26330687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These</a:t>
            </a:r>
            <a:r>
              <a:rPr lang="en-US" baseline="0" dirty="0" smtClean="0"/>
              <a:t> are all good tools, and having them is a great start.</a:t>
            </a:r>
          </a:p>
          <a:p>
            <a:r>
              <a:rPr lang="en-US" baseline="0" dirty="0" smtClean="0"/>
              <a:t>But we’re far from done.</a:t>
            </a:r>
          </a:p>
        </p:txBody>
      </p:sp>
      <p:sp>
        <p:nvSpPr>
          <p:cNvPr id="4" name="Slide Number Placeholder 3"/>
          <p:cNvSpPr>
            <a:spLocks noGrp="1"/>
          </p:cNvSpPr>
          <p:nvPr>
            <p:ph type="sldNum" sz="quarter" idx="10"/>
          </p:nvPr>
        </p:nvSpPr>
        <p:spPr/>
        <p:txBody>
          <a:bodyPr/>
          <a:lstStyle/>
          <a:p>
            <a:fld id="{93EEA4FE-6D0E-E64A-90C3-BB2128FAEF47}" type="slidenum">
              <a:rPr lang="en-US" smtClean="0"/>
              <a:t>50</a:t>
            </a:fld>
            <a:endParaRPr lang="en-US"/>
          </a:p>
        </p:txBody>
      </p:sp>
    </p:spTree>
    <p:extLst>
      <p:ext uri="{BB962C8B-B14F-4D97-AF65-F5344CB8AC3E}">
        <p14:creationId xmlns:p14="http://schemas.microsoft.com/office/powerpoint/2010/main" val="10173964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we look back at these two applications</a:t>
            </a:r>
            <a:r>
              <a:rPr lang="en-US" baseline="0" dirty="0" smtClean="0"/>
              <a:t> I highlighted earlier, then my assessment is that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We’re not there yet, in terms of being able to match the performance of their hand-tuned algorithms with our general-purpose ones.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what can we do to make progress here?</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51</a:t>
            </a:fld>
            <a:endParaRPr lang="en-US"/>
          </a:p>
        </p:txBody>
      </p:sp>
    </p:spTree>
    <p:extLst>
      <p:ext uri="{BB962C8B-B14F-4D97-AF65-F5344CB8AC3E}">
        <p14:creationId xmlns:p14="http://schemas.microsoft.com/office/powerpoint/2010/main" val="25733696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One avenue for future work is program analysis. If we represent</a:t>
            </a:r>
            <a:r>
              <a:rPr lang="en-US" baseline="0" dirty="0" smtClean="0"/>
              <a:t> our models as programs, as we’ve been doing, we can examine their data dependencies and control flow structures, and we might be able to extract program invariants or other static properties that can lead to better samplers.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we can’t do this statically, we might be able to do it dynamically, by learning as the sampler runs how to sample better, looking at what moves seem to be working and which ones aren’t.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finally, there’s the question of how to select which general-purpose methods are best suited for a particular application. Ideally, we’d build systems that can do this automatically and behind-the-scenes, so that all users have to do is write down their models and press go to get interesting and useful design suggestions.</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52</a:t>
            </a:fld>
            <a:endParaRPr lang="en-US"/>
          </a:p>
        </p:txBody>
      </p:sp>
    </p:spTree>
    <p:extLst>
      <p:ext uri="{BB962C8B-B14F-4D97-AF65-F5344CB8AC3E}">
        <p14:creationId xmlns:p14="http://schemas.microsoft.com/office/powerpoint/2010/main" val="25733696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with</a:t>
            </a:r>
            <a:r>
              <a:rPr lang="en-US" baseline="0" dirty="0" smtClean="0"/>
              <a:t> that, I’ll end my </a:t>
            </a:r>
            <a:r>
              <a:rPr lang="en-US" baseline="0" dirty="0" smtClean="0"/>
              <a:t>talk.</a:t>
            </a:r>
          </a:p>
          <a:p>
            <a:r>
              <a:rPr lang="en-US" baseline="0" dirty="0" smtClean="0"/>
              <a:t>Just want to point out that the source code for this project is </a:t>
            </a:r>
            <a:r>
              <a:rPr lang="en-US" baseline="0" smtClean="0"/>
              <a:t>available online.</a:t>
            </a:r>
            <a:endParaRPr lang="en-US" baseline="0" dirty="0" smtClean="0"/>
          </a:p>
          <a:p>
            <a:r>
              <a:rPr lang="en-US" baseline="0" dirty="0" smtClean="0"/>
              <a:t>‘Thanks </a:t>
            </a:r>
            <a:r>
              <a:rPr lang="en-US" baseline="0" dirty="0" smtClean="0"/>
              <a:t>for listening, and I’d be happy to take questions.</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53</a:t>
            </a:fld>
            <a:endParaRPr lang="en-US"/>
          </a:p>
        </p:txBody>
      </p:sp>
    </p:spTree>
    <p:extLst>
      <p:ext uri="{BB962C8B-B14F-4D97-AF65-F5344CB8AC3E}">
        <p14:creationId xmlns:p14="http://schemas.microsoft.com/office/powerpoint/2010/main" val="42258681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More detailed</a:t>
            </a:r>
            <a:r>
              <a:rPr lang="en-US" baseline="0" dirty="0" smtClean="0"/>
              <a:t> timing data in the paper, including comparisons to MH timing.</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54</a:t>
            </a:fld>
            <a:endParaRPr lang="en-US"/>
          </a:p>
        </p:txBody>
      </p:sp>
    </p:spTree>
    <p:extLst>
      <p:ext uri="{BB962C8B-B14F-4D97-AF65-F5344CB8AC3E}">
        <p14:creationId xmlns:p14="http://schemas.microsoft.com/office/powerpoint/2010/main" val="2783390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Recently, lot of work</a:t>
            </a:r>
            <a:r>
              <a:rPr lang="en-US" baseline="0" dirty="0" smtClean="0"/>
              <a:t> on using probabilistic models.</a:t>
            </a:r>
          </a:p>
          <a:p>
            <a:r>
              <a:rPr lang="en-US" baseline="0" dirty="0" smtClean="0"/>
              <a:t>From arranging furniture…to shaping the output of procedural models…to dressing virtual characters…to coloring in images.</a:t>
            </a:r>
          </a:p>
          <a:p>
            <a:r>
              <a:rPr lang="en-US" baseline="0" dirty="0" smtClean="0"/>
              <a:t>Idea is to express design criteria as terms in a probability distribution, then sample from the distribution.</a:t>
            </a:r>
          </a:p>
          <a:p>
            <a:r>
              <a:rPr lang="en-US" baseline="0" dirty="0" smtClean="0"/>
              <a:t>To do that…</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6</a:t>
            </a:fld>
            <a:endParaRPr lang="en-US"/>
          </a:p>
        </p:txBody>
      </p:sp>
    </p:spTree>
    <p:extLst>
      <p:ext uri="{BB962C8B-B14F-4D97-AF65-F5344CB8AC3E}">
        <p14:creationId xmlns:p14="http://schemas.microsoft.com/office/powerpoint/2010/main" val="167313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…these systems</a:t>
            </a:r>
            <a:r>
              <a:rPr lang="en-US" baseline="0" dirty="0" smtClean="0"/>
              <a:t> tend to draw methods from a common toolbox of sampling algorithms.</a:t>
            </a:r>
          </a:p>
          <a:p>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7</a:t>
            </a:fld>
            <a:endParaRPr lang="en-US"/>
          </a:p>
        </p:txBody>
      </p:sp>
    </p:spTree>
    <p:extLst>
      <p:ext uri="{BB962C8B-B14F-4D97-AF65-F5344CB8AC3E}">
        <p14:creationId xmlns:p14="http://schemas.microsoft.com/office/powerpoint/2010/main" val="122663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main workhorse</a:t>
            </a:r>
            <a:r>
              <a:rPr lang="en-US" baseline="0" dirty="0" smtClean="0"/>
              <a:t> of these methods is the Metropolis Hastings algorithm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a:t>
            </a:r>
            <a:r>
              <a:rPr lang="en-US" baseline="0" dirty="0" smtClean="0"/>
              <a:t> brief refresher (or introduction, for those who haven’t seen it before).</a:t>
            </a:r>
          </a:p>
          <a:p>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8</a:t>
            </a:fld>
            <a:endParaRPr lang="en-US"/>
          </a:p>
        </p:txBody>
      </p:sp>
    </p:spTree>
    <p:extLst>
      <p:ext uri="{BB962C8B-B14F-4D97-AF65-F5344CB8AC3E}">
        <p14:creationId xmlns:p14="http://schemas.microsoft.com/office/powerpoint/2010/main" val="2179613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For simplicity, imagine</a:t>
            </a:r>
            <a:r>
              <a:rPr lang="en-US" baseline="0" dirty="0" smtClean="0"/>
              <a:t> we have a 2D design space, and probability mass is concentrated like this (blob).</a:t>
            </a:r>
          </a:p>
          <a:p>
            <a:r>
              <a:rPr lang="en-US" baseline="0" dirty="0" smtClean="0"/>
              <a:t>MH starts out in some random initial state, then proposes small random changes to it.</a:t>
            </a:r>
          </a:p>
          <a:p>
            <a:r>
              <a:rPr lang="en-US" baseline="0" dirty="0" smtClean="0"/>
              <a:t>These changes are accepted or reject randomly, in proportion to the change in probability.</a:t>
            </a:r>
          </a:p>
          <a:p>
            <a:r>
              <a:rPr lang="en-US" baseline="0" dirty="0" smtClean="0"/>
              <a:t>If those changes increase probability (or at least don’t lower it to much), they’re likely to be accepted, and we continue.</a:t>
            </a:r>
          </a:p>
          <a:p>
            <a:r>
              <a:rPr lang="en-US" baseline="0" dirty="0" smtClean="0"/>
              <a:t>If they lead to a big enough drop in probability, we likely reject that change and continue on from previous state.</a:t>
            </a:r>
          </a:p>
          <a:p>
            <a:r>
              <a:rPr lang="en-US" baseline="0" dirty="0" smtClean="0"/>
              <a:t>In the limit, this process explores the complete space, and the time it spends in any region is proportional to that region’s probability.</a:t>
            </a:r>
          </a:p>
          <a:p>
            <a:r>
              <a:rPr lang="en-US" baseline="0" dirty="0" smtClean="0"/>
              <a:t>Of course, this picture is a huge oversimplification. Many design spaces…</a:t>
            </a:r>
            <a:endParaRPr lang="en-US" dirty="0"/>
          </a:p>
        </p:txBody>
      </p:sp>
      <p:sp>
        <p:nvSpPr>
          <p:cNvPr id="4" name="Slide Number Placeholder 3"/>
          <p:cNvSpPr>
            <a:spLocks noGrp="1"/>
          </p:cNvSpPr>
          <p:nvPr>
            <p:ph type="sldNum" sz="quarter" idx="10"/>
          </p:nvPr>
        </p:nvSpPr>
        <p:spPr/>
        <p:txBody>
          <a:bodyPr/>
          <a:lstStyle/>
          <a:p>
            <a:fld id="{93EEA4FE-6D0E-E64A-90C3-BB2128FAEF47}" type="slidenum">
              <a:rPr lang="en-US" smtClean="0"/>
              <a:t>9</a:t>
            </a:fld>
            <a:endParaRPr lang="en-US"/>
          </a:p>
        </p:txBody>
      </p:sp>
    </p:spTree>
    <p:extLst>
      <p:ext uri="{BB962C8B-B14F-4D97-AF65-F5344CB8AC3E}">
        <p14:creationId xmlns:p14="http://schemas.microsoft.com/office/powerpoint/2010/main" val="1952677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9"/>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8"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EFDBBD-E40F-3042-A029-9D740C57A2A8}" type="datetimeFigureOut">
              <a:rPr lang="en-US" smtClean="0"/>
              <a:t>5/4/15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DAEC8-1F6A-CC4E-851E-A17959CD832C}" type="slidenum">
              <a:rPr lang="en-US" smtClean="0"/>
              <a:t>‹#›</a:t>
            </a:fld>
            <a:endParaRPr lang="en-US"/>
          </a:p>
        </p:txBody>
      </p:sp>
    </p:spTree>
    <p:extLst>
      <p:ext uri="{BB962C8B-B14F-4D97-AF65-F5344CB8AC3E}">
        <p14:creationId xmlns:p14="http://schemas.microsoft.com/office/powerpoint/2010/main" val="2524148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FDBBD-E40F-3042-A029-9D740C57A2A8}" type="datetimeFigureOut">
              <a:rPr lang="en-US" smtClean="0"/>
              <a:t>5/4/15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DAEC8-1F6A-CC4E-851E-A17959CD832C}" type="slidenum">
              <a:rPr lang="en-US" smtClean="0"/>
              <a:t>‹#›</a:t>
            </a:fld>
            <a:endParaRPr lang="en-US"/>
          </a:p>
        </p:txBody>
      </p:sp>
    </p:spTree>
    <p:extLst>
      <p:ext uri="{BB962C8B-B14F-4D97-AF65-F5344CB8AC3E}">
        <p14:creationId xmlns:p14="http://schemas.microsoft.com/office/powerpoint/2010/main" val="1003412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40"/>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FDBBD-E40F-3042-A029-9D740C57A2A8}" type="datetimeFigureOut">
              <a:rPr lang="en-US" smtClean="0"/>
              <a:t>5/4/15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DAEC8-1F6A-CC4E-851E-A17959CD832C}" type="slidenum">
              <a:rPr lang="en-US" smtClean="0"/>
              <a:t>‹#›</a:t>
            </a:fld>
            <a:endParaRPr lang="en-US"/>
          </a:p>
        </p:txBody>
      </p:sp>
    </p:spTree>
    <p:extLst>
      <p:ext uri="{BB962C8B-B14F-4D97-AF65-F5344CB8AC3E}">
        <p14:creationId xmlns:p14="http://schemas.microsoft.com/office/powerpoint/2010/main" val="2647328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FDBBD-E40F-3042-A029-9D740C57A2A8}" type="datetimeFigureOut">
              <a:rPr lang="en-US" smtClean="0"/>
              <a:t>5/4/15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DAEC8-1F6A-CC4E-851E-A17959CD832C}" type="slidenum">
              <a:rPr lang="en-US" smtClean="0"/>
              <a:t>‹#›</a:t>
            </a:fld>
            <a:endParaRPr lang="en-US"/>
          </a:p>
        </p:txBody>
      </p:sp>
    </p:spTree>
    <p:extLst>
      <p:ext uri="{BB962C8B-B14F-4D97-AF65-F5344CB8AC3E}">
        <p14:creationId xmlns:p14="http://schemas.microsoft.com/office/powerpoint/2010/main" val="451284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161" indent="0">
              <a:buNone/>
              <a:defRPr sz="1900">
                <a:solidFill>
                  <a:schemeClr val="tx1">
                    <a:tint val="75000"/>
                  </a:schemeClr>
                </a:solidFill>
              </a:defRPr>
            </a:lvl2pPr>
            <a:lvl3pPr marL="914323" indent="0">
              <a:buNone/>
              <a:defRPr sz="1600">
                <a:solidFill>
                  <a:schemeClr val="tx1">
                    <a:tint val="75000"/>
                  </a:schemeClr>
                </a:solidFill>
              </a:defRPr>
            </a:lvl3pPr>
            <a:lvl4pPr marL="1371485" indent="0">
              <a:buNone/>
              <a:defRPr sz="1500">
                <a:solidFill>
                  <a:schemeClr val="tx1">
                    <a:tint val="75000"/>
                  </a:schemeClr>
                </a:solidFill>
              </a:defRPr>
            </a:lvl4pPr>
            <a:lvl5pPr marL="1828648" indent="0">
              <a:buNone/>
              <a:defRPr sz="1500">
                <a:solidFill>
                  <a:schemeClr val="tx1">
                    <a:tint val="75000"/>
                  </a:schemeClr>
                </a:solidFill>
              </a:defRPr>
            </a:lvl5pPr>
            <a:lvl6pPr marL="2285809" indent="0">
              <a:buNone/>
              <a:defRPr sz="1500">
                <a:solidFill>
                  <a:schemeClr val="tx1">
                    <a:tint val="75000"/>
                  </a:schemeClr>
                </a:solidFill>
              </a:defRPr>
            </a:lvl6pPr>
            <a:lvl7pPr marL="2742971" indent="0">
              <a:buNone/>
              <a:defRPr sz="1500">
                <a:solidFill>
                  <a:schemeClr val="tx1">
                    <a:tint val="75000"/>
                  </a:schemeClr>
                </a:solidFill>
              </a:defRPr>
            </a:lvl7pPr>
            <a:lvl8pPr marL="3200133" indent="0">
              <a:buNone/>
              <a:defRPr sz="1500">
                <a:solidFill>
                  <a:schemeClr val="tx1">
                    <a:tint val="75000"/>
                  </a:schemeClr>
                </a:solidFill>
              </a:defRPr>
            </a:lvl8pPr>
            <a:lvl9pPr marL="3657296"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EFDBBD-E40F-3042-A029-9D740C57A2A8}" type="datetimeFigureOut">
              <a:rPr lang="en-US" smtClean="0"/>
              <a:t>5/4/15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DAEC8-1F6A-CC4E-851E-A17959CD832C}" type="slidenum">
              <a:rPr lang="en-US" smtClean="0"/>
              <a:t>‹#›</a:t>
            </a:fld>
            <a:endParaRPr lang="en-US"/>
          </a:p>
        </p:txBody>
      </p:sp>
    </p:spTree>
    <p:extLst>
      <p:ext uri="{BB962C8B-B14F-4D97-AF65-F5344CB8AC3E}">
        <p14:creationId xmlns:p14="http://schemas.microsoft.com/office/powerpoint/2010/main" val="541305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EFDBBD-E40F-3042-A029-9D740C57A2A8}" type="datetimeFigureOut">
              <a:rPr lang="en-US" smtClean="0"/>
              <a:t>5/4/15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DAEC8-1F6A-CC4E-851E-A17959CD832C}" type="slidenum">
              <a:rPr lang="en-US" smtClean="0"/>
              <a:t>‹#›</a:t>
            </a:fld>
            <a:endParaRPr lang="en-US"/>
          </a:p>
        </p:txBody>
      </p:sp>
    </p:spTree>
    <p:extLst>
      <p:ext uri="{BB962C8B-B14F-4D97-AF65-F5344CB8AC3E}">
        <p14:creationId xmlns:p14="http://schemas.microsoft.com/office/powerpoint/2010/main" val="1364162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2400" b="1"/>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3"/>
          </a:xfrm>
        </p:spPr>
        <p:txBody>
          <a:bodyPr anchor="b"/>
          <a:lstStyle>
            <a:lvl1pPr marL="0" indent="0">
              <a:buNone/>
              <a:defRPr sz="2400" b="1"/>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EFDBBD-E40F-3042-A029-9D740C57A2A8}" type="datetimeFigureOut">
              <a:rPr lang="en-US" smtClean="0"/>
              <a:t>5/4/15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DAEC8-1F6A-CC4E-851E-A17959CD832C}" type="slidenum">
              <a:rPr lang="en-US" smtClean="0"/>
              <a:t>‹#›</a:t>
            </a:fld>
            <a:endParaRPr lang="en-US"/>
          </a:p>
        </p:txBody>
      </p:sp>
    </p:spTree>
    <p:extLst>
      <p:ext uri="{BB962C8B-B14F-4D97-AF65-F5344CB8AC3E}">
        <p14:creationId xmlns:p14="http://schemas.microsoft.com/office/powerpoint/2010/main" val="261483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EFDBBD-E40F-3042-A029-9D740C57A2A8}" type="datetimeFigureOut">
              <a:rPr lang="en-US" smtClean="0"/>
              <a:t>5/4/15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DAEC8-1F6A-CC4E-851E-A17959CD832C}" type="slidenum">
              <a:rPr lang="en-US" smtClean="0"/>
              <a:t>‹#›</a:t>
            </a:fld>
            <a:endParaRPr lang="en-US"/>
          </a:p>
        </p:txBody>
      </p:sp>
    </p:spTree>
    <p:extLst>
      <p:ext uri="{BB962C8B-B14F-4D97-AF65-F5344CB8AC3E}">
        <p14:creationId xmlns:p14="http://schemas.microsoft.com/office/powerpoint/2010/main" val="2640007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FDBBD-E40F-3042-A029-9D740C57A2A8}" type="datetimeFigureOut">
              <a:rPr lang="en-US" smtClean="0"/>
              <a:t>5/4/15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DAEC8-1F6A-CC4E-851E-A17959CD832C}" type="slidenum">
              <a:rPr lang="en-US" smtClean="0"/>
              <a:t>‹#›</a:t>
            </a:fld>
            <a:endParaRPr lang="en-US"/>
          </a:p>
        </p:txBody>
      </p:sp>
    </p:spTree>
    <p:extLst>
      <p:ext uri="{BB962C8B-B14F-4D97-AF65-F5344CB8AC3E}">
        <p14:creationId xmlns:p14="http://schemas.microsoft.com/office/powerpoint/2010/main" val="639866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5" y="273049"/>
            <a:ext cx="4010039" cy="1162051"/>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765492" y="273054"/>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445" y="1435103"/>
            <a:ext cx="4010039" cy="4691063"/>
          </a:xfrm>
        </p:spPr>
        <p:txBody>
          <a:bodyPr/>
          <a:lstStyle>
            <a:lvl1pPr marL="0" indent="0">
              <a:buNone/>
              <a:defRPr sz="1500"/>
            </a:lvl1pPr>
            <a:lvl2pPr marL="457161" indent="0">
              <a:buNone/>
              <a:defRPr sz="1200"/>
            </a:lvl2pPr>
            <a:lvl3pPr marL="914323" indent="0">
              <a:buNone/>
              <a:defRPr sz="1100"/>
            </a:lvl3pPr>
            <a:lvl4pPr marL="1371485" indent="0">
              <a:buNone/>
              <a:defRPr sz="900"/>
            </a:lvl4pPr>
            <a:lvl5pPr marL="1828648" indent="0">
              <a:buNone/>
              <a:defRPr sz="900"/>
            </a:lvl5pPr>
            <a:lvl6pPr marL="2285809" indent="0">
              <a:buNone/>
              <a:defRPr sz="900"/>
            </a:lvl6pPr>
            <a:lvl7pPr marL="2742971" indent="0">
              <a:buNone/>
              <a:defRPr sz="900"/>
            </a:lvl7pPr>
            <a:lvl8pPr marL="3200133" indent="0">
              <a:buNone/>
              <a:defRPr sz="900"/>
            </a:lvl8pPr>
            <a:lvl9pPr marL="36572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FDBBD-E40F-3042-A029-9D740C57A2A8}" type="datetimeFigureOut">
              <a:rPr lang="en-US" smtClean="0"/>
              <a:t>5/4/15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DAEC8-1F6A-CC4E-851E-A17959CD832C}" type="slidenum">
              <a:rPr lang="en-US" smtClean="0"/>
              <a:t>‹#›</a:t>
            </a:fld>
            <a:endParaRPr lang="en-US"/>
          </a:p>
        </p:txBody>
      </p:sp>
    </p:spTree>
    <p:extLst>
      <p:ext uri="{BB962C8B-B14F-4D97-AF65-F5344CB8AC3E}">
        <p14:creationId xmlns:p14="http://schemas.microsoft.com/office/powerpoint/2010/main" val="967116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1"/>
            <a:ext cx="7313295"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095" y="5367339"/>
            <a:ext cx="7313295" cy="804863"/>
          </a:xfrm>
        </p:spPr>
        <p:txBody>
          <a:bodyPr/>
          <a:lstStyle>
            <a:lvl1pPr marL="0" indent="0">
              <a:buNone/>
              <a:defRPr sz="1500"/>
            </a:lvl1pPr>
            <a:lvl2pPr marL="457161" indent="0">
              <a:buNone/>
              <a:defRPr sz="1200"/>
            </a:lvl2pPr>
            <a:lvl3pPr marL="914323" indent="0">
              <a:buNone/>
              <a:defRPr sz="1100"/>
            </a:lvl3pPr>
            <a:lvl4pPr marL="1371485" indent="0">
              <a:buNone/>
              <a:defRPr sz="900"/>
            </a:lvl4pPr>
            <a:lvl5pPr marL="1828648" indent="0">
              <a:buNone/>
              <a:defRPr sz="900"/>
            </a:lvl5pPr>
            <a:lvl6pPr marL="2285809" indent="0">
              <a:buNone/>
              <a:defRPr sz="900"/>
            </a:lvl6pPr>
            <a:lvl7pPr marL="2742971" indent="0">
              <a:buNone/>
              <a:defRPr sz="900"/>
            </a:lvl7pPr>
            <a:lvl8pPr marL="3200133" indent="0">
              <a:buNone/>
              <a:defRPr sz="900"/>
            </a:lvl8pPr>
            <a:lvl9pPr marL="36572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FDBBD-E40F-3042-A029-9D740C57A2A8}" type="datetimeFigureOut">
              <a:rPr lang="en-US" smtClean="0"/>
              <a:t>5/4/15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DAEC8-1F6A-CC4E-851E-A17959CD832C}" type="slidenum">
              <a:rPr lang="en-US" smtClean="0"/>
              <a:t>‹#›</a:t>
            </a:fld>
            <a:endParaRPr lang="en-US"/>
          </a:p>
        </p:txBody>
      </p:sp>
    </p:spTree>
    <p:extLst>
      <p:ext uri="{BB962C8B-B14F-4D97-AF65-F5344CB8AC3E}">
        <p14:creationId xmlns:p14="http://schemas.microsoft.com/office/powerpoint/2010/main" val="38760695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91432" tIns="45717" rIns="91432" bIns="45717"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441" y="1600201"/>
            <a:ext cx="10969943" cy="4525963"/>
          </a:xfrm>
          <a:prstGeom prst="rect">
            <a:avLst/>
          </a:prstGeom>
        </p:spPr>
        <p:txBody>
          <a:bodyPr vert="horz" lIns="91432" tIns="45717" rIns="91432"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441" y="6356352"/>
            <a:ext cx="2844059" cy="365125"/>
          </a:xfrm>
          <a:prstGeom prst="rect">
            <a:avLst/>
          </a:prstGeom>
        </p:spPr>
        <p:txBody>
          <a:bodyPr vert="horz" lIns="91432" tIns="45717" rIns="91432" bIns="45717" rtlCol="0" anchor="ctr"/>
          <a:lstStyle>
            <a:lvl1pPr algn="l">
              <a:defRPr sz="1200">
                <a:solidFill>
                  <a:schemeClr val="tx1">
                    <a:tint val="75000"/>
                  </a:schemeClr>
                </a:solidFill>
                <a:latin typeface="Neutra Text-Book"/>
                <a:cs typeface="Neutra Text-Book"/>
              </a:defRPr>
            </a:lvl1pPr>
          </a:lstStyle>
          <a:p>
            <a:fld id="{28EFDBBD-E40F-3042-A029-9D740C57A2A8}" type="datetimeFigureOut">
              <a:rPr lang="en-US" smtClean="0"/>
              <a:t>5/4/15</a:t>
            </a:fld>
            <a:endParaRPr lang="en-US"/>
          </a:p>
        </p:txBody>
      </p:sp>
      <p:sp>
        <p:nvSpPr>
          <p:cNvPr id="5" name="Footer Placeholder 4"/>
          <p:cNvSpPr>
            <a:spLocks noGrp="1"/>
          </p:cNvSpPr>
          <p:nvPr>
            <p:ph type="ftr" sz="quarter" idx="3"/>
          </p:nvPr>
        </p:nvSpPr>
        <p:spPr>
          <a:xfrm>
            <a:off x="4164515" y="6356352"/>
            <a:ext cx="3859795" cy="365125"/>
          </a:xfrm>
          <a:prstGeom prst="rect">
            <a:avLst/>
          </a:prstGeom>
        </p:spPr>
        <p:txBody>
          <a:bodyPr vert="horz" lIns="91432" tIns="45717" rIns="91432" bIns="45717" rtlCol="0" anchor="ctr"/>
          <a:lstStyle>
            <a:lvl1pPr algn="ctr">
              <a:defRPr sz="1200">
                <a:solidFill>
                  <a:schemeClr val="tx1">
                    <a:tint val="75000"/>
                  </a:schemeClr>
                </a:solidFill>
                <a:latin typeface="Neutra Text-Book"/>
                <a:cs typeface="Neutra Text-Book"/>
              </a:defRPr>
            </a:lvl1pPr>
          </a:lstStyle>
          <a:p>
            <a:endParaRPr lang="en-US"/>
          </a:p>
        </p:txBody>
      </p:sp>
      <p:sp>
        <p:nvSpPr>
          <p:cNvPr id="6" name="Slide Number Placeholder 5"/>
          <p:cNvSpPr>
            <a:spLocks noGrp="1"/>
          </p:cNvSpPr>
          <p:nvPr>
            <p:ph type="sldNum" sz="quarter" idx="4"/>
          </p:nvPr>
        </p:nvSpPr>
        <p:spPr>
          <a:xfrm>
            <a:off x="8735326" y="6356352"/>
            <a:ext cx="2844059" cy="365125"/>
          </a:xfrm>
          <a:prstGeom prst="rect">
            <a:avLst/>
          </a:prstGeom>
        </p:spPr>
        <p:txBody>
          <a:bodyPr vert="horz" lIns="91432" tIns="45717" rIns="91432" bIns="45717" rtlCol="0" anchor="ctr"/>
          <a:lstStyle>
            <a:lvl1pPr algn="r">
              <a:defRPr sz="1200">
                <a:solidFill>
                  <a:schemeClr val="tx1">
                    <a:tint val="75000"/>
                  </a:schemeClr>
                </a:solidFill>
                <a:latin typeface="Neutra Text-Book"/>
                <a:cs typeface="Neutra Text-Book"/>
              </a:defRPr>
            </a:lvl1pPr>
          </a:lstStyle>
          <a:p>
            <a:fld id="{6E0DAEC8-1F6A-CC4E-851E-A17959CD832C}" type="slidenum">
              <a:rPr lang="en-US" smtClean="0"/>
              <a:t>‹#›</a:t>
            </a:fld>
            <a:endParaRPr lang="en-US"/>
          </a:p>
        </p:txBody>
      </p:sp>
    </p:spTree>
    <p:extLst>
      <p:ext uri="{BB962C8B-B14F-4D97-AF65-F5344CB8AC3E}">
        <p14:creationId xmlns:p14="http://schemas.microsoft.com/office/powerpoint/2010/main" val="368098792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161" rtl="0" eaLnBrk="1" latinLnBrk="0" hangingPunct="1">
        <a:spcBef>
          <a:spcPct val="0"/>
        </a:spcBef>
        <a:buNone/>
        <a:defRPr sz="4400" kern="1200">
          <a:solidFill>
            <a:schemeClr val="tx1"/>
          </a:solidFill>
          <a:latin typeface="Ubuntu"/>
          <a:ea typeface="+mj-ea"/>
          <a:cs typeface="Ubuntu"/>
        </a:defRPr>
      </a:lvl1pPr>
    </p:titleStyle>
    <p:bodyStyle>
      <a:lvl1pPr marL="0" indent="0" algn="l" defTabSz="457161" rtl="0" eaLnBrk="1" latinLnBrk="0" hangingPunct="1">
        <a:spcBef>
          <a:spcPct val="20000"/>
        </a:spcBef>
        <a:buFontTx/>
        <a:buNone/>
        <a:defRPr sz="3200" b="0" i="0" kern="1200">
          <a:solidFill>
            <a:schemeClr val="tx1"/>
          </a:solidFill>
          <a:latin typeface="Ubuntu Light"/>
          <a:ea typeface="+mn-ea"/>
          <a:cs typeface="Ubuntu Light"/>
        </a:defRPr>
      </a:lvl1pPr>
      <a:lvl2pPr marL="457161" indent="0" algn="l" defTabSz="457161" rtl="0" eaLnBrk="1" latinLnBrk="0" hangingPunct="1">
        <a:spcBef>
          <a:spcPct val="20000"/>
        </a:spcBef>
        <a:buFontTx/>
        <a:buNone/>
        <a:defRPr sz="2800" b="0" i="0" kern="1200">
          <a:solidFill>
            <a:schemeClr val="tx1"/>
          </a:solidFill>
          <a:latin typeface="Ubuntu Light"/>
          <a:ea typeface="+mn-ea"/>
          <a:cs typeface="Ubuntu Light"/>
        </a:defRPr>
      </a:lvl2pPr>
      <a:lvl3pPr marL="914323" indent="0" algn="l" defTabSz="457161" rtl="0" eaLnBrk="1" latinLnBrk="0" hangingPunct="1">
        <a:spcBef>
          <a:spcPct val="20000"/>
        </a:spcBef>
        <a:buFontTx/>
        <a:buNone/>
        <a:defRPr sz="2400" b="0" i="0" kern="1200">
          <a:solidFill>
            <a:schemeClr val="tx1"/>
          </a:solidFill>
          <a:latin typeface="Ubuntu Light"/>
          <a:ea typeface="+mn-ea"/>
          <a:cs typeface="Ubuntu Light"/>
        </a:defRPr>
      </a:lvl3pPr>
      <a:lvl4pPr marL="1371485" indent="0" algn="l" defTabSz="457161" rtl="0" eaLnBrk="1" latinLnBrk="0" hangingPunct="1">
        <a:spcBef>
          <a:spcPct val="20000"/>
        </a:spcBef>
        <a:buFontTx/>
        <a:buNone/>
        <a:defRPr sz="2000" b="0" i="0" kern="1200">
          <a:solidFill>
            <a:schemeClr val="tx1"/>
          </a:solidFill>
          <a:latin typeface="Ubuntu Light"/>
          <a:ea typeface="+mn-ea"/>
          <a:cs typeface="Ubuntu Light"/>
        </a:defRPr>
      </a:lvl4pPr>
      <a:lvl5pPr marL="1828648" indent="0" algn="l" defTabSz="457161" rtl="0" eaLnBrk="1" latinLnBrk="0" hangingPunct="1">
        <a:spcBef>
          <a:spcPct val="20000"/>
        </a:spcBef>
        <a:buFontTx/>
        <a:buNone/>
        <a:defRPr sz="2000" b="0" i="0" kern="1200">
          <a:solidFill>
            <a:schemeClr val="tx1"/>
          </a:solidFill>
          <a:latin typeface="Ubuntu Light"/>
          <a:ea typeface="+mn-ea"/>
          <a:cs typeface="Ubuntu Light"/>
        </a:defRPr>
      </a:lvl5pPr>
      <a:lvl6pPr marL="2514391" indent="-228581" algn="l" defTabSz="457161" rtl="0" eaLnBrk="1" latinLnBrk="0" hangingPunct="1">
        <a:spcBef>
          <a:spcPct val="20000"/>
        </a:spcBef>
        <a:buFont typeface="Arial"/>
        <a:buChar char="•"/>
        <a:defRPr sz="2000" kern="1200">
          <a:solidFill>
            <a:schemeClr val="tx1"/>
          </a:solidFill>
          <a:latin typeface="+mn-lt"/>
          <a:ea typeface="+mn-ea"/>
          <a:cs typeface="+mn-cs"/>
        </a:defRPr>
      </a:lvl6pPr>
      <a:lvl7pPr marL="2971552" indent="-228581" algn="l" defTabSz="457161" rtl="0" eaLnBrk="1" latinLnBrk="0" hangingPunct="1">
        <a:spcBef>
          <a:spcPct val="20000"/>
        </a:spcBef>
        <a:buFont typeface="Arial"/>
        <a:buChar char="•"/>
        <a:defRPr sz="2000" kern="1200">
          <a:solidFill>
            <a:schemeClr val="tx1"/>
          </a:solidFill>
          <a:latin typeface="+mn-lt"/>
          <a:ea typeface="+mn-ea"/>
          <a:cs typeface="+mn-cs"/>
        </a:defRPr>
      </a:lvl7pPr>
      <a:lvl8pPr marL="3428715" indent="-228581" algn="l" defTabSz="457161" rtl="0" eaLnBrk="1" latinLnBrk="0" hangingPunct="1">
        <a:spcBef>
          <a:spcPct val="20000"/>
        </a:spcBef>
        <a:buFont typeface="Arial"/>
        <a:buChar char="•"/>
        <a:defRPr sz="2000" kern="1200">
          <a:solidFill>
            <a:schemeClr val="tx1"/>
          </a:solidFill>
          <a:latin typeface="+mn-lt"/>
          <a:ea typeface="+mn-ea"/>
          <a:cs typeface="+mn-cs"/>
        </a:defRPr>
      </a:lvl8pPr>
      <a:lvl9pPr marL="3885876" indent="-228581" algn="l" defTabSz="45716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1" rtl="0" eaLnBrk="1" latinLnBrk="0" hangingPunct="1">
        <a:defRPr sz="1900" kern="1200">
          <a:solidFill>
            <a:schemeClr val="tx1"/>
          </a:solidFill>
          <a:latin typeface="+mn-lt"/>
          <a:ea typeface="+mn-ea"/>
          <a:cs typeface="+mn-cs"/>
        </a:defRPr>
      </a:lvl1pPr>
      <a:lvl2pPr marL="457161" algn="l" defTabSz="457161" rtl="0" eaLnBrk="1" latinLnBrk="0" hangingPunct="1">
        <a:defRPr sz="1900" kern="1200">
          <a:solidFill>
            <a:schemeClr val="tx1"/>
          </a:solidFill>
          <a:latin typeface="+mn-lt"/>
          <a:ea typeface="+mn-ea"/>
          <a:cs typeface="+mn-cs"/>
        </a:defRPr>
      </a:lvl2pPr>
      <a:lvl3pPr marL="914323" algn="l" defTabSz="457161" rtl="0" eaLnBrk="1" latinLnBrk="0" hangingPunct="1">
        <a:defRPr sz="1900" kern="1200">
          <a:solidFill>
            <a:schemeClr val="tx1"/>
          </a:solidFill>
          <a:latin typeface="+mn-lt"/>
          <a:ea typeface="+mn-ea"/>
          <a:cs typeface="+mn-cs"/>
        </a:defRPr>
      </a:lvl3pPr>
      <a:lvl4pPr marL="1371485" algn="l" defTabSz="457161" rtl="0" eaLnBrk="1" latinLnBrk="0" hangingPunct="1">
        <a:defRPr sz="1900" kern="1200">
          <a:solidFill>
            <a:schemeClr val="tx1"/>
          </a:solidFill>
          <a:latin typeface="+mn-lt"/>
          <a:ea typeface="+mn-ea"/>
          <a:cs typeface="+mn-cs"/>
        </a:defRPr>
      </a:lvl4pPr>
      <a:lvl5pPr marL="1828648" algn="l" defTabSz="457161" rtl="0" eaLnBrk="1" latinLnBrk="0" hangingPunct="1">
        <a:defRPr sz="1900" kern="1200">
          <a:solidFill>
            <a:schemeClr val="tx1"/>
          </a:solidFill>
          <a:latin typeface="+mn-lt"/>
          <a:ea typeface="+mn-ea"/>
          <a:cs typeface="+mn-cs"/>
        </a:defRPr>
      </a:lvl5pPr>
      <a:lvl6pPr marL="2285809" algn="l" defTabSz="457161" rtl="0" eaLnBrk="1" latinLnBrk="0" hangingPunct="1">
        <a:defRPr sz="1900" kern="1200">
          <a:solidFill>
            <a:schemeClr val="tx1"/>
          </a:solidFill>
          <a:latin typeface="+mn-lt"/>
          <a:ea typeface="+mn-ea"/>
          <a:cs typeface="+mn-cs"/>
        </a:defRPr>
      </a:lvl6pPr>
      <a:lvl7pPr marL="2742971" algn="l" defTabSz="457161" rtl="0" eaLnBrk="1" latinLnBrk="0" hangingPunct="1">
        <a:defRPr sz="1900" kern="1200">
          <a:solidFill>
            <a:schemeClr val="tx1"/>
          </a:solidFill>
          <a:latin typeface="+mn-lt"/>
          <a:ea typeface="+mn-ea"/>
          <a:cs typeface="+mn-cs"/>
        </a:defRPr>
      </a:lvl7pPr>
      <a:lvl8pPr marL="3200133" algn="l" defTabSz="457161" rtl="0" eaLnBrk="1" latinLnBrk="0" hangingPunct="1">
        <a:defRPr sz="1900" kern="1200">
          <a:solidFill>
            <a:schemeClr val="tx1"/>
          </a:solidFill>
          <a:latin typeface="+mn-lt"/>
          <a:ea typeface="+mn-ea"/>
          <a:cs typeface="+mn-cs"/>
        </a:defRPr>
      </a:lvl8pPr>
      <a:lvl9pPr marL="3657296" algn="l" defTabSz="45716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emf"/><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emf"/><Relationship Id="rId5"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8.emf"/><Relationship Id="rId5" Type="http://schemas.openxmlformats.org/officeDocument/2006/relationships/image" Target="../media/image25.png"/><Relationship Id="rId6" Type="http://schemas.openxmlformats.org/officeDocument/2006/relationships/image" Target="../media/image29.emf"/><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26.png"/><Relationship Id="rId6"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1.xml"/><Relationship Id="rId5" Type="http://schemas.openxmlformats.org/officeDocument/2006/relationships/image" Target="../media/image32.png"/><Relationship Id="rId6" Type="http://schemas.openxmlformats.org/officeDocument/2006/relationships/image" Target="../media/image30.emf"/><Relationship Id="rId7" Type="http://schemas.openxmlformats.org/officeDocument/2006/relationships/image" Target="../media/image31.emf"/><Relationship Id="rId8" Type="http://schemas.openxmlformats.org/officeDocument/2006/relationships/image" Target="../media/image25.png"/><Relationship Id="rId1" Type="http://schemas.microsoft.com/office/2007/relationships/media" Target="../media/media1.mp4"/><Relationship Id="rId2" Type="http://schemas.openxmlformats.org/officeDocument/2006/relationships/video" Target="../media/media1.mp4"/></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emf"/><Relationship Id="rId5" Type="http://schemas.openxmlformats.org/officeDocument/2006/relationships/image" Target="../media/image25.png"/><Relationship Id="rId6" Type="http://schemas.openxmlformats.org/officeDocument/2006/relationships/image" Target="../media/image35.emf"/><Relationship Id="rId7" Type="http://schemas.openxmlformats.org/officeDocument/2006/relationships/image" Target="../media/image36.emf"/><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0.emf"/><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8.png"/><Relationship Id="rId5" Type="http://schemas.openxmlformats.org/officeDocument/2006/relationships/image" Target="../media/image9.png"/><Relationship Id="rId6" Type="http://schemas.openxmlformats.org/officeDocument/2006/relationships/image" Target="../media/image39.png"/><Relationship Id="rId7" Type="http://schemas.openxmlformats.org/officeDocument/2006/relationships/image" Target="../media/image40.emf"/><Relationship Id="rId8" Type="http://schemas.openxmlformats.org/officeDocument/2006/relationships/image" Target="../media/image41.emf"/><Relationship Id="rId9" Type="http://schemas.openxmlformats.org/officeDocument/2006/relationships/image" Target="../media/image42.emf"/><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9.png"/><Relationship Id="rId5" Type="http://schemas.openxmlformats.org/officeDocument/2006/relationships/image" Target="../media/image44.emf"/><Relationship Id="rId6" Type="http://schemas.openxmlformats.org/officeDocument/2006/relationships/image" Target="../media/image45.emf"/><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microsoft.com/office/2007/relationships/media" Target="../media/media3.mp4"/><Relationship Id="rId4" Type="http://schemas.openxmlformats.org/officeDocument/2006/relationships/video" Target="../media/media3.mp4"/><Relationship Id="rId5" Type="http://schemas.openxmlformats.org/officeDocument/2006/relationships/slideLayout" Target="../slideLayouts/slideLayout6.xml"/><Relationship Id="rId6" Type="http://schemas.openxmlformats.org/officeDocument/2006/relationships/notesSlide" Target="../notesSlides/notesSlide39.xml"/><Relationship Id="rId7" Type="http://schemas.openxmlformats.org/officeDocument/2006/relationships/image" Target="../media/image46.png"/><Relationship Id="rId8" Type="http://schemas.openxmlformats.org/officeDocument/2006/relationships/image" Target="../media/image47.png"/><Relationship Id="rId1" Type="http://schemas.microsoft.com/office/2007/relationships/media" Target="../media/media2.mp4"/><Relationship Id="rId2" Type="http://schemas.openxmlformats.org/officeDocument/2006/relationships/video" Target="../media/media2.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emf"/><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microsoft.com/office/2007/relationships/media" Target="../media/media5.mp4"/><Relationship Id="rId4" Type="http://schemas.openxmlformats.org/officeDocument/2006/relationships/video" Target="../media/media5.mp4"/><Relationship Id="rId5" Type="http://schemas.openxmlformats.org/officeDocument/2006/relationships/slideLayout" Target="../slideLayouts/slideLayout6.xml"/><Relationship Id="rId6" Type="http://schemas.openxmlformats.org/officeDocument/2006/relationships/notesSlide" Target="../notesSlides/notesSlide42.xml"/><Relationship Id="rId7" Type="http://schemas.openxmlformats.org/officeDocument/2006/relationships/image" Target="../media/image51.png"/><Relationship Id="rId8" Type="http://schemas.openxmlformats.org/officeDocument/2006/relationships/image" Target="../media/image52.png"/><Relationship Id="rId1" Type="http://schemas.microsoft.com/office/2007/relationships/media" Target="../media/media4.mp4"/><Relationship Id="rId2" Type="http://schemas.openxmlformats.org/officeDocument/2006/relationships/video" Target="../media/media4.mp4"/></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3.xml"/><Relationship Id="rId5" Type="http://schemas.openxmlformats.org/officeDocument/2006/relationships/image" Target="../media/image53.png"/><Relationship Id="rId1" Type="http://schemas.microsoft.com/office/2007/relationships/media" Target="../media/media6.mp4"/><Relationship Id="rId2" Type="http://schemas.openxmlformats.org/officeDocument/2006/relationships/video" Target="../media/media6.mp4"/></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4.xml"/><Relationship Id="rId5" Type="http://schemas.openxmlformats.org/officeDocument/2006/relationships/image" Target="../media/image54.png"/><Relationship Id="rId1" Type="http://schemas.microsoft.com/office/2007/relationships/media" Target="file://localhost/Users/dritchie/Documents/Research/graphics-hmc/EG2015/Talk/physical.mp4" TargetMode="External"/><Relationship Id="rId2" Type="http://schemas.openxmlformats.org/officeDocument/2006/relationships/video" Target="file://localhost/Users/dritchie/Documents/Research/graphics-hmc/EG2015/Talk/physical.mp4"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0.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microsoft.com/office/2007/relationships/media" Target="../media/media4.mp4"/><Relationship Id="rId4" Type="http://schemas.openxmlformats.org/officeDocument/2006/relationships/video" Target="../media/media4.mp4"/><Relationship Id="rId5" Type="http://schemas.openxmlformats.org/officeDocument/2006/relationships/slideLayout" Target="../slideLayouts/slideLayout6.xml"/><Relationship Id="rId6" Type="http://schemas.openxmlformats.org/officeDocument/2006/relationships/notesSlide" Target="../notesSlides/notesSlide54.xml"/><Relationship Id="rId7" Type="http://schemas.openxmlformats.org/officeDocument/2006/relationships/image" Target="../media/image47.png"/><Relationship Id="rId8" Type="http://schemas.openxmlformats.org/officeDocument/2006/relationships/image" Target="../media/image51.png"/><Relationship Id="rId1" Type="http://schemas.microsoft.com/office/2007/relationships/media" Target="../media/media3.mp4"/><Relationship Id="rId2" Type="http://schemas.openxmlformats.org/officeDocument/2006/relationships/video" Target="../media/media3.mp4"/></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SC_0574.JPG"/>
          <p:cNvPicPr>
            <a:picLocks noChangeAspect="1"/>
          </p:cNvPicPr>
          <p:nvPr/>
        </p:nvPicPr>
        <p:blipFill>
          <a:blip r:embed="rId3">
            <a:alphaModFix amt="52000"/>
            <a:extLst>
              <a:ext uri="{28A0092B-C50C-407E-A947-70E740481C1C}">
                <a14:useLocalDpi xmlns:a14="http://schemas.microsoft.com/office/drawing/2010/main" val="0"/>
              </a:ext>
            </a:extLst>
          </a:blip>
          <a:stretch>
            <a:fillRect/>
          </a:stretch>
        </p:blipFill>
        <p:spPr>
          <a:xfrm>
            <a:off x="2" y="-635435"/>
            <a:ext cx="12280414" cy="7812491"/>
          </a:xfrm>
          <a:prstGeom prst="rect">
            <a:avLst/>
          </a:prstGeom>
        </p:spPr>
      </p:pic>
      <p:sp>
        <p:nvSpPr>
          <p:cNvPr id="9" name="Title 1"/>
          <p:cNvSpPr txBox="1">
            <a:spLocks/>
          </p:cNvSpPr>
          <p:nvPr/>
        </p:nvSpPr>
        <p:spPr>
          <a:xfrm>
            <a:off x="886372" y="1634712"/>
            <a:ext cx="10345064" cy="1470025"/>
          </a:xfrm>
          <a:prstGeom prst="rect">
            <a:avLst/>
          </a:prstGeom>
        </p:spPr>
        <p:txBody>
          <a:bodyPr lIns="91432" tIns="45717" rIns="91432" bIns="45717">
            <a:noAutofit/>
          </a:bodyPr>
          <a:lstStyle>
            <a:lvl1pPr algn="ctr" defTabSz="457200" rtl="0" eaLnBrk="1" latinLnBrk="0" hangingPunct="1">
              <a:spcBef>
                <a:spcPct val="0"/>
              </a:spcBef>
              <a:buNone/>
              <a:defRPr sz="4400" kern="1200">
                <a:solidFill>
                  <a:schemeClr val="tx1"/>
                </a:solidFill>
                <a:latin typeface="Ubuntu"/>
                <a:ea typeface="+mj-ea"/>
                <a:cs typeface="Ubuntu"/>
              </a:defRPr>
            </a:lvl1pPr>
          </a:lstStyle>
          <a:p>
            <a:r>
              <a:rPr lang="en-US" sz="4000" dirty="0">
                <a:effectLst>
                  <a:outerShdw blurRad="50800" dist="38100" dir="2700000" algn="tl" rotWithShape="0">
                    <a:prstClr val="black">
                      <a:alpha val="40000"/>
                    </a:prstClr>
                  </a:outerShdw>
                </a:effectLst>
              </a:rPr>
              <a:t>Generating Design Suggestions under </a:t>
            </a:r>
            <a:br>
              <a:rPr lang="en-US" sz="4000" dirty="0">
                <a:effectLst>
                  <a:outerShdw blurRad="50800" dist="38100" dir="2700000" algn="tl" rotWithShape="0">
                    <a:prstClr val="black">
                      <a:alpha val="40000"/>
                    </a:prstClr>
                  </a:outerShdw>
                </a:effectLst>
              </a:rPr>
            </a:br>
            <a:r>
              <a:rPr lang="en-US" sz="4000" dirty="0">
                <a:effectLst>
                  <a:outerShdw blurRad="50800" dist="38100" dir="2700000" algn="tl" rotWithShape="0">
                    <a:prstClr val="black">
                      <a:alpha val="40000"/>
                    </a:prstClr>
                  </a:outerShdw>
                </a:effectLst>
              </a:rPr>
              <a:t>Tight Constraints with</a:t>
            </a:r>
            <a:br>
              <a:rPr lang="en-US" sz="4000" dirty="0">
                <a:effectLst>
                  <a:outerShdw blurRad="50800" dist="38100" dir="2700000" algn="tl" rotWithShape="0">
                    <a:prstClr val="black">
                      <a:alpha val="40000"/>
                    </a:prstClr>
                  </a:outerShdw>
                </a:effectLst>
              </a:rPr>
            </a:br>
            <a:r>
              <a:rPr lang="en-US" sz="4000" dirty="0">
                <a:effectLst>
                  <a:outerShdw blurRad="50800" dist="38100" dir="2700000" algn="tl" rotWithShape="0">
                    <a:prstClr val="black">
                      <a:alpha val="40000"/>
                    </a:prstClr>
                  </a:outerShdw>
                </a:effectLst>
              </a:rPr>
              <a:t>Gradient-based Probabilistic Programming</a:t>
            </a:r>
          </a:p>
        </p:txBody>
      </p:sp>
      <p:sp>
        <p:nvSpPr>
          <p:cNvPr id="10" name="Subtitle 2"/>
          <p:cNvSpPr txBox="1">
            <a:spLocks/>
          </p:cNvSpPr>
          <p:nvPr/>
        </p:nvSpPr>
        <p:spPr>
          <a:xfrm>
            <a:off x="904631" y="3993663"/>
            <a:ext cx="10308553" cy="1752600"/>
          </a:xfrm>
          <a:prstGeom prst="rect">
            <a:avLst/>
          </a:prstGeom>
        </p:spPr>
        <p:txBody>
          <a:bodyPr lIns="91432" tIns="45717" rIns="91432" bIns="45717">
            <a:normAutofit/>
          </a:bodyPr>
          <a:lstStyle>
            <a:lvl1pPr marL="0" indent="0" algn="l" defTabSz="457200" rtl="0" eaLnBrk="1" latinLnBrk="0" hangingPunct="1">
              <a:spcBef>
                <a:spcPct val="20000"/>
              </a:spcBef>
              <a:buFontTx/>
              <a:buNone/>
              <a:defRPr sz="3200" b="0" i="0" kern="1200">
                <a:solidFill>
                  <a:schemeClr val="tx1"/>
                </a:solidFill>
                <a:latin typeface="Ubuntu Light"/>
                <a:ea typeface="+mn-ea"/>
                <a:cs typeface="Ubuntu Light"/>
              </a:defRPr>
            </a:lvl1pPr>
            <a:lvl2pPr marL="457200" indent="0" algn="l" defTabSz="457200" rtl="0" eaLnBrk="1" latinLnBrk="0" hangingPunct="1">
              <a:spcBef>
                <a:spcPct val="20000"/>
              </a:spcBef>
              <a:buFontTx/>
              <a:buNone/>
              <a:defRPr sz="2800" b="0" i="0" kern="1200">
                <a:solidFill>
                  <a:schemeClr val="tx1"/>
                </a:solidFill>
                <a:latin typeface="Ubuntu Light"/>
                <a:ea typeface="+mn-ea"/>
                <a:cs typeface="Ubuntu Light"/>
              </a:defRPr>
            </a:lvl2pPr>
            <a:lvl3pPr marL="914400" indent="0" algn="l" defTabSz="457200" rtl="0" eaLnBrk="1" latinLnBrk="0" hangingPunct="1">
              <a:spcBef>
                <a:spcPct val="20000"/>
              </a:spcBef>
              <a:buFontTx/>
              <a:buNone/>
              <a:defRPr sz="2400" b="0" i="0" kern="1200">
                <a:solidFill>
                  <a:schemeClr val="tx1"/>
                </a:solidFill>
                <a:latin typeface="Ubuntu Light"/>
                <a:ea typeface="+mn-ea"/>
                <a:cs typeface="Ubuntu Light"/>
              </a:defRPr>
            </a:lvl3pPr>
            <a:lvl4pPr marL="1371600" indent="0" algn="l" defTabSz="457200" rtl="0" eaLnBrk="1" latinLnBrk="0" hangingPunct="1">
              <a:spcBef>
                <a:spcPct val="20000"/>
              </a:spcBef>
              <a:buFontTx/>
              <a:buNone/>
              <a:defRPr sz="2000" b="0" i="0" kern="1200">
                <a:solidFill>
                  <a:schemeClr val="tx1"/>
                </a:solidFill>
                <a:latin typeface="Ubuntu Light"/>
                <a:ea typeface="+mn-ea"/>
                <a:cs typeface="Ubuntu Light"/>
              </a:defRPr>
            </a:lvl4pPr>
            <a:lvl5pPr marL="1828800" indent="0" algn="l" defTabSz="457200" rtl="0" eaLnBrk="1" latinLnBrk="0" hangingPunct="1">
              <a:spcBef>
                <a:spcPct val="20000"/>
              </a:spcBef>
              <a:buFontTx/>
              <a:buNone/>
              <a:defRPr sz="2000" b="0" i="0" kern="1200">
                <a:solidFill>
                  <a:schemeClr val="tx1"/>
                </a:solidFill>
                <a:latin typeface="Ubuntu Light"/>
                <a:ea typeface="+mn-ea"/>
                <a:cs typeface="Ubuntu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dirty="0">
                <a:effectLst>
                  <a:outerShdw blurRad="50800" dist="38100" dir="2700000" algn="tl" rotWithShape="0">
                    <a:prstClr val="black">
                      <a:alpha val="40000"/>
                    </a:prstClr>
                  </a:outerShdw>
                </a:effectLst>
              </a:rPr>
              <a:t>Daniel Ritchie     Sharon Lin     Noah D. Goodman     Pat </a:t>
            </a:r>
            <a:r>
              <a:rPr lang="en-US" sz="2800" dirty="0" err="1">
                <a:effectLst>
                  <a:outerShdw blurRad="50800" dist="38100" dir="2700000" algn="tl" rotWithShape="0">
                    <a:prstClr val="black">
                      <a:alpha val="40000"/>
                    </a:prstClr>
                  </a:outerShdw>
                </a:effectLst>
              </a:rPr>
              <a:t>Hanrahan</a:t>
            </a:r>
            <a:endParaRPr lang="en-US" sz="2800" dirty="0">
              <a:effectLst>
                <a:outerShdw blurRad="50800" dist="38100" dir="2700000" algn="tl" rotWithShape="0">
                  <a:prstClr val="black">
                    <a:alpha val="40000"/>
                  </a:prstClr>
                </a:outerShdw>
              </a:effectLst>
            </a:endParaRPr>
          </a:p>
        </p:txBody>
      </p:sp>
      <p:sp>
        <p:nvSpPr>
          <p:cNvPr id="11" name="TextBox 10"/>
          <p:cNvSpPr txBox="1"/>
          <p:nvPr/>
        </p:nvSpPr>
        <p:spPr>
          <a:xfrm>
            <a:off x="4308402" y="4716440"/>
            <a:ext cx="3501004" cy="523233"/>
          </a:xfrm>
          <a:prstGeom prst="rect">
            <a:avLst/>
          </a:prstGeom>
          <a:noFill/>
        </p:spPr>
        <p:txBody>
          <a:bodyPr wrap="square" lIns="91432" tIns="45717" rIns="91432" bIns="45717" rtlCol="0">
            <a:spAutoFit/>
          </a:bodyPr>
          <a:lstStyle/>
          <a:p>
            <a:pPr algn="ctr"/>
            <a:r>
              <a:rPr lang="en-US" sz="2800" b="1" dirty="0">
                <a:effectLst>
                  <a:outerShdw blurRad="50800" dist="38100" dir="2700000" algn="tl" rotWithShape="0">
                    <a:prstClr val="black">
                      <a:alpha val="40000"/>
                    </a:prstClr>
                  </a:outerShdw>
                </a:effectLst>
                <a:latin typeface="Ubuntu Light"/>
                <a:cs typeface="Ubuntu Light"/>
              </a:rPr>
              <a:t>Stanford University</a:t>
            </a:r>
          </a:p>
        </p:txBody>
      </p:sp>
    </p:spTree>
    <p:extLst>
      <p:ext uri="{BB962C8B-B14F-4D97-AF65-F5344CB8AC3E}">
        <p14:creationId xmlns:p14="http://schemas.microsoft.com/office/powerpoint/2010/main" val="21968710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Many Design Spaces Look Like This</a:t>
            </a:r>
            <a:endParaRPr lang="en-US" dirty="0"/>
          </a:p>
        </p:txBody>
      </p:sp>
      <p:pic>
        <p:nvPicPr>
          <p:cNvPr id="6" name="Picture 5"/>
          <p:cNvPicPr>
            <a:picLocks noChangeAspect="1"/>
          </p:cNvPicPr>
          <p:nvPr/>
        </p:nvPicPr>
        <p:blipFill>
          <a:blip r:embed="rId3"/>
          <a:stretch>
            <a:fillRect/>
          </a:stretch>
        </p:blipFill>
        <p:spPr>
          <a:xfrm>
            <a:off x="3612376" y="1623391"/>
            <a:ext cx="4865267" cy="4748696"/>
          </a:xfrm>
          <a:prstGeom prst="rect">
            <a:avLst/>
          </a:prstGeom>
        </p:spPr>
      </p:pic>
      <p:cxnSp>
        <p:nvCxnSpPr>
          <p:cNvPr id="7" name="Straight Connector 6"/>
          <p:cNvCxnSpPr/>
          <p:nvPr/>
        </p:nvCxnSpPr>
        <p:spPr>
          <a:xfrm>
            <a:off x="3210350" y="1562654"/>
            <a:ext cx="0" cy="503030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3201558" y="6592957"/>
            <a:ext cx="568186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36170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Problem: ‘Mode Lock’</a:t>
            </a:r>
            <a:endParaRPr lang="en-US" dirty="0"/>
          </a:p>
        </p:txBody>
      </p:sp>
      <p:pic>
        <p:nvPicPr>
          <p:cNvPr id="21" name="Picture 20"/>
          <p:cNvPicPr>
            <a:picLocks noChangeAspect="1"/>
          </p:cNvPicPr>
          <p:nvPr/>
        </p:nvPicPr>
        <p:blipFill>
          <a:blip r:embed="rId3"/>
          <a:stretch>
            <a:fillRect/>
          </a:stretch>
        </p:blipFill>
        <p:spPr>
          <a:xfrm>
            <a:off x="3609421" y="1623391"/>
            <a:ext cx="4865267" cy="4748696"/>
          </a:xfrm>
          <a:prstGeom prst="rect">
            <a:avLst/>
          </a:prstGeom>
        </p:spPr>
      </p:pic>
      <p:sp>
        <p:nvSpPr>
          <p:cNvPr id="22" name="Oval 21"/>
          <p:cNvSpPr/>
          <p:nvPr/>
        </p:nvSpPr>
        <p:spPr>
          <a:xfrm>
            <a:off x="3930231" y="5795189"/>
            <a:ext cx="259522" cy="259523"/>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cxnSp>
        <p:nvCxnSpPr>
          <p:cNvPr id="23" name="Straight Arrow Connector 22"/>
          <p:cNvCxnSpPr>
            <a:stCxn id="22" idx="7"/>
            <a:endCxn id="30" idx="3"/>
          </p:cNvCxnSpPr>
          <p:nvPr/>
        </p:nvCxnSpPr>
        <p:spPr>
          <a:xfrm flipV="1">
            <a:off x="4151747" y="5371126"/>
            <a:ext cx="304750" cy="462071"/>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4327196" y="4962061"/>
            <a:ext cx="538366" cy="538367"/>
            <a:chOff x="3177159" y="5687780"/>
            <a:chExt cx="538367" cy="538367"/>
          </a:xfrm>
        </p:grpSpPr>
        <p:sp>
          <p:nvSpPr>
            <p:cNvPr id="28" name="Oval 27"/>
            <p:cNvSpPr/>
            <p:nvPr/>
          </p:nvSpPr>
          <p:spPr>
            <a:xfrm>
              <a:off x="3315201" y="5825820"/>
              <a:ext cx="259522" cy="259522"/>
            </a:xfrm>
            <a:prstGeom prst="ellipse">
              <a:avLst/>
            </a:prstGeom>
            <a:ln>
              <a:solidFill>
                <a:srgbClr val="000000"/>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30" name="Multiply 29"/>
            <p:cNvSpPr/>
            <p:nvPr/>
          </p:nvSpPr>
          <p:spPr>
            <a:xfrm>
              <a:off x="3177159" y="5687780"/>
              <a:ext cx="538367" cy="538367"/>
            </a:xfrm>
            <a:prstGeom prst="mathMultiply">
              <a:avLst>
                <a:gd name="adj1" fmla="val 10695"/>
              </a:avLst>
            </a:prstGeom>
            <a:solidFill>
              <a:schemeClr val="accent2"/>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grpSp>
      <p:cxnSp>
        <p:nvCxnSpPr>
          <p:cNvPr id="31" name="Straight Connector 30"/>
          <p:cNvCxnSpPr/>
          <p:nvPr/>
        </p:nvCxnSpPr>
        <p:spPr>
          <a:xfrm>
            <a:off x="3207397" y="1562654"/>
            <a:ext cx="0" cy="503030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3198601" y="6592957"/>
            <a:ext cx="568186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5623196" y="5825821"/>
            <a:ext cx="259522" cy="259523"/>
          </a:xfrm>
          <a:prstGeom prst="ellipse">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cxnSp>
        <p:nvCxnSpPr>
          <p:cNvPr id="39" name="Straight Arrow Connector 38"/>
          <p:cNvCxnSpPr>
            <a:stCxn id="22" idx="6"/>
            <a:endCxn id="45" idx="2"/>
          </p:cNvCxnSpPr>
          <p:nvPr/>
        </p:nvCxnSpPr>
        <p:spPr>
          <a:xfrm flipV="1">
            <a:off x="4189753" y="5614848"/>
            <a:ext cx="565926" cy="310101"/>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4617637" y="5347050"/>
            <a:ext cx="538366" cy="538367"/>
            <a:chOff x="3177159" y="5687780"/>
            <a:chExt cx="538367" cy="538367"/>
          </a:xfrm>
        </p:grpSpPr>
        <p:sp>
          <p:nvSpPr>
            <p:cNvPr id="45" name="Oval 44"/>
            <p:cNvSpPr/>
            <p:nvPr/>
          </p:nvSpPr>
          <p:spPr>
            <a:xfrm>
              <a:off x="3315201" y="5825820"/>
              <a:ext cx="259522" cy="259522"/>
            </a:xfrm>
            <a:prstGeom prst="ellipse">
              <a:avLst/>
            </a:prstGeom>
            <a:ln>
              <a:solidFill>
                <a:srgbClr val="000000"/>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46" name="Multiply 45"/>
            <p:cNvSpPr/>
            <p:nvPr/>
          </p:nvSpPr>
          <p:spPr>
            <a:xfrm>
              <a:off x="3177159" y="5687780"/>
              <a:ext cx="538367" cy="538367"/>
            </a:xfrm>
            <a:prstGeom prst="mathMultiply">
              <a:avLst>
                <a:gd name="adj1" fmla="val 10695"/>
              </a:avLst>
            </a:prstGeom>
            <a:solidFill>
              <a:schemeClr val="accent2"/>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grpSp>
      <p:cxnSp>
        <p:nvCxnSpPr>
          <p:cNvPr id="47" name="Straight Arrow Connector 46"/>
          <p:cNvCxnSpPr>
            <a:stCxn id="22" idx="3"/>
            <a:endCxn id="49" idx="6"/>
          </p:cNvCxnSpPr>
          <p:nvPr/>
        </p:nvCxnSpPr>
        <p:spPr>
          <a:xfrm flipH="1">
            <a:off x="3737798" y="6016706"/>
            <a:ext cx="230439" cy="201017"/>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grpSp>
        <p:nvGrpSpPr>
          <p:cNvPr id="48" name="Group 47"/>
          <p:cNvGrpSpPr/>
          <p:nvPr/>
        </p:nvGrpSpPr>
        <p:grpSpPr>
          <a:xfrm>
            <a:off x="3340235" y="5949923"/>
            <a:ext cx="538366" cy="538367"/>
            <a:chOff x="3177159" y="5687780"/>
            <a:chExt cx="538367" cy="538367"/>
          </a:xfrm>
        </p:grpSpPr>
        <p:sp>
          <p:nvSpPr>
            <p:cNvPr id="49" name="Oval 48"/>
            <p:cNvSpPr/>
            <p:nvPr/>
          </p:nvSpPr>
          <p:spPr>
            <a:xfrm>
              <a:off x="3315201" y="5825820"/>
              <a:ext cx="259522" cy="259522"/>
            </a:xfrm>
            <a:prstGeom prst="ellipse">
              <a:avLst/>
            </a:prstGeom>
            <a:ln>
              <a:solidFill>
                <a:srgbClr val="000000"/>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50" name="Multiply 49"/>
            <p:cNvSpPr/>
            <p:nvPr/>
          </p:nvSpPr>
          <p:spPr>
            <a:xfrm>
              <a:off x="3177159" y="5687780"/>
              <a:ext cx="538367" cy="538367"/>
            </a:xfrm>
            <a:prstGeom prst="mathMultiply">
              <a:avLst>
                <a:gd name="adj1" fmla="val 10695"/>
              </a:avLst>
            </a:prstGeom>
            <a:solidFill>
              <a:schemeClr val="accent2"/>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grpSp>
      <p:cxnSp>
        <p:nvCxnSpPr>
          <p:cNvPr id="51" name="Straight Arrow Connector 50"/>
          <p:cNvCxnSpPr>
            <a:stCxn id="22" idx="6"/>
            <a:endCxn id="38" idx="2"/>
          </p:cNvCxnSpPr>
          <p:nvPr/>
        </p:nvCxnSpPr>
        <p:spPr>
          <a:xfrm>
            <a:off x="4189753" y="5924949"/>
            <a:ext cx="1433444" cy="30632"/>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626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right)">
                                      <p:cBhvr>
                                        <p:cTn id="21" dur="500"/>
                                        <p:tgtEl>
                                          <p:spTgt spid="4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500"/>
                                        <p:tgtEl>
                                          <p:spTgt spid="5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8777" y="-179528"/>
            <a:ext cx="5901683" cy="6949605"/>
          </a:xfrm>
          <a:prstGeom prst="rect">
            <a:avLst/>
          </a:prstGeom>
        </p:spPr>
      </p:pic>
      <p:sp>
        <p:nvSpPr>
          <p:cNvPr id="5" name="Rectangle 4"/>
          <p:cNvSpPr/>
          <p:nvPr/>
        </p:nvSpPr>
        <p:spPr>
          <a:xfrm>
            <a:off x="798915" y="2774020"/>
            <a:ext cx="4197072" cy="1566509"/>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r>
              <a:rPr lang="en-US" sz="2800" b="1" dirty="0">
                <a:latin typeface="Ubuntu"/>
                <a:cs typeface="Ubuntu"/>
              </a:rPr>
              <a:t>Annealing + Tempering Methods</a:t>
            </a:r>
          </a:p>
        </p:txBody>
      </p:sp>
    </p:spTree>
    <p:extLst>
      <p:ext uri="{BB962C8B-B14F-4D97-AF65-F5344CB8AC3E}">
        <p14:creationId xmlns:p14="http://schemas.microsoft.com/office/powerpoint/2010/main" val="2330394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Melting Down Distributions</a:t>
            </a:r>
            <a:endParaRPr lang="en-US" dirty="0"/>
          </a:p>
        </p:txBody>
      </p:sp>
      <p:pic>
        <p:nvPicPr>
          <p:cNvPr id="6" name="Picture 5"/>
          <p:cNvPicPr>
            <a:picLocks noChangeAspect="1"/>
          </p:cNvPicPr>
          <p:nvPr/>
        </p:nvPicPr>
        <p:blipFill>
          <a:blip r:embed="rId3"/>
          <a:stretch>
            <a:fillRect/>
          </a:stretch>
        </p:blipFill>
        <p:spPr>
          <a:xfrm>
            <a:off x="3612376" y="1623391"/>
            <a:ext cx="4865267" cy="4748696"/>
          </a:xfrm>
          <a:prstGeom prst="rect">
            <a:avLst/>
          </a:prstGeom>
        </p:spPr>
      </p:pic>
      <p:cxnSp>
        <p:nvCxnSpPr>
          <p:cNvPr id="7" name="Straight Connector 6"/>
          <p:cNvCxnSpPr/>
          <p:nvPr/>
        </p:nvCxnSpPr>
        <p:spPr>
          <a:xfrm>
            <a:off x="3210350" y="1562654"/>
            <a:ext cx="0" cy="503030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3201558" y="6592957"/>
            <a:ext cx="568186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92989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Melting Down Distributions</a:t>
            </a:r>
          </a:p>
        </p:txBody>
      </p:sp>
      <p:pic>
        <p:nvPicPr>
          <p:cNvPr id="7" name="Picture 6"/>
          <p:cNvPicPr>
            <a:picLocks noChangeAspect="1"/>
          </p:cNvPicPr>
          <p:nvPr/>
        </p:nvPicPr>
        <p:blipFill>
          <a:blip r:embed="rId3"/>
          <a:stretch>
            <a:fillRect/>
          </a:stretch>
        </p:blipFill>
        <p:spPr>
          <a:xfrm>
            <a:off x="3612376" y="1623391"/>
            <a:ext cx="4865267" cy="4748696"/>
          </a:xfrm>
          <a:prstGeom prst="rect">
            <a:avLst/>
          </a:prstGeom>
        </p:spPr>
      </p:pic>
      <p:cxnSp>
        <p:nvCxnSpPr>
          <p:cNvPr id="8" name="Straight Connector 7"/>
          <p:cNvCxnSpPr/>
          <p:nvPr/>
        </p:nvCxnSpPr>
        <p:spPr>
          <a:xfrm>
            <a:off x="3210350" y="1562654"/>
            <a:ext cx="0" cy="503030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3201558" y="6592957"/>
            <a:ext cx="568186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stretch>
            <a:fillRect/>
          </a:stretch>
        </p:blipFill>
        <p:spPr>
          <a:xfrm>
            <a:off x="3612372" y="1617207"/>
            <a:ext cx="4870705" cy="4754880"/>
          </a:xfrm>
          <a:prstGeom prst="rect">
            <a:avLst/>
          </a:prstGeom>
        </p:spPr>
      </p:pic>
    </p:spTree>
    <p:extLst>
      <p:ext uri="{BB962C8B-B14F-4D97-AF65-F5344CB8AC3E}">
        <p14:creationId xmlns:p14="http://schemas.microsoft.com/office/powerpoint/2010/main" val="303024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Melting Down Distributions</a:t>
            </a:r>
          </a:p>
        </p:txBody>
      </p:sp>
      <p:pic>
        <p:nvPicPr>
          <p:cNvPr id="16" name="Picture 15"/>
          <p:cNvPicPr>
            <a:picLocks noChangeAspect="1"/>
          </p:cNvPicPr>
          <p:nvPr/>
        </p:nvPicPr>
        <p:blipFill>
          <a:blip r:embed="rId3"/>
          <a:stretch>
            <a:fillRect/>
          </a:stretch>
        </p:blipFill>
        <p:spPr>
          <a:xfrm>
            <a:off x="3612376" y="1623391"/>
            <a:ext cx="4865267" cy="4748696"/>
          </a:xfrm>
          <a:prstGeom prst="rect">
            <a:avLst/>
          </a:prstGeom>
        </p:spPr>
      </p:pic>
      <p:cxnSp>
        <p:nvCxnSpPr>
          <p:cNvPr id="17" name="Straight Connector 16"/>
          <p:cNvCxnSpPr/>
          <p:nvPr/>
        </p:nvCxnSpPr>
        <p:spPr>
          <a:xfrm>
            <a:off x="3210350" y="1562654"/>
            <a:ext cx="0" cy="503030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3201558" y="6592957"/>
            <a:ext cx="568186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4"/>
          <a:stretch>
            <a:fillRect/>
          </a:stretch>
        </p:blipFill>
        <p:spPr>
          <a:xfrm>
            <a:off x="3606935" y="1623391"/>
            <a:ext cx="4870705" cy="4754880"/>
          </a:xfrm>
          <a:prstGeom prst="rect">
            <a:avLst/>
          </a:prstGeom>
        </p:spPr>
      </p:pic>
      <p:sp>
        <p:nvSpPr>
          <p:cNvPr id="20" name="Oval 19"/>
          <p:cNvSpPr/>
          <p:nvPr/>
        </p:nvSpPr>
        <p:spPr>
          <a:xfrm>
            <a:off x="4252569" y="5833193"/>
            <a:ext cx="259522" cy="259523"/>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21" name="Oval 20"/>
          <p:cNvSpPr/>
          <p:nvPr/>
        </p:nvSpPr>
        <p:spPr>
          <a:xfrm>
            <a:off x="5213904" y="5863825"/>
            <a:ext cx="259522" cy="259523"/>
          </a:xfrm>
          <a:prstGeom prst="ellipse">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cxnSp>
        <p:nvCxnSpPr>
          <p:cNvPr id="22" name="Straight Arrow Connector 21"/>
          <p:cNvCxnSpPr>
            <a:stCxn id="20" idx="6"/>
            <a:endCxn id="21" idx="2"/>
          </p:cNvCxnSpPr>
          <p:nvPr/>
        </p:nvCxnSpPr>
        <p:spPr>
          <a:xfrm>
            <a:off x="4512093" y="5962955"/>
            <a:ext cx="701813" cy="30632"/>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3901662" y="4566509"/>
            <a:ext cx="259522" cy="259523"/>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24" name="Oval 23"/>
          <p:cNvSpPr/>
          <p:nvPr/>
        </p:nvSpPr>
        <p:spPr>
          <a:xfrm>
            <a:off x="4200388" y="4100184"/>
            <a:ext cx="259522" cy="259523"/>
          </a:xfrm>
          <a:prstGeom prst="ellipse">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cxnSp>
        <p:nvCxnSpPr>
          <p:cNvPr id="27" name="Straight Arrow Connector 26"/>
          <p:cNvCxnSpPr>
            <a:stCxn id="23" idx="7"/>
            <a:endCxn id="24" idx="3"/>
          </p:cNvCxnSpPr>
          <p:nvPr/>
        </p:nvCxnSpPr>
        <p:spPr>
          <a:xfrm flipV="1">
            <a:off x="4123180" y="4321702"/>
            <a:ext cx="115217" cy="282815"/>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167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9"/>
            <a:ext cx="10969943" cy="1143000"/>
          </a:xfrm>
        </p:spPr>
        <p:txBody>
          <a:bodyPr>
            <a:normAutofit/>
          </a:bodyPr>
          <a:lstStyle/>
          <a:p>
            <a:r>
              <a:rPr lang="en-US" dirty="0" smtClean="0"/>
              <a:t>…Actually, Design Spaces Look Like This</a:t>
            </a:r>
            <a:endParaRPr lang="en-US" dirty="0"/>
          </a:p>
        </p:txBody>
      </p:sp>
      <p:pic>
        <p:nvPicPr>
          <p:cNvPr id="5" name="Picture 4"/>
          <p:cNvPicPr>
            <a:picLocks noChangeAspect="1"/>
          </p:cNvPicPr>
          <p:nvPr/>
        </p:nvPicPr>
        <p:blipFill>
          <a:blip r:embed="rId3"/>
          <a:stretch>
            <a:fillRect/>
          </a:stretch>
        </p:blipFill>
        <p:spPr>
          <a:xfrm>
            <a:off x="3788337" y="1671813"/>
            <a:ext cx="4612151" cy="4612151"/>
          </a:xfrm>
          <a:prstGeom prst="rect">
            <a:avLst/>
          </a:prstGeom>
        </p:spPr>
      </p:pic>
    </p:spTree>
    <p:extLst>
      <p:ext uri="{BB962C8B-B14F-4D97-AF65-F5344CB8AC3E}">
        <p14:creationId xmlns:p14="http://schemas.microsoft.com/office/powerpoint/2010/main" val="31754599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8777" y="-179528"/>
            <a:ext cx="5901683" cy="6949605"/>
          </a:xfrm>
          <a:prstGeom prst="rect">
            <a:avLst/>
          </a:prstGeom>
        </p:spPr>
      </p:pic>
      <p:sp>
        <p:nvSpPr>
          <p:cNvPr id="12" name="TextBox 11"/>
          <p:cNvSpPr txBox="1"/>
          <p:nvPr/>
        </p:nvSpPr>
        <p:spPr>
          <a:xfrm>
            <a:off x="2200763" y="2054089"/>
            <a:ext cx="1155583" cy="3154711"/>
          </a:xfrm>
          <a:prstGeom prst="rect">
            <a:avLst/>
          </a:prstGeom>
          <a:noFill/>
        </p:spPr>
        <p:txBody>
          <a:bodyPr wrap="square" lIns="91432" tIns="45717" rIns="91432" bIns="45717" rtlCol="0">
            <a:spAutoFit/>
          </a:bodyPr>
          <a:lstStyle/>
          <a:p>
            <a:pPr algn="ctr"/>
            <a:r>
              <a:rPr lang="en-US" sz="19900" b="1" dirty="0">
                <a:solidFill>
                  <a:schemeClr val="bg1"/>
                </a:solidFill>
                <a:effectLst>
                  <a:outerShdw blurRad="50800" dist="38100" dir="2700000" algn="tl" rotWithShape="0">
                    <a:prstClr val="black">
                      <a:alpha val="40000"/>
                    </a:prstClr>
                  </a:outerShdw>
                </a:effectLst>
                <a:latin typeface="Ubuntu Light"/>
                <a:cs typeface="Ubuntu Light"/>
              </a:rPr>
              <a:t>?</a:t>
            </a:r>
          </a:p>
        </p:txBody>
      </p:sp>
    </p:spTree>
    <p:extLst>
      <p:ext uri="{BB962C8B-B14F-4D97-AF65-F5344CB8AC3E}">
        <p14:creationId xmlns:p14="http://schemas.microsoft.com/office/powerpoint/2010/main" val="3425269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8777" y="-179528"/>
            <a:ext cx="5901683" cy="6949605"/>
          </a:xfrm>
          <a:prstGeom prst="rect">
            <a:avLst/>
          </a:prstGeom>
        </p:spPr>
      </p:pic>
      <p:sp>
        <p:nvSpPr>
          <p:cNvPr id="5" name="Rectangle 4"/>
          <p:cNvSpPr/>
          <p:nvPr/>
        </p:nvSpPr>
        <p:spPr>
          <a:xfrm>
            <a:off x="6797643" y="2774020"/>
            <a:ext cx="4197072" cy="1566509"/>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r>
              <a:rPr lang="en-US" sz="2800" b="1" dirty="0">
                <a:latin typeface="Ubuntu"/>
                <a:cs typeface="Ubuntu"/>
              </a:rPr>
              <a:t>Application-Specific Customizations</a:t>
            </a:r>
          </a:p>
        </p:txBody>
      </p:sp>
      <p:sp>
        <p:nvSpPr>
          <p:cNvPr id="10" name="Rectangle 9"/>
          <p:cNvSpPr/>
          <p:nvPr/>
        </p:nvSpPr>
        <p:spPr>
          <a:xfrm>
            <a:off x="798915" y="2909957"/>
            <a:ext cx="4197072" cy="1294635"/>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r>
              <a:rPr lang="en-US" sz="2800" dirty="0">
                <a:latin typeface="Ubuntu"/>
                <a:cs typeface="Ubuntu"/>
              </a:rPr>
              <a:t>Metropolis Hastings</a:t>
            </a:r>
          </a:p>
        </p:txBody>
      </p:sp>
      <p:sp>
        <p:nvSpPr>
          <p:cNvPr id="11" name="Right Arrow 10"/>
          <p:cNvSpPr/>
          <p:nvPr/>
        </p:nvSpPr>
        <p:spPr>
          <a:xfrm>
            <a:off x="5093398" y="3313046"/>
            <a:ext cx="1634010" cy="524564"/>
          </a:xfrm>
          <a:prstGeom prst="rightArrow">
            <a:avLst>
              <a:gd name="adj1" fmla="val 28947"/>
              <a:gd name="adj2" fmla="val 66981"/>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32" tIns="45717" rIns="91432" bIns="45717" rtlCol="0" anchor="ctr"/>
          <a:lstStyle/>
          <a:p>
            <a:pPr algn="ctr"/>
            <a:endParaRPr lang="en-US" dirty="0" smtClean="0">
              <a:latin typeface="Ubuntu"/>
              <a:cs typeface="Ubuntu"/>
            </a:endParaRPr>
          </a:p>
        </p:txBody>
      </p:sp>
    </p:spTree>
    <p:extLst>
      <p:ext uri="{BB962C8B-B14F-4D97-AF65-F5344CB8AC3E}">
        <p14:creationId xmlns:p14="http://schemas.microsoft.com/office/powerpoint/2010/main" val="149126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44" y="75855"/>
            <a:ext cx="12066937" cy="1143000"/>
          </a:xfrm>
        </p:spPr>
        <p:txBody>
          <a:bodyPr>
            <a:normAutofit/>
          </a:bodyPr>
          <a:lstStyle/>
          <a:p>
            <a:r>
              <a:rPr lang="en-US" sz="3600" dirty="0"/>
              <a:t>Applications Using Customized Tools</a:t>
            </a:r>
          </a:p>
        </p:txBody>
      </p:sp>
      <p:grpSp>
        <p:nvGrpSpPr>
          <p:cNvPr id="11" name="Group 10"/>
          <p:cNvGrpSpPr/>
          <p:nvPr/>
        </p:nvGrpSpPr>
        <p:grpSpPr>
          <a:xfrm>
            <a:off x="6059052" y="1573405"/>
            <a:ext cx="4023360" cy="4918611"/>
            <a:chOff x="4588563" y="1457453"/>
            <a:chExt cx="4023360" cy="4918611"/>
          </a:xfrm>
        </p:grpSpPr>
        <p:pic>
          <p:nvPicPr>
            <p:cNvPr id="12" name="Picture 11"/>
            <p:cNvPicPr>
              <a:picLocks noChangeAspect="1"/>
            </p:cNvPicPr>
            <p:nvPr/>
          </p:nvPicPr>
          <p:blipFill rotWithShape="1">
            <a:blip r:embed="rId3"/>
            <a:srcRect b="1874"/>
            <a:stretch/>
          </p:blipFill>
          <p:spPr>
            <a:xfrm>
              <a:off x="4599609" y="1457453"/>
              <a:ext cx="3970131" cy="2424330"/>
            </a:xfrm>
            <a:prstGeom prst="rect">
              <a:avLst/>
            </a:prstGeom>
          </p:spPr>
        </p:pic>
        <p:pic>
          <p:nvPicPr>
            <p:cNvPr id="13" name="Picture 12"/>
            <p:cNvPicPr>
              <a:picLocks noChangeAspect="1"/>
            </p:cNvPicPr>
            <p:nvPr/>
          </p:nvPicPr>
          <p:blipFill rotWithShape="1">
            <a:blip r:embed="rId4"/>
            <a:srcRect l="787" r="-787"/>
            <a:stretch/>
          </p:blipFill>
          <p:spPr>
            <a:xfrm>
              <a:off x="4588563" y="3881784"/>
              <a:ext cx="4023360" cy="2494280"/>
            </a:xfrm>
            <a:prstGeom prst="rect">
              <a:avLst/>
            </a:prstGeom>
          </p:spPr>
        </p:pic>
      </p:grpSp>
      <p:grpSp>
        <p:nvGrpSpPr>
          <p:cNvPr id="14" name="Group 13"/>
          <p:cNvGrpSpPr/>
          <p:nvPr/>
        </p:nvGrpSpPr>
        <p:grpSpPr>
          <a:xfrm>
            <a:off x="2164572" y="1384503"/>
            <a:ext cx="2707308" cy="5318695"/>
            <a:chOff x="478735" y="1340518"/>
            <a:chExt cx="2707308" cy="5318694"/>
          </a:xfrm>
        </p:grpSpPr>
        <p:pic>
          <p:nvPicPr>
            <p:cNvPr id="15" name="Picture 14"/>
            <p:cNvPicPr>
              <a:picLocks noChangeAspect="1"/>
            </p:cNvPicPr>
            <p:nvPr/>
          </p:nvPicPr>
          <p:blipFill rotWithShape="1">
            <a:blip r:embed="rId5"/>
            <a:srcRect t="6986" b="1539"/>
            <a:stretch/>
          </p:blipFill>
          <p:spPr>
            <a:xfrm>
              <a:off x="478735" y="1340518"/>
              <a:ext cx="2707308" cy="2392172"/>
            </a:xfrm>
            <a:prstGeom prst="rect">
              <a:avLst/>
            </a:prstGeom>
          </p:spPr>
        </p:pic>
        <p:pic>
          <p:nvPicPr>
            <p:cNvPr id="19" name="Picture 18"/>
            <p:cNvPicPr>
              <a:picLocks noChangeAspect="1"/>
            </p:cNvPicPr>
            <p:nvPr/>
          </p:nvPicPr>
          <p:blipFill rotWithShape="1">
            <a:blip r:embed="rId6"/>
            <a:srcRect t="1920" b="1853"/>
            <a:stretch/>
          </p:blipFill>
          <p:spPr>
            <a:xfrm>
              <a:off x="478735" y="3732690"/>
              <a:ext cx="2707308" cy="2926522"/>
            </a:xfrm>
            <a:prstGeom prst="rect">
              <a:avLst/>
            </a:prstGeom>
          </p:spPr>
        </p:pic>
      </p:grpSp>
    </p:spTree>
    <p:extLst>
      <p:ext uri="{BB962C8B-B14F-4D97-AF65-F5344CB8AC3E}">
        <p14:creationId xmlns:p14="http://schemas.microsoft.com/office/powerpoint/2010/main" val="77295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Design Suggestions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7255722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44" y="75855"/>
            <a:ext cx="12066937" cy="1143000"/>
          </a:xfrm>
        </p:spPr>
        <p:txBody>
          <a:bodyPr>
            <a:noAutofit/>
          </a:bodyPr>
          <a:lstStyle/>
          <a:p>
            <a:r>
              <a:rPr lang="en-US" sz="3600" dirty="0"/>
              <a:t>Mechanical Toy Modeling</a:t>
            </a:r>
            <a:br>
              <a:rPr lang="en-US" sz="3600" dirty="0"/>
            </a:br>
            <a:r>
              <a:rPr lang="en-US" sz="3600" dirty="0"/>
              <a:t>[Zhu et al. 2012]</a:t>
            </a:r>
          </a:p>
        </p:txBody>
      </p:sp>
      <p:sp>
        <p:nvSpPr>
          <p:cNvPr id="16" name="TextBox 15"/>
          <p:cNvSpPr txBox="1"/>
          <p:nvPr/>
        </p:nvSpPr>
        <p:spPr>
          <a:xfrm>
            <a:off x="5764193" y="2578530"/>
            <a:ext cx="5159641" cy="2308324"/>
          </a:xfrm>
          <a:prstGeom prst="rect">
            <a:avLst/>
          </a:prstGeom>
          <a:noFill/>
        </p:spPr>
        <p:txBody>
          <a:bodyPr wrap="square" lIns="91432" tIns="45717" rIns="91432" bIns="45717" rtlCol="0">
            <a:spAutoFit/>
          </a:bodyPr>
          <a:lstStyle/>
          <a:p>
            <a:r>
              <a:rPr lang="en-US" sz="2400" dirty="0">
                <a:latin typeface="Ubuntu Light"/>
                <a:cs typeface="Ubuntu Light"/>
              </a:rPr>
              <a:t>Specialized gear</a:t>
            </a:r>
          </a:p>
          <a:p>
            <a:r>
              <a:rPr lang="en-US" sz="2400" dirty="0">
                <a:latin typeface="Ubuntu Light"/>
                <a:cs typeface="Ubuntu Light"/>
              </a:rPr>
              <a:t>merge/split proposals</a:t>
            </a:r>
          </a:p>
          <a:p>
            <a:endParaRPr lang="en-US" sz="2400" dirty="0">
              <a:latin typeface="Ubuntu Light"/>
              <a:cs typeface="Ubuntu Light"/>
            </a:endParaRPr>
          </a:p>
          <a:p>
            <a:endParaRPr lang="en-US" sz="2400" dirty="0">
              <a:latin typeface="Ubuntu Light"/>
              <a:cs typeface="Ubuntu Light"/>
            </a:endParaRPr>
          </a:p>
          <a:p>
            <a:r>
              <a:rPr lang="en-US" sz="2400" dirty="0">
                <a:latin typeface="Ubuntu Light"/>
                <a:cs typeface="Ubuntu Light"/>
              </a:rPr>
              <a:t>Domain-specific heuristics for constrained sampling</a:t>
            </a:r>
          </a:p>
        </p:txBody>
      </p:sp>
      <p:grpSp>
        <p:nvGrpSpPr>
          <p:cNvPr id="9" name="Group 8"/>
          <p:cNvGrpSpPr/>
          <p:nvPr/>
        </p:nvGrpSpPr>
        <p:grpSpPr>
          <a:xfrm>
            <a:off x="2164572" y="1384503"/>
            <a:ext cx="2707308" cy="5318695"/>
            <a:chOff x="478735" y="1340518"/>
            <a:chExt cx="2707308" cy="5318694"/>
          </a:xfrm>
        </p:grpSpPr>
        <p:pic>
          <p:nvPicPr>
            <p:cNvPr id="10" name="Picture 9"/>
            <p:cNvPicPr>
              <a:picLocks noChangeAspect="1"/>
            </p:cNvPicPr>
            <p:nvPr/>
          </p:nvPicPr>
          <p:blipFill rotWithShape="1">
            <a:blip r:embed="rId3"/>
            <a:srcRect t="6986" b="1539"/>
            <a:stretch/>
          </p:blipFill>
          <p:spPr>
            <a:xfrm>
              <a:off x="478735" y="1340518"/>
              <a:ext cx="2707308" cy="2392172"/>
            </a:xfrm>
            <a:prstGeom prst="rect">
              <a:avLst/>
            </a:prstGeom>
          </p:spPr>
        </p:pic>
        <p:pic>
          <p:nvPicPr>
            <p:cNvPr id="11" name="Picture 10"/>
            <p:cNvPicPr>
              <a:picLocks noChangeAspect="1"/>
            </p:cNvPicPr>
            <p:nvPr/>
          </p:nvPicPr>
          <p:blipFill rotWithShape="1">
            <a:blip r:embed="rId4"/>
            <a:srcRect t="1920" b="1853"/>
            <a:stretch/>
          </p:blipFill>
          <p:spPr>
            <a:xfrm>
              <a:off x="478735" y="3732690"/>
              <a:ext cx="2707308" cy="2926522"/>
            </a:xfrm>
            <a:prstGeom prst="rect">
              <a:avLst/>
            </a:prstGeom>
          </p:spPr>
        </p:pic>
      </p:grpSp>
    </p:spTree>
    <p:extLst>
      <p:ext uri="{BB962C8B-B14F-4D97-AF65-F5344CB8AC3E}">
        <p14:creationId xmlns:p14="http://schemas.microsoft.com/office/powerpoint/2010/main" val="161692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4" end="4"/>
                                            </p:txEl>
                                          </p:spTgt>
                                        </p:tgtEl>
                                        <p:attrNameLst>
                                          <p:attrName>style.visibility</p:attrName>
                                        </p:attrNameLst>
                                      </p:cBhvr>
                                      <p:to>
                                        <p:strVal val="visible"/>
                                      </p:to>
                                    </p:set>
                                    <p:animEffect transition="in" filter="fade">
                                      <p:cBhvr>
                                        <p:cTn id="20"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44" y="75855"/>
            <a:ext cx="12066937" cy="1143000"/>
          </a:xfrm>
        </p:spPr>
        <p:txBody>
          <a:bodyPr>
            <a:noAutofit/>
          </a:bodyPr>
          <a:lstStyle/>
          <a:p>
            <a:r>
              <a:rPr lang="en-US" sz="3600" dirty="0"/>
              <a:t>Exterior Lighting Design</a:t>
            </a:r>
            <a:br>
              <a:rPr lang="en-US" sz="3600" dirty="0"/>
            </a:br>
            <a:r>
              <a:rPr lang="en-US" sz="3600" dirty="0"/>
              <a:t>[Schwarz &amp; </a:t>
            </a:r>
            <a:r>
              <a:rPr lang="en-US" sz="3600" dirty="0" err="1"/>
              <a:t>Wonka</a:t>
            </a:r>
            <a:r>
              <a:rPr lang="en-US" sz="3600" dirty="0"/>
              <a:t> 2014]</a:t>
            </a:r>
          </a:p>
        </p:txBody>
      </p:sp>
      <p:sp>
        <p:nvSpPr>
          <p:cNvPr id="12" name="TextBox 11"/>
          <p:cNvSpPr txBox="1"/>
          <p:nvPr/>
        </p:nvSpPr>
        <p:spPr>
          <a:xfrm>
            <a:off x="1018326" y="2403817"/>
            <a:ext cx="4462588" cy="2308324"/>
          </a:xfrm>
          <a:prstGeom prst="rect">
            <a:avLst/>
          </a:prstGeom>
          <a:noFill/>
        </p:spPr>
        <p:txBody>
          <a:bodyPr wrap="square" lIns="91432" tIns="45717" rIns="91432" bIns="45717" rtlCol="0">
            <a:spAutoFit/>
          </a:bodyPr>
          <a:lstStyle/>
          <a:p>
            <a:r>
              <a:rPr lang="en-US" sz="2400" dirty="0">
                <a:latin typeface="Ubuntu Light"/>
                <a:cs typeface="Ubuntu Light"/>
              </a:rPr>
              <a:t>Proposals maintain all constraints explicitly</a:t>
            </a:r>
          </a:p>
          <a:p>
            <a:endParaRPr lang="en-US" sz="2400" dirty="0">
              <a:latin typeface="Ubuntu Light"/>
              <a:cs typeface="Ubuntu Light"/>
            </a:endParaRPr>
          </a:p>
          <a:p>
            <a:endParaRPr lang="en-US" sz="2400" dirty="0">
              <a:latin typeface="Ubuntu Light"/>
              <a:cs typeface="Ubuntu Light"/>
            </a:endParaRPr>
          </a:p>
          <a:p>
            <a:r>
              <a:rPr lang="en-US" sz="2400" dirty="0">
                <a:latin typeface="Ubuntu Light"/>
                <a:cs typeface="Ubuntu Light"/>
              </a:rPr>
              <a:t>Domain-specific heuristics for compound proposals</a:t>
            </a:r>
          </a:p>
        </p:txBody>
      </p:sp>
      <p:grpSp>
        <p:nvGrpSpPr>
          <p:cNvPr id="8" name="Group 7"/>
          <p:cNvGrpSpPr/>
          <p:nvPr/>
        </p:nvGrpSpPr>
        <p:grpSpPr>
          <a:xfrm>
            <a:off x="6059052" y="1573405"/>
            <a:ext cx="4023360" cy="4918611"/>
            <a:chOff x="4588563" y="1457453"/>
            <a:chExt cx="4023360" cy="4918611"/>
          </a:xfrm>
        </p:grpSpPr>
        <p:pic>
          <p:nvPicPr>
            <p:cNvPr id="9" name="Picture 8"/>
            <p:cNvPicPr>
              <a:picLocks noChangeAspect="1"/>
            </p:cNvPicPr>
            <p:nvPr/>
          </p:nvPicPr>
          <p:blipFill rotWithShape="1">
            <a:blip r:embed="rId3"/>
            <a:srcRect b="1874"/>
            <a:stretch/>
          </p:blipFill>
          <p:spPr>
            <a:xfrm>
              <a:off x="4599609" y="1457453"/>
              <a:ext cx="3970131" cy="2424330"/>
            </a:xfrm>
            <a:prstGeom prst="rect">
              <a:avLst/>
            </a:prstGeom>
          </p:spPr>
        </p:pic>
        <p:pic>
          <p:nvPicPr>
            <p:cNvPr id="10" name="Picture 9"/>
            <p:cNvPicPr>
              <a:picLocks noChangeAspect="1"/>
            </p:cNvPicPr>
            <p:nvPr/>
          </p:nvPicPr>
          <p:blipFill rotWithShape="1">
            <a:blip r:embed="rId4"/>
            <a:srcRect l="787" r="-787"/>
            <a:stretch/>
          </p:blipFill>
          <p:spPr>
            <a:xfrm>
              <a:off x="4588563" y="3881784"/>
              <a:ext cx="4023360" cy="2494280"/>
            </a:xfrm>
            <a:prstGeom prst="rect">
              <a:avLst/>
            </a:prstGeom>
          </p:spPr>
        </p:pic>
      </p:grpSp>
    </p:spTree>
    <p:extLst>
      <p:ext uri="{BB962C8B-B14F-4D97-AF65-F5344CB8AC3E}">
        <p14:creationId xmlns:p14="http://schemas.microsoft.com/office/powerpoint/2010/main" val="230437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059052" y="1573405"/>
            <a:ext cx="4023360" cy="4918611"/>
            <a:chOff x="4588563" y="1457453"/>
            <a:chExt cx="4023360" cy="4918611"/>
          </a:xfrm>
        </p:grpSpPr>
        <p:pic>
          <p:nvPicPr>
            <p:cNvPr id="12" name="Picture 11"/>
            <p:cNvPicPr>
              <a:picLocks noChangeAspect="1"/>
            </p:cNvPicPr>
            <p:nvPr/>
          </p:nvPicPr>
          <p:blipFill rotWithShape="1">
            <a:blip r:embed="rId3"/>
            <a:srcRect b="1874"/>
            <a:stretch/>
          </p:blipFill>
          <p:spPr>
            <a:xfrm>
              <a:off x="4599609" y="1457453"/>
              <a:ext cx="3970131" cy="2424330"/>
            </a:xfrm>
            <a:prstGeom prst="rect">
              <a:avLst/>
            </a:prstGeom>
          </p:spPr>
        </p:pic>
        <p:pic>
          <p:nvPicPr>
            <p:cNvPr id="13" name="Picture 12"/>
            <p:cNvPicPr>
              <a:picLocks noChangeAspect="1"/>
            </p:cNvPicPr>
            <p:nvPr/>
          </p:nvPicPr>
          <p:blipFill rotWithShape="1">
            <a:blip r:embed="rId4"/>
            <a:srcRect l="787" r="-787"/>
            <a:stretch/>
          </p:blipFill>
          <p:spPr>
            <a:xfrm>
              <a:off x="4588563" y="3881784"/>
              <a:ext cx="4023360" cy="2494280"/>
            </a:xfrm>
            <a:prstGeom prst="rect">
              <a:avLst/>
            </a:prstGeom>
          </p:spPr>
        </p:pic>
      </p:grpSp>
      <p:grpSp>
        <p:nvGrpSpPr>
          <p:cNvPr id="14" name="Group 13"/>
          <p:cNvGrpSpPr/>
          <p:nvPr/>
        </p:nvGrpSpPr>
        <p:grpSpPr>
          <a:xfrm>
            <a:off x="2164572" y="1384503"/>
            <a:ext cx="2707308" cy="5318695"/>
            <a:chOff x="478735" y="1340518"/>
            <a:chExt cx="2707308" cy="5318694"/>
          </a:xfrm>
        </p:grpSpPr>
        <p:pic>
          <p:nvPicPr>
            <p:cNvPr id="15" name="Picture 14"/>
            <p:cNvPicPr>
              <a:picLocks noChangeAspect="1"/>
            </p:cNvPicPr>
            <p:nvPr/>
          </p:nvPicPr>
          <p:blipFill rotWithShape="1">
            <a:blip r:embed="rId5"/>
            <a:srcRect t="6986" b="1539"/>
            <a:stretch/>
          </p:blipFill>
          <p:spPr>
            <a:xfrm>
              <a:off x="478735" y="1340518"/>
              <a:ext cx="2707308" cy="2392172"/>
            </a:xfrm>
            <a:prstGeom prst="rect">
              <a:avLst/>
            </a:prstGeom>
          </p:spPr>
        </p:pic>
        <p:pic>
          <p:nvPicPr>
            <p:cNvPr id="19" name="Picture 18"/>
            <p:cNvPicPr>
              <a:picLocks noChangeAspect="1"/>
            </p:cNvPicPr>
            <p:nvPr/>
          </p:nvPicPr>
          <p:blipFill rotWithShape="1">
            <a:blip r:embed="rId6"/>
            <a:srcRect t="1920" b="1853"/>
            <a:stretch/>
          </p:blipFill>
          <p:spPr>
            <a:xfrm>
              <a:off x="478735" y="3732690"/>
              <a:ext cx="2707308" cy="2926522"/>
            </a:xfrm>
            <a:prstGeom prst="rect">
              <a:avLst/>
            </a:prstGeom>
          </p:spPr>
        </p:pic>
      </p:grpSp>
      <p:sp>
        <p:nvSpPr>
          <p:cNvPr id="7" name="Title 6"/>
          <p:cNvSpPr>
            <a:spLocks noGrp="1"/>
          </p:cNvSpPr>
          <p:nvPr>
            <p:ph type="title"/>
          </p:nvPr>
        </p:nvSpPr>
        <p:spPr>
          <a:xfrm>
            <a:off x="60944" y="75855"/>
            <a:ext cx="12066937" cy="1143000"/>
          </a:xfrm>
        </p:spPr>
        <p:txBody>
          <a:bodyPr>
            <a:normAutofit/>
          </a:bodyPr>
          <a:lstStyle/>
          <a:p>
            <a:r>
              <a:rPr lang="en-US" sz="3600" dirty="0"/>
              <a:t>High Reward…for High Effort</a:t>
            </a:r>
          </a:p>
        </p:txBody>
      </p:sp>
      <p:sp>
        <p:nvSpPr>
          <p:cNvPr id="3" name="Rectangle 2"/>
          <p:cNvSpPr/>
          <p:nvPr/>
        </p:nvSpPr>
        <p:spPr>
          <a:xfrm>
            <a:off x="-114089" y="-19556"/>
            <a:ext cx="12461161" cy="6896652"/>
          </a:xfrm>
          <a:prstGeom prst="rect">
            <a:avLst/>
          </a:prstGeom>
          <a:solidFill>
            <a:schemeClr val="bg1">
              <a:lumMod val="85000"/>
              <a:lumOff val="1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91432" tIns="45717" rIns="91432" bIns="45717" rtlCol="0" anchor="ctr"/>
          <a:lstStyle/>
          <a:p>
            <a:pPr algn="ctr"/>
            <a:endParaRPr lang="en-US" dirty="0" smtClean="0">
              <a:latin typeface="Ubuntu"/>
              <a:cs typeface="Ubuntu"/>
            </a:endParaRPr>
          </a:p>
        </p:txBody>
      </p:sp>
      <p:sp>
        <p:nvSpPr>
          <p:cNvPr id="4" name="Rectangle 3"/>
          <p:cNvSpPr/>
          <p:nvPr/>
        </p:nvSpPr>
        <p:spPr>
          <a:xfrm>
            <a:off x="3390201" y="2440609"/>
            <a:ext cx="5408423" cy="1976783"/>
          </a:xfrm>
          <a:prstGeom prst="rect">
            <a:avLst/>
          </a:prstGeom>
        </p:spPr>
        <p:style>
          <a:lnRef idx="1">
            <a:schemeClr val="dk1"/>
          </a:lnRef>
          <a:fillRef idx="2">
            <a:schemeClr val="dk1"/>
          </a:fillRef>
          <a:effectRef idx="1">
            <a:schemeClr val="dk1"/>
          </a:effectRef>
          <a:fontRef idx="minor">
            <a:schemeClr val="dk1"/>
          </a:fontRef>
        </p:style>
        <p:txBody>
          <a:bodyPr lIns="91432" tIns="45717" rIns="91432" bIns="45717" rtlCol="0" anchor="ctr"/>
          <a:lstStyle/>
          <a:p>
            <a:pPr algn="ctr"/>
            <a:r>
              <a:rPr lang="en-US" sz="2800" b="1" dirty="0">
                <a:latin typeface="Ubuntu"/>
                <a:cs typeface="Ubuntu"/>
              </a:rPr>
              <a:t>Carefully-Coordinated Proposals to Multiple Variables</a:t>
            </a:r>
          </a:p>
        </p:txBody>
      </p:sp>
    </p:spTree>
    <p:extLst>
      <p:ext uri="{BB962C8B-B14F-4D97-AF65-F5344CB8AC3E}">
        <p14:creationId xmlns:p14="http://schemas.microsoft.com/office/powerpoint/2010/main" val="109645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Tight Constraints</a:t>
            </a:r>
            <a:endParaRPr lang="en-US" dirty="0"/>
          </a:p>
        </p:txBody>
      </p:sp>
      <p:pic>
        <p:nvPicPr>
          <p:cNvPr id="24" name="Picture 23"/>
          <p:cNvPicPr>
            <a:picLocks noChangeAspect="1"/>
          </p:cNvPicPr>
          <p:nvPr/>
        </p:nvPicPr>
        <p:blipFill>
          <a:blip r:embed="rId3"/>
          <a:stretch>
            <a:fillRect/>
          </a:stretch>
        </p:blipFill>
        <p:spPr>
          <a:xfrm>
            <a:off x="3669664" y="1623391"/>
            <a:ext cx="4865267" cy="4748696"/>
          </a:xfrm>
          <a:prstGeom prst="rect">
            <a:avLst/>
          </a:prstGeom>
        </p:spPr>
      </p:pic>
      <p:sp>
        <p:nvSpPr>
          <p:cNvPr id="27" name="Oval 26"/>
          <p:cNvSpPr/>
          <p:nvPr/>
        </p:nvSpPr>
        <p:spPr>
          <a:xfrm>
            <a:off x="6969270" y="2710746"/>
            <a:ext cx="259522" cy="25952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cxnSp>
        <p:nvCxnSpPr>
          <p:cNvPr id="28" name="Straight Arrow Connector 27"/>
          <p:cNvCxnSpPr>
            <a:stCxn id="27" idx="4"/>
            <a:endCxn id="37" idx="7"/>
          </p:cNvCxnSpPr>
          <p:nvPr/>
        </p:nvCxnSpPr>
        <p:spPr>
          <a:xfrm flipH="1">
            <a:off x="7061025" y="2970268"/>
            <a:ext cx="38006" cy="262346"/>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7408430" y="2766664"/>
            <a:ext cx="538367" cy="538367"/>
            <a:chOff x="6412116" y="2926807"/>
            <a:chExt cx="538367" cy="538367"/>
          </a:xfrm>
        </p:grpSpPr>
        <p:sp>
          <p:nvSpPr>
            <p:cNvPr id="31" name="Oval 30"/>
            <p:cNvSpPr/>
            <p:nvPr/>
          </p:nvSpPr>
          <p:spPr>
            <a:xfrm>
              <a:off x="6550158" y="3064847"/>
              <a:ext cx="259522" cy="259522"/>
            </a:xfrm>
            <a:prstGeom prst="ellipse">
              <a:avLst/>
            </a:prstGeom>
            <a:ln>
              <a:solidFill>
                <a:srgbClr val="000000"/>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32" name="Multiply 31"/>
            <p:cNvSpPr/>
            <p:nvPr/>
          </p:nvSpPr>
          <p:spPr>
            <a:xfrm>
              <a:off x="6412116" y="2926807"/>
              <a:ext cx="538367" cy="538367"/>
            </a:xfrm>
            <a:prstGeom prst="mathMultiply">
              <a:avLst>
                <a:gd name="adj1" fmla="val 10695"/>
              </a:avLst>
            </a:prstGeom>
            <a:solidFill>
              <a:schemeClr val="accent2"/>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grpSp>
      <p:grpSp>
        <p:nvGrpSpPr>
          <p:cNvPr id="33" name="Group 32"/>
          <p:cNvGrpSpPr/>
          <p:nvPr/>
        </p:nvGrpSpPr>
        <p:grpSpPr>
          <a:xfrm>
            <a:off x="6301142" y="2516818"/>
            <a:ext cx="538367" cy="538367"/>
            <a:chOff x="6412116" y="2926807"/>
            <a:chExt cx="538367" cy="538367"/>
          </a:xfrm>
        </p:grpSpPr>
        <p:sp>
          <p:nvSpPr>
            <p:cNvPr id="35" name="Oval 34"/>
            <p:cNvSpPr/>
            <p:nvPr/>
          </p:nvSpPr>
          <p:spPr>
            <a:xfrm>
              <a:off x="6550158" y="3064847"/>
              <a:ext cx="259522" cy="259522"/>
            </a:xfrm>
            <a:prstGeom prst="ellipse">
              <a:avLst/>
            </a:prstGeom>
            <a:ln>
              <a:solidFill>
                <a:srgbClr val="000000"/>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36" name="Multiply 35"/>
            <p:cNvSpPr/>
            <p:nvPr/>
          </p:nvSpPr>
          <p:spPr>
            <a:xfrm>
              <a:off x="6412116" y="2926807"/>
              <a:ext cx="538367" cy="538367"/>
            </a:xfrm>
            <a:prstGeom prst="mathMultiply">
              <a:avLst>
                <a:gd name="adj1" fmla="val 10695"/>
              </a:avLst>
            </a:prstGeom>
            <a:solidFill>
              <a:schemeClr val="accent2"/>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grpSp>
      <p:sp>
        <p:nvSpPr>
          <p:cNvPr id="37" name="Oval 36"/>
          <p:cNvSpPr/>
          <p:nvPr/>
        </p:nvSpPr>
        <p:spPr>
          <a:xfrm>
            <a:off x="6839509" y="3194608"/>
            <a:ext cx="259522" cy="259522"/>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cxnSp>
        <p:nvCxnSpPr>
          <p:cNvPr id="38" name="Straight Arrow Connector 37"/>
          <p:cNvCxnSpPr>
            <a:stCxn id="27" idx="5"/>
            <a:endCxn id="31" idx="2"/>
          </p:cNvCxnSpPr>
          <p:nvPr/>
        </p:nvCxnSpPr>
        <p:spPr>
          <a:xfrm>
            <a:off x="7190786" y="2932262"/>
            <a:ext cx="355686" cy="102203"/>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27" idx="2"/>
            <a:endCxn id="35" idx="6"/>
          </p:cNvCxnSpPr>
          <p:nvPr/>
        </p:nvCxnSpPr>
        <p:spPr>
          <a:xfrm flipH="1" flipV="1">
            <a:off x="6698706" y="2784619"/>
            <a:ext cx="270564" cy="55888"/>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267642" y="1562652"/>
            <a:ext cx="0" cy="503030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3258848" y="6592957"/>
            <a:ext cx="568186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3568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right)">
                                      <p:cBhvr>
                                        <p:cTn id="21" dur="500"/>
                                        <p:tgtEl>
                                          <p:spTgt spid="3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18777" y="-179528"/>
            <a:ext cx="5901683" cy="6949605"/>
          </a:xfrm>
          <a:prstGeom prst="rect">
            <a:avLst/>
          </a:prstGeom>
        </p:spPr>
      </p:pic>
      <p:sp>
        <p:nvSpPr>
          <p:cNvPr id="3" name="Rectangle 2"/>
          <p:cNvSpPr/>
          <p:nvPr/>
        </p:nvSpPr>
        <p:spPr>
          <a:xfrm>
            <a:off x="798915" y="2774020"/>
            <a:ext cx="4197072" cy="1566509"/>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r>
              <a:rPr lang="en-US" sz="2800" b="1" dirty="0">
                <a:latin typeface="Ubuntu"/>
                <a:cs typeface="Ubuntu"/>
              </a:rPr>
              <a:t>Hamiltonian Monte Carlo</a:t>
            </a:r>
          </a:p>
        </p:txBody>
      </p:sp>
      <p:grpSp>
        <p:nvGrpSpPr>
          <p:cNvPr id="28" name="Group 27"/>
          <p:cNvGrpSpPr/>
          <p:nvPr/>
        </p:nvGrpSpPr>
        <p:grpSpPr>
          <a:xfrm>
            <a:off x="6750956" y="1367693"/>
            <a:ext cx="4105337" cy="4324774"/>
            <a:chOff x="4741736" y="1367693"/>
            <a:chExt cx="4105337" cy="4324774"/>
          </a:xfrm>
        </p:grpSpPr>
        <p:grpSp>
          <p:nvGrpSpPr>
            <p:cNvPr id="29" name="Group 28"/>
            <p:cNvGrpSpPr/>
            <p:nvPr/>
          </p:nvGrpSpPr>
          <p:grpSpPr>
            <a:xfrm>
              <a:off x="4741736" y="1367693"/>
              <a:ext cx="4105337" cy="4324774"/>
              <a:chOff x="4741736" y="1367693"/>
              <a:chExt cx="4105337" cy="4324774"/>
            </a:xfrm>
          </p:grpSpPr>
          <p:sp>
            <p:nvSpPr>
              <p:cNvPr id="41" name="TextBox 40"/>
              <p:cNvSpPr txBox="1"/>
              <p:nvPr/>
            </p:nvSpPr>
            <p:spPr>
              <a:xfrm>
                <a:off x="4925838" y="1367693"/>
                <a:ext cx="3561479" cy="584776"/>
              </a:xfrm>
              <a:prstGeom prst="rect">
                <a:avLst/>
              </a:prstGeom>
              <a:noFill/>
            </p:spPr>
            <p:txBody>
              <a:bodyPr wrap="square" rtlCol="0">
                <a:spAutoFit/>
              </a:bodyPr>
              <a:lstStyle/>
              <a:p>
                <a:pPr algn="ctr"/>
                <a:r>
                  <a:rPr lang="en-US" sz="3200" b="1" dirty="0" smtClean="0">
                    <a:latin typeface="Ubuntu Light"/>
                    <a:cs typeface="Ubuntu Light"/>
                  </a:rPr>
                  <a:t>Gradients</a:t>
                </a:r>
              </a:p>
            </p:txBody>
          </p:sp>
          <p:grpSp>
            <p:nvGrpSpPr>
              <p:cNvPr id="42" name="Group 41"/>
              <p:cNvGrpSpPr/>
              <p:nvPr/>
            </p:nvGrpSpPr>
            <p:grpSpPr>
              <a:xfrm>
                <a:off x="4741736" y="2135614"/>
                <a:ext cx="4105337" cy="3556853"/>
                <a:chOff x="4741736" y="2135614"/>
                <a:chExt cx="4105337" cy="3556853"/>
              </a:xfrm>
            </p:grpSpPr>
            <p:cxnSp>
              <p:nvCxnSpPr>
                <p:cNvPr id="43" name="Straight Connector 42"/>
                <p:cNvCxnSpPr/>
                <p:nvPr/>
              </p:nvCxnSpPr>
              <p:spPr>
                <a:xfrm>
                  <a:off x="4748090" y="2135614"/>
                  <a:ext cx="0" cy="355685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4741736" y="5692467"/>
                  <a:ext cx="41053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4"/>
                <a:stretch>
                  <a:fillRect/>
                </a:stretch>
              </p:blipFill>
              <p:spPr>
                <a:xfrm>
                  <a:off x="5209420" y="2256693"/>
                  <a:ext cx="2928349" cy="3082265"/>
                </a:xfrm>
                <a:prstGeom prst="rect">
                  <a:avLst/>
                </a:prstGeom>
              </p:spPr>
            </p:pic>
          </p:grpSp>
        </p:grpSp>
        <p:grpSp>
          <p:nvGrpSpPr>
            <p:cNvPr id="30" name="Group 29"/>
            <p:cNvGrpSpPr/>
            <p:nvPr/>
          </p:nvGrpSpPr>
          <p:grpSpPr>
            <a:xfrm>
              <a:off x="6153892" y="2796301"/>
              <a:ext cx="1088274" cy="1586982"/>
              <a:chOff x="6153892" y="2796301"/>
              <a:chExt cx="1088274" cy="1586982"/>
            </a:xfrm>
          </p:grpSpPr>
          <p:sp>
            <p:nvSpPr>
              <p:cNvPr id="31" name="Right Arrow 30"/>
              <p:cNvSpPr/>
              <p:nvPr/>
            </p:nvSpPr>
            <p:spPr>
              <a:xfrm rot="2433740">
                <a:off x="6460713" y="3093616"/>
                <a:ext cx="293483" cy="216925"/>
              </a:xfrm>
              <a:prstGeom prst="rightArrow">
                <a:avLst>
                  <a:gd name="adj1" fmla="val 50000"/>
                  <a:gd name="adj2" fmla="val 6554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32" name="Right Arrow 31"/>
              <p:cNvSpPr/>
              <p:nvPr/>
            </p:nvSpPr>
            <p:spPr>
              <a:xfrm rot="13253266">
                <a:off x="6785682" y="3331785"/>
                <a:ext cx="293483" cy="216925"/>
              </a:xfrm>
              <a:prstGeom prst="rightArrow">
                <a:avLst>
                  <a:gd name="adj1" fmla="val 50000"/>
                  <a:gd name="adj2" fmla="val 6554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33" name="Right Arrow 32"/>
              <p:cNvSpPr/>
              <p:nvPr/>
            </p:nvSpPr>
            <p:spPr>
              <a:xfrm rot="1783614">
                <a:off x="6325097" y="3408236"/>
                <a:ext cx="293483" cy="216925"/>
              </a:xfrm>
              <a:prstGeom prst="rightArrow">
                <a:avLst>
                  <a:gd name="adj1" fmla="val 50000"/>
                  <a:gd name="adj2" fmla="val 6554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34" name="Right Arrow 33"/>
              <p:cNvSpPr/>
              <p:nvPr/>
            </p:nvSpPr>
            <p:spPr>
              <a:xfrm rot="12439105">
                <a:off x="6686464" y="3575189"/>
                <a:ext cx="293483" cy="216925"/>
              </a:xfrm>
              <a:prstGeom prst="rightArrow">
                <a:avLst>
                  <a:gd name="adj1" fmla="val 50000"/>
                  <a:gd name="adj2" fmla="val 6554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35" name="Right Arrow 34"/>
              <p:cNvSpPr/>
              <p:nvPr/>
            </p:nvSpPr>
            <p:spPr>
              <a:xfrm rot="999656">
                <a:off x="6227707" y="3757996"/>
                <a:ext cx="293483" cy="216925"/>
              </a:xfrm>
              <a:prstGeom prst="rightArrow">
                <a:avLst>
                  <a:gd name="adj1" fmla="val 50000"/>
                  <a:gd name="adj2" fmla="val 6554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36" name="Right Arrow 35"/>
              <p:cNvSpPr/>
              <p:nvPr/>
            </p:nvSpPr>
            <p:spPr>
              <a:xfrm rot="11697414">
                <a:off x="6597796" y="3852199"/>
                <a:ext cx="293483" cy="216925"/>
              </a:xfrm>
              <a:prstGeom prst="rightArrow">
                <a:avLst>
                  <a:gd name="adj1" fmla="val 50000"/>
                  <a:gd name="adj2" fmla="val 6554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37" name="Right Arrow 36"/>
              <p:cNvSpPr/>
              <p:nvPr/>
            </p:nvSpPr>
            <p:spPr>
              <a:xfrm rot="424828">
                <a:off x="6153892" y="4111036"/>
                <a:ext cx="293483" cy="216925"/>
              </a:xfrm>
              <a:prstGeom prst="rightArrow">
                <a:avLst>
                  <a:gd name="adj1" fmla="val 50000"/>
                  <a:gd name="adj2" fmla="val 6554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38" name="Right Arrow 37"/>
              <p:cNvSpPr/>
              <p:nvPr/>
            </p:nvSpPr>
            <p:spPr>
              <a:xfrm rot="11288533">
                <a:off x="6560010" y="4166358"/>
                <a:ext cx="293483" cy="216925"/>
              </a:xfrm>
              <a:prstGeom prst="rightArrow">
                <a:avLst>
                  <a:gd name="adj1" fmla="val 50000"/>
                  <a:gd name="adj2" fmla="val 6554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39" name="Right Arrow 38"/>
              <p:cNvSpPr/>
              <p:nvPr/>
            </p:nvSpPr>
            <p:spPr>
              <a:xfrm rot="2607066">
                <a:off x="6642723" y="2796301"/>
                <a:ext cx="293483" cy="216925"/>
              </a:xfrm>
              <a:prstGeom prst="rightArrow">
                <a:avLst>
                  <a:gd name="adj1" fmla="val 50000"/>
                  <a:gd name="adj2" fmla="val 6554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40" name="Right Arrow 39"/>
              <p:cNvSpPr/>
              <p:nvPr/>
            </p:nvSpPr>
            <p:spPr>
              <a:xfrm rot="13247478">
                <a:off x="6948683" y="3052429"/>
                <a:ext cx="293483" cy="216925"/>
              </a:xfrm>
              <a:prstGeom prst="rightArrow">
                <a:avLst>
                  <a:gd name="adj1" fmla="val 50000"/>
                  <a:gd name="adj2" fmla="val 6554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grpSp>
      </p:grpSp>
    </p:spTree>
    <p:extLst>
      <p:ext uri="{BB962C8B-B14F-4D97-AF65-F5344CB8AC3E}">
        <p14:creationId xmlns:p14="http://schemas.microsoft.com/office/powerpoint/2010/main" val="4138112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Hamiltonian </a:t>
            </a:r>
            <a:r>
              <a:rPr lang="en-US" dirty="0" err="1" smtClean="0"/>
              <a:t>monte</a:t>
            </a:r>
            <a:r>
              <a:rPr lang="en-US" dirty="0" smtClean="0"/>
              <a:t> </a:t>
            </a:r>
            <a:r>
              <a:rPr lang="en-US" dirty="0" err="1" smtClean="0"/>
              <a:t>carlo</a:t>
            </a:r>
            <a:r>
              <a:rPr lang="en-US" dirty="0" smtClean="0"/>
              <a:t>:</a:t>
            </a:r>
            <a:br>
              <a:rPr lang="en-US" dirty="0" smtClean="0"/>
            </a:br>
            <a:r>
              <a:rPr lang="en-US" dirty="0" smtClean="0"/>
              <a:t>how it works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86385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mcSim_start_gau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693" y="1714500"/>
            <a:ext cx="9144000" cy="5143500"/>
          </a:xfrm>
          <a:prstGeom prst="rect">
            <a:avLst/>
          </a:prstGeom>
        </p:spPr>
      </p:pic>
      <p:grpSp>
        <p:nvGrpSpPr>
          <p:cNvPr id="19" name="Group 18"/>
          <p:cNvGrpSpPr/>
          <p:nvPr/>
        </p:nvGrpSpPr>
        <p:grpSpPr>
          <a:xfrm>
            <a:off x="3627939" y="568015"/>
            <a:ext cx="4619211" cy="603872"/>
            <a:chOff x="1508683" y="568015"/>
            <a:chExt cx="4619211" cy="603872"/>
          </a:xfrm>
        </p:grpSpPr>
        <p:sp>
          <p:nvSpPr>
            <p:cNvPr id="20" name="TextBox 19"/>
            <p:cNvSpPr txBox="1"/>
            <p:nvPr/>
          </p:nvSpPr>
          <p:spPr>
            <a:xfrm>
              <a:off x="1508683" y="568015"/>
              <a:ext cx="4220491" cy="584776"/>
            </a:xfrm>
            <a:prstGeom prst="rect">
              <a:avLst/>
            </a:prstGeom>
            <a:noFill/>
          </p:spPr>
          <p:txBody>
            <a:bodyPr wrap="square" rtlCol="0">
              <a:spAutoFit/>
            </a:bodyPr>
            <a:lstStyle/>
            <a:p>
              <a:r>
                <a:rPr lang="en-US" sz="3200" dirty="0" smtClean="0">
                  <a:latin typeface="Ubuntu Light"/>
                  <a:cs typeface="Ubuntu Light"/>
                </a:rPr>
                <a:t>Probability density </a:t>
              </a:r>
            </a:p>
          </p:txBody>
        </p:sp>
        <p:pic>
          <p:nvPicPr>
            <p:cNvPr id="21" name="Picture 20"/>
            <p:cNvPicPr>
              <a:picLocks noChangeAspect="1"/>
            </p:cNvPicPr>
            <p:nvPr/>
          </p:nvPicPr>
          <p:blipFill>
            <a:blip r:embed="rId4"/>
            <a:stretch>
              <a:fillRect/>
            </a:stretch>
          </p:blipFill>
          <p:spPr>
            <a:xfrm>
              <a:off x="5124594" y="663887"/>
              <a:ext cx="1003300" cy="508000"/>
            </a:xfrm>
            <a:prstGeom prst="rect">
              <a:avLst/>
            </a:prstGeom>
          </p:spPr>
        </p:pic>
      </p:grpSp>
      <p:sp>
        <p:nvSpPr>
          <p:cNvPr id="22" name="Oval 21"/>
          <p:cNvSpPr/>
          <p:nvPr/>
        </p:nvSpPr>
        <p:spPr>
          <a:xfrm>
            <a:off x="7457766" y="2705887"/>
            <a:ext cx="259522" cy="25952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cxnSp>
        <p:nvCxnSpPr>
          <p:cNvPr id="23" name="Straight Arrow Connector 22"/>
          <p:cNvCxnSpPr>
            <a:stCxn id="22" idx="3"/>
            <a:endCxn id="30" idx="7"/>
          </p:cNvCxnSpPr>
          <p:nvPr/>
        </p:nvCxnSpPr>
        <p:spPr>
          <a:xfrm flipH="1">
            <a:off x="7012931" y="2927403"/>
            <a:ext cx="482841" cy="165788"/>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7579246" y="3454130"/>
            <a:ext cx="538367" cy="538367"/>
            <a:chOff x="6412116" y="2926807"/>
            <a:chExt cx="538367" cy="538367"/>
          </a:xfrm>
        </p:grpSpPr>
        <p:sp>
          <p:nvSpPr>
            <p:cNvPr id="25" name="Oval 24"/>
            <p:cNvSpPr/>
            <p:nvPr/>
          </p:nvSpPr>
          <p:spPr>
            <a:xfrm>
              <a:off x="6550158" y="3064847"/>
              <a:ext cx="259522" cy="259522"/>
            </a:xfrm>
            <a:prstGeom prst="ellipse">
              <a:avLst/>
            </a:prstGeom>
            <a:ln>
              <a:solidFill>
                <a:srgbClr val="000000"/>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26" name="Multiply 25"/>
            <p:cNvSpPr/>
            <p:nvPr/>
          </p:nvSpPr>
          <p:spPr>
            <a:xfrm>
              <a:off x="6412116" y="2926807"/>
              <a:ext cx="538367" cy="538367"/>
            </a:xfrm>
            <a:prstGeom prst="mathMultiply">
              <a:avLst>
                <a:gd name="adj1" fmla="val 10695"/>
              </a:avLst>
            </a:prstGeom>
            <a:solidFill>
              <a:schemeClr val="accent2"/>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grpSp>
      <p:grpSp>
        <p:nvGrpSpPr>
          <p:cNvPr id="27" name="Group 26"/>
          <p:cNvGrpSpPr/>
          <p:nvPr/>
        </p:nvGrpSpPr>
        <p:grpSpPr>
          <a:xfrm>
            <a:off x="7012931" y="1984542"/>
            <a:ext cx="538367" cy="538367"/>
            <a:chOff x="6412116" y="2926807"/>
            <a:chExt cx="538367" cy="538367"/>
          </a:xfrm>
        </p:grpSpPr>
        <p:sp>
          <p:nvSpPr>
            <p:cNvPr id="28" name="Oval 27"/>
            <p:cNvSpPr/>
            <p:nvPr/>
          </p:nvSpPr>
          <p:spPr>
            <a:xfrm>
              <a:off x="6550158" y="3064847"/>
              <a:ext cx="259522" cy="259522"/>
            </a:xfrm>
            <a:prstGeom prst="ellipse">
              <a:avLst/>
            </a:prstGeom>
            <a:ln>
              <a:solidFill>
                <a:srgbClr val="000000"/>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29" name="Multiply 28"/>
            <p:cNvSpPr/>
            <p:nvPr/>
          </p:nvSpPr>
          <p:spPr>
            <a:xfrm>
              <a:off x="6412116" y="2926807"/>
              <a:ext cx="538367" cy="538367"/>
            </a:xfrm>
            <a:prstGeom prst="mathMultiply">
              <a:avLst>
                <a:gd name="adj1" fmla="val 10695"/>
              </a:avLst>
            </a:prstGeom>
            <a:solidFill>
              <a:schemeClr val="accent2"/>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grpSp>
      <p:sp>
        <p:nvSpPr>
          <p:cNvPr id="30" name="Oval 29"/>
          <p:cNvSpPr/>
          <p:nvPr/>
        </p:nvSpPr>
        <p:spPr>
          <a:xfrm>
            <a:off x="6791415" y="3055185"/>
            <a:ext cx="259522" cy="259522"/>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cxnSp>
        <p:nvCxnSpPr>
          <p:cNvPr id="31" name="Straight Arrow Connector 30"/>
          <p:cNvCxnSpPr>
            <a:stCxn id="22" idx="5"/>
            <a:endCxn id="25" idx="0"/>
          </p:cNvCxnSpPr>
          <p:nvPr/>
        </p:nvCxnSpPr>
        <p:spPr>
          <a:xfrm>
            <a:off x="7679282" y="2927403"/>
            <a:ext cx="167767" cy="664767"/>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22" idx="0"/>
            <a:endCxn id="28" idx="4"/>
          </p:cNvCxnSpPr>
          <p:nvPr/>
        </p:nvCxnSpPr>
        <p:spPr>
          <a:xfrm flipH="1" flipV="1">
            <a:off x="7280734" y="2382104"/>
            <a:ext cx="306793" cy="323783"/>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3221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right)">
                                      <p:cBhvr>
                                        <p:cTn id="19" dur="500"/>
                                        <p:tgtEl>
                                          <p:spTgt spid="3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1"/>
                                        </p:tgtEl>
                                      </p:cBhvr>
                                    </p:animEffect>
                                    <p:set>
                                      <p:cBhvr>
                                        <p:cTn id="54" dur="1" fill="hold">
                                          <p:stCondLst>
                                            <p:cond delay="499"/>
                                          </p:stCondLst>
                                        </p:cTn>
                                        <p:tgtEl>
                                          <p:spTgt spid="3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2"/>
                                        </p:tgtEl>
                                      </p:cBhvr>
                                    </p:animEffect>
                                    <p:set>
                                      <p:cBhvr>
                                        <p:cTn id="57"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30" grpId="0" animBg="1"/>
      <p:bldP spid="3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28303" y="534817"/>
            <a:ext cx="8716885" cy="584776"/>
            <a:chOff x="114585" y="534817"/>
            <a:chExt cx="8716885" cy="584776"/>
          </a:xfrm>
        </p:grpSpPr>
        <p:sp>
          <p:nvSpPr>
            <p:cNvPr id="14" name="TextBox 13"/>
            <p:cNvSpPr txBox="1"/>
            <p:nvPr/>
          </p:nvSpPr>
          <p:spPr>
            <a:xfrm>
              <a:off x="114585" y="534817"/>
              <a:ext cx="5805562" cy="584776"/>
            </a:xfrm>
            <a:prstGeom prst="rect">
              <a:avLst/>
            </a:prstGeom>
            <a:noFill/>
          </p:spPr>
          <p:txBody>
            <a:bodyPr wrap="square" rtlCol="0">
              <a:spAutoFit/>
            </a:bodyPr>
            <a:lstStyle/>
            <a:p>
              <a:r>
                <a:rPr lang="en-US" sz="3200" dirty="0" smtClean="0">
                  <a:latin typeface="Ubuntu Light"/>
                  <a:cs typeface="Ubuntu Light"/>
                </a:rPr>
                <a:t>Potential energy landscape</a:t>
              </a:r>
            </a:p>
          </p:txBody>
        </p:sp>
        <p:pic>
          <p:nvPicPr>
            <p:cNvPr id="16" name="Picture 15"/>
            <p:cNvPicPr>
              <a:picLocks noChangeAspect="1"/>
            </p:cNvPicPr>
            <p:nvPr/>
          </p:nvPicPr>
          <p:blipFill>
            <a:blip r:embed="rId3"/>
            <a:stretch>
              <a:fillRect/>
            </a:stretch>
          </p:blipFill>
          <p:spPr>
            <a:xfrm>
              <a:off x="5313570" y="611593"/>
              <a:ext cx="3517900" cy="508000"/>
            </a:xfrm>
            <a:prstGeom prst="rect">
              <a:avLst/>
            </a:prstGeom>
          </p:spPr>
        </p:pic>
      </p:grpSp>
      <p:grpSp>
        <p:nvGrpSpPr>
          <p:cNvPr id="5" name="Group 4"/>
          <p:cNvGrpSpPr/>
          <p:nvPr/>
        </p:nvGrpSpPr>
        <p:grpSpPr>
          <a:xfrm>
            <a:off x="1442347" y="1656522"/>
            <a:ext cx="9304131" cy="5201478"/>
            <a:chOff x="1525370" y="1656522"/>
            <a:chExt cx="9304131" cy="5201478"/>
          </a:xfrm>
        </p:grpSpPr>
        <p:pic>
          <p:nvPicPr>
            <p:cNvPr id="9" name="Picture 8" descr="hmcSim_start_no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3718" y="1714500"/>
              <a:ext cx="9144000" cy="5143500"/>
            </a:xfrm>
            <a:prstGeom prst="rect">
              <a:avLst/>
            </a:prstGeom>
          </p:spPr>
        </p:pic>
        <p:sp>
          <p:nvSpPr>
            <p:cNvPr id="11" name="Rectangle 10"/>
            <p:cNvSpPr/>
            <p:nvPr/>
          </p:nvSpPr>
          <p:spPr>
            <a:xfrm>
              <a:off x="1525370" y="1656523"/>
              <a:ext cx="9304131" cy="8558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pic>
          <p:nvPicPr>
            <p:cNvPr id="12" name="Picture 11"/>
            <p:cNvPicPr>
              <a:picLocks noChangeAspect="1"/>
            </p:cNvPicPr>
            <p:nvPr/>
          </p:nvPicPr>
          <p:blipFill>
            <a:blip r:embed="rId5"/>
            <a:stretch>
              <a:fillRect/>
            </a:stretch>
          </p:blipFill>
          <p:spPr>
            <a:xfrm>
              <a:off x="1613718" y="1714500"/>
              <a:ext cx="9144000" cy="5143500"/>
            </a:xfrm>
            <a:prstGeom prst="rect">
              <a:avLst/>
            </a:prstGeom>
          </p:spPr>
        </p:pic>
        <p:sp>
          <p:nvSpPr>
            <p:cNvPr id="21" name="Rectangle 20"/>
            <p:cNvSpPr/>
            <p:nvPr/>
          </p:nvSpPr>
          <p:spPr>
            <a:xfrm>
              <a:off x="10598977" y="1656522"/>
              <a:ext cx="230523" cy="520147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22" name="Rectangle 21"/>
            <p:cNvSpPr/>
            <p:nvPr/>
          </p:nvSpPr>
          <p:spPr>
            <a:xfrm>
              <a:off x="1527778" y="1656522"/>
              <a:ext cx="230523" cy="520147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grpSp>
    </p:spTree>
    <p:extLst>
      <p:ext uri="{BB962C8B-B14F-4D97-AF65-F5344CB8AC3E}">
        <p14:creationId xmlns:p14="http://schemas.microsoft.com/office/powerpoint/2010/main" val="159028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mcSim_sta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050" y="1714500"/>
            <a:ext cx="9144000" cy="5143500"/>
          </a:xfrm>
          <a:prstGeom prst="rect">
            <a:avLst/>
          </a:prstGeom>
        </p:spPr>
      </p:pic>
      <p:sp>
        <p:nvSpPr>
          <p:cNvPr id="14" name="Oval 13"/>
          <p:cNvSpPr/>
          <p:nvPr/>
        </p:nvSpPr>
        <p:spPr>
          <a:xfrm>
            <a:off x="7263769" y="2511178"/>
            <a:ext cx="687501" cy="687501"/>
          </a:xfrm>
          <a:prstGeom prst="ellipse">
            <a:avLst/>
          </a:prstGeom>
          <a:noFill/>
          <a:ln w="57150" cmpd="sng">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grpSp>
        <p:nvGrpSpPr>
          <p:cNvPr id="15" name="Group 14"/>
          <p:cNvGrpSpPr/>
          <p:nvPr/>
        </p:nvGrpSpPr>
        <p:grpSpPr>
          <a:xfrm>
            <a:off x="4714287" y="534817"/>
            <a:ext cx="5805562" cy="584776"/>
            <a:chOff x="3189237" y="534817"/>
            <a:chExt cx="5805562" cy="584776"/>
          </a:xfrm>
        </p:grpSpPr>
        <p:sp>
          <p:nvSpPr>
            <p:cNvPr id="16" name="TextBox 15"/>
            <p:cNvSpPr txBox="1"/>
            <p:nvPr/>
          </p:nvSpPr>
          <p:spPr>
            <a:xfrm>
              <a:off x="3189237" y="534817"/>
              <a:ext cx="5805562" cy="584776"/>
            </a:xfrm>
            <a:prstGeom prst="rect">
              <a:avLst/>
            </a:prstGeom>
            <a:noFill/>
          </p:spPr>
          <p:txBody>
            <a:bodyPr wrap="square" rtlCol="0">
              <a:spAutoFit/>
            </a:bodyPr>
            <a:lstStyle/>
            <a:p>
              <a:r>
                <a:rPr lang="en-US" sz="3200" dirty="0" smtClean="0">
                  <a:latin typeface="Ubuntu Light"/>
                  <a:cs typeface="Ubuntu Light"/>
                </a:rPr>
                <a:t>Initial state</a:t>
              </a:r>
            </a:p>
          </p:txBody>
        </p:sp>
        <p:pic>
          <p:nvPicPr>
            <p:cNvPr id="17" name="Picture 16"/>
            <p:cNvPicPr>
              <a:picLocks noChangeAspect="1"/>
            </p:cNvPicPr>
            <p:nvPr/>
          </p:nvPicPr>
          <p:blipFill>
            <a:blip r:embed="rId4"/>
            <a:stretch>
              <a:fillRect/>
            </a:stretch>
          </p:blipFill>
          <p:spPr>
            <a:xfrm>
              <a:off x="5466792" y="711284"/>
              <a:ext cx="317500" cy="279400"/>
            </a:xfrm>
            <a:prstGeom prst="rect">
              <a:avLst/>
            </a:prstGeom>
          </p:spPr>
        </p:pic>
      </p:grpSp>
      <p:grpSp>
        <p:nvGrpSpPr>
          <p:cNvPr id="18" name="Group 17"/>
          <p:cNvGrpSpPr/>
          <p:nvPr/>
        </p:nvGrpSpPr>
        <p:grpSpPr>
          <a:xfrm>
            <a:off x="1436702" y="1656523"/>
            <a:ext cx="9304131" cy="5201477"/>
            <a:chOff x="-88348" y="1656523"/>
            <a:chExt cx="9304131" cy="5201477"/>
          </a:xfrm>
        </p:grpSpPr>
        <p:sp>
          <p:nvSpPr>
            <p:cNvPr id="19" name="Rectangle 18"/>
            <p:cNvSpPr/>
            <p:nvPr/>
          </p:nvSpPr>
          <p:spPr>
            <a:xfrm>
              <a:off x="-88348" y="1656523"/>
              <a:ext cx="9304131" cy="8558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pic>
          <p:nvPicPr>
            <p:cNvPr id="20" name="Picture 19"/>
            <p:cNvPicPr>
              <a:picLocks noChangeAspect="1"/>
            </p:cNvPicPr>
            <p:nvPr/>
          </p:nvPicPr>
          <p:blipFill>
            <a:blip r:embed="rId5"/>
            <a:stretch>
              <a:fillRect/>
            </a:stretch>
          </p:blipFill>
          <p:spPr>
            <a:xfrm>
              <a:off x="0" y="1714500"/>
              <a:ext cx="9144000" cy="5143500"/>
            </a:xfrm>
            <a:prstGeom prst="rect">
              <a:avLst/>
            </a:prstGeom>
          </p:spPr>
        </p:pic>
      </p:grpSp>
      <p:sp>
        <p:nvSpPr>
          <p:cNvPr id="21" name="Rectangle 20"/>
          <p:cNvSpPr/>
          <p:nvPr/>
        </p:nvSpPr>
        <p:spPr>
          <a:xfrm>
            <a:off x="10515954" y="1656522"/>
            <a:ext cx="230523" cy="520147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22" name="Rectangle 21"/>
          <p:cNvSpPr/>
          <p:nvPr/>
        </p:nvSpPr>
        <p:spPr>
          <a:xfrm>
            <a:off x="1444755" y="1656522"/>
            <a:ext cx="230523" cy="520147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Tree>
    <p:extLst>
      <p:ext uri="{BB962C8B-B14F-4D97-AF65-F5344CB8AC3E}">
        <p14:creationId xmlns:p14="http://schemas.microsoft.com/office/powerpoint/2010/main" val="349854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mcSim_sta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148" y="1714500"/>
            <a:ext cx="9144000" cy="5143500"/>
          </a:xfrm>
          <a:prstGeom prst="rect">
            <a:avLst/>
          </a:prstGeom>
        </p:spPr>
      </p:pic>
      <p:cxnSp>
        <p:nvCxnSpPr>
          <p:cNvPr id="19" name="Straight Arrow Connector 18"/>
          <p:cNvCxnSpPr/>
          <p:nvPr/>
        </p:nvCxnSpPr>
        <p:spPr>
          <a:xfrm flipH="1">
            <a:off x="7264235" y="2959944"/>
            <a:ext cx="297643" cy="469056"/>
          </a:xfrm>
          <a:prstGeom prst="straightConnector1">
            <a:avLst/>
          </a:prstGeom>
          <a:ln w="76200" cmpd="sng">
            <a:solidFill>
              <a:srgbClr val="8064A2"/>
            </a:solidFill>
            <a:headEnd type="non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2138257" y="629354"/>
            <a:ext cx="7317560" cy="1003300"/>
            <a:chOff x="611109" y="629354"/>
            <a:chExt cx="7317560" cy="1003300"/>
          </a:xfrm>
        </p:grpSpPr>
        <p:pic>
          <p:nvPicPr>
            <p:cNvPr id="21" name="Picture 20"/>
            <p:cNvPicPr>
              <a:picLocks noChangeAspect="1"/>
            </p:cNvPicPr>
            <p:nvPr/>
          </p:nvPicPr>
          <p:blipFill>
            <a:blip r:embed="rId4"/>
            <a:stretch>
              <a:fillRect/>
            </a:stretch>
          </p:blipFill>
          <p:spPr>
            <a:xfrm>
              <a:off x="3267769" y="629354"/>
              <a:ext cx="4660900" cy="1003300"/>
            </a:xfrm>
            <a:prstGeom prst="rect">
              <a:avLst/>
            </a:prstGeom>
          </p:spPr>
        </p:pic>
        <p:sp>
          <p:nvSpPr>
            <p:cNvPr id="22" name="TextBox 21"/>
            <p:cNvSpPr txBox="1"/>
            <p:nvPr/>
          </p:nvSpPr>
          <p:spPr>
            <a:xfrm>
              <a:off x="611109" y="832902"/>
              <a:ext cx="5805562" cy="584776"/>
            </a:xfrm>
            <a:prstGeom prst="rect">
              <a:avLst/>
            </a:prstGeom>
            <a:noFill/>
          </p:spPr>
          <p:txBody>
            <a:bodyPr wrap="square" rtlCol="0">
              <a:spAutoFit/>
            </a:bodyPr>
            <a:lstStyle/>
            <a:p>
              <a:r>
                <a:rPr lang="en-US" sz="3200" dirty="0" smtClean="0">
                  <a:latin typeface="Ubuntu Light"/>
                  <a:cs typeface="Ubuntu Light"/>
                </a:rPr>
                <a:t>Total energy: </a:t>
              </a:r>
            </a:p>
          </p:txBody>
        </p:sp>
      </p:grpSp>
      <p:sp>
        <p:nvSpPr>
          <p:cNvPr id="23" name="TextBox 22"/>
          <p:cNvSpPr txBox="1"/>
          <p:nvPr/>
        </p:nvSpPr>
        <p:spPr>
          <a:xfrm>
            <a:off x="6672220" y="525125"/>
            <a:ext cx="1184029" cy="307777"/>
          </a:xfrm>
          <a:prstGeom prst="rect">
            <a:avLst/>
          </a:prstGeom>
          <a:noFill/>
        </p:spPr>
        <p:txBody>
          <a:bodyPr wrap="square" rtlCol="0">
            <a:spAutoFit/>
          </a:bodyPr>
          <a:lstStyle/>
          <a:p>
            <a:pPr algn="ctr"/>
            <a:r>
              <a:rPr lang="en-US" sz="1400" b="1" dirty="0" smtClean="0">
                <a:solidFill>
                  <a:schemeClr val="accent1"/>
                </a:solidFill>
                <a:latin typeface="Ubuntu Light"/>
                <a:cs typeface="Ubuntu Light"/>
              </a:rPr>
              <a:t>Potential</a:t>
            </a:r>
          </a:p>
        </p:txBody>
      </p:sp>
      <p:sp>
        <p:nvSpPr>
          <p:cNvPr id="24" name="TextBox 23"/>
          <p:cNvSpPr txBox="1"/>
          <p:nvPr/>
        </p:nvSpPr>
        <p:spPr>
          <a:xfrm>
            <a:off x="8315962" y="461893"/>
            <a:ext cx="1184029" cy="307777"/>
          </a:xfrm>
          <a:prstGeom prst="rect">
            <a:avLst/>
          </a:prstGeom>
          <a:noFill/>
        </p:spPr>
        <p:txBody>
          <a:bodyPr wrap="square" rtlCol="0">
            <a:spAutoFit/>
          </a:bodyPr>
          <a:lstStyle/>
          <a:p>
            <a:pPr algn="ctr"/>
            <a:r>
              <a:rPr lang="en-US" sz="1400" b="1" dirty="0" smtClean="0">
                <a:solidFill>
                  <a:schemeClr val="accent4"/>
                </a:solidFill>
                <a:latin typeface="Ubuntu Light"/>
                <a:cs typeface="Ubuntu Light"/>
              </a:rPr>
              <a:t>Kinetic</a:t>
            </a:r>
          </a:p>
        </p:txBody>
      </p:sp>
      <p:sp>
        <p:nvSpPr>
          <p:cNvPr id="25" name="Rectangle 24"/>
          <p:cNvSpPr/>
          <p:nvPr/>
        </p:nvSpPr>
        <p:spPr>
          <a:xfrm>
            <a:off x="6760476" y="461893"/>
            <a:ext cx="1365150" cy="1096485"/>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26" name="Rectangle 25"/>
          <p:cNvSpPr/>
          <p:nvPr/>
        </p:nvSpPr>
        <p:spPr>
          <a:xfrm>
            <a:off x="8236474" y="461894"/>
            <a:ext cx="2097426" cy="1194630"/>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grpSp>
        <p:nvGrpSpPr>
          <p:cNvPr id="32" name="Group 31"/>
          <p:cNvGrpSpPr/>
          <p:nvPr/>
        </p:nvGrpSpPr>
        <p:grpSpPr>
          <a:xfrm>
            <a:off x="1438800" y="1656523"/>
            <a:ext cx="9304131" cy="5201477"/>
            <a:chOff x="-88348" y="1656523"/>
            <a:chExt cx="9304131" cy="5201477"/>
          </a:xfrm>
        </p:grpSpPr>
        <p:sp>
          <p:nvSpPr>
            <p:cNvPr id="33" name="Rectangle 32"/>
            <p:cNvSpPr/>
            <p:nvPr/>
          </p:nvSpPr>
          <p:spPr>
            <a:xfrm>
              <a:off x="-88348" y="1656523"/>
              <a:ext cx="9304131" cy="8558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pic>
          <p:nvPicPr>
            <p:cNvPr id="34" name="Picture 33"/>
            <p:cNvPicPr>
              <a:picLocks noChangeAspect="1"/>
            </p:cNvPicPr>
            <p:nvPr/>
          </p:nvPicPr>
          <p:blipFill>
            <a:blip r:embed="rId5"/>
            <a:stretch>
              <a:fillRect/>
            </a:stretch>
          </p:blipFill>
          <p:spPr>
            <a:xfrm>
              <a:off x="0" y="1714500"/>
              <a:ext cx="9144000" cy="5143500"/>
            </a:xfrm>
            <a:prstGeom prst="rect">
              <a:avLst/>
            </a:prstGeom>
          </p:spPr>
        </p:pic>
      </p:grpSp>
      <p:grpSp>
        <p:nvGrpSpPr>
          <p:cNvPr id="35" name="Group 34"/>
          <p:cNvGrpSpPr/>
          <p:nvPr/>
        </p:nvGrpSpPr>
        <p:grpSpPr>
          <a:xfrm>
            <a:off x="2138257" y="200754"/>
            <a:ext cx="5805562" cy="584776"/>
            <a:chOff x="611109" y="200754"/>
            <a:chExt cx="5805562" cy="584776"/>
          </a:xfrm>
        </p:grpSpPr>
        <p:sp>
          <p:nvSpPr>
            <p:cNvPr id="36" name="TextBox 35"/>
            <p:cNvSpPr txBox="1"/>
            <p:nvPr/>
          </p:nvSpPr>
          <p:spPr>
            <a:xfrm>
              <a:off x="611109" y="200754"/>
              <a:ext cx="5805562" cy="584776"/>
            </a:xfrm>
            <a:prstGeom prst="rect">
              <a:avLst/>
            </a:prstGeom>
            <a:noFill/>
          </p:spPr>
          <p:txBody>
            <a:bodyPr wrap="square" rtlCol="0">
              <a:spAutoFit/>
            </a:bodyPr>
            <a:lstStyle/>
            <a:p>
              <a:r>
                <a:rPr lang="en-US" sz="3200" dirty="0" smtClean="0">
                  <a:latin typeface="Ubuntu Light"/>
                  <a:cs typeface="Ubuntu Light"/>
                </a:rPr>
                <a:t>Initial momentum</a:t>
              </a:r>
            </a:p>
          </p:txBody>
        </p:sp>
        <p:pic>
          <p:nvPicPr>
            <p:cNvPr id="37" name="Picture 3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4673" y="373545"/>
              <a:ext cx="317500" cy="368300"/>
            </a:xfrm>
            <a:prstGeom prst="rect">
              <a:avLst/>
            </a:prstGeom>
          </p:spPr>
        </p:pic>
      </p:grpSp>
      <p:sp>
        <p:nvSpPr>
          <p:cNvPr id="38" name="Rectangle 37"/>
          <p:cNvSpPr/>
          <p:nvPr/>
        </p:nvSpPr>
        <p:spPr>
          <a:xfrm>
            <a:off x="10515954" y="1656522"/>
            <a:ext cx="230523" cy="520147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39" name="Rectangle 38"/>
          <p:cNvSpPr/>
          <p:nvPr/>
        </p:nvSpPr>
        <p:spPr>
          <a:xfrm>
            <a:off x="1444755" y="1656522"/>
            <a:ext cx="230523" cy="520147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Tree>
    <p:extLst>
      <p:ext uri="{BB962C8B-B14F-4D97-AF65-F5344CB8AC3E}">
        <p14:creationId xmlns:p14="http://schemas.microsoft.com/office/powerpoint/2010/main" val="311726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7230" y="137468"/>
            <a:ext cx="11194808" cy="4118068"/>
            <a:chOff x="254001" y="204305"/>
            <a:chExt cx="9711858" cy="3572558"/>
          </a:xfrm>
        </p:grpSpPr>
        <p:grpSp>
          <p:nvGrpSpPr>
            <p:cNvPr id="19" name="Group 18"/>
            <p:cNvGrpSpPr/>
            <p:nvPr/>
          </p:nvGrpSpPr>
          <p:grpSpPr>
            <a:xfrm>
              <a:off x="254001" y="204305"/>
              <a:ext cx="5665303" cy="3572558"/>
              <a:chOff x="254001" y="204305"/>
              <a:chExt cx="5665303" cy="3572558"/>
            </a:xfrm>
          </p:grpSpPr>
          <p:pic>
            <p:nvPicPr>
              <p:cNvPr id="21" name="Picture 20"/>
              <p:cNvPicPr>
                <a:picLocks noChangeAspect="1"/>
              </p:cNvPicPr>
              <p:nvPr/>
            </p:nvPicPr>
            <p:blipFill rotWithShape="1">
              <a:blip r:embed="rId3"/>
              <a:srcRect t="10155" b="10452"/>
              <a:stretch/>
            </p:blipFill>
            <p:spPr>
              <a:xfrm>
                <a:off x="336826" y="204305"/>
                <a:ext cx="5582478" cy="3324086"/>
              </a:xfrm>
              <a:prstGeom prst="rect">
                <a:avLst/>
              </a:prstGeom>
            </p:spPr>
          </p:pic>
          <p:sp>
            <p:nvSpPr>
              <p:cNvPr id="22" name="TextBox 21"/>
              <p:cNvSpPr txBox="1"/>
              <p:nvPr/>
            </p:nvSpPr>
            <p:spPr>
              <a:xfrm>
                <a:off x="254001" y="3496507"/>
                <a:ext cx="2628348" cy="280356"/>
              </a:xfrm>
              <a:prstGeom prst="rect">
                <a:avLst/>
              </a:prstGeom>
              <a:noFill/>
            </p:spPr>
            <p:txBody>
              <a:bodyPr wrap="square" rtlCol="0">
                <a:spAutoFit/>
              </a:bodyPr>
              <a:lstStyle/>
              <a:p>
                <a:r>
                  <a:rPr lang="en-US" sz="1500" dirty="0">
                    <a:latin typeface="Ubuntu Light"/>
                    <a:cs typeface="Ubuntu Light"/>
                  </a:rPr>
                  <a:t>[</a:t>
                </a:r>
                <a:r>
                  <a:rPr lang="en-US" sz="1500" dirty="0" err="1">
                    <a:latin typeface="Ubuntu Light"/>
                    <a:cs typeface="Ubuntu Light"/>
                  </a:rPr>
                  <a:t>Bungie</a:t>
                </a:r>
                <a:r>
                  <a:rPr lang="en-US" sz="1500" dirty="0">
                    <a:latin typeface="Ubuntu Light"/>
                    <a:cs typeface="Ubuntu Light"/>
                  </a:rPr>
                  <a:t>]</a:t>
                </a:r>
              </a:p>
            </p:txBody>
          </p:sp>
        </p:grpSp>
        <p:sp>
          <p:nvSpPr>
            <p:cNvPr id="20" name="TextBox 19"/>
            <p:cNvSpPr txBox="1"/>
            <p:nvPr/>
          </p:nvSpPr>
          <p:spPr>
            <a:xfrm>
              <a:off x="6073923" y="358913"/>
              <a:ext cx="3891936" cy="1068025"/>
            </a:xfrm>
            <a:prstGeom prst="rect">
              <a:avLst/>
            </a:prstGeom>
            <a:noFill/>
          </p:spPr>
          <p:txBody>
            <a:bodyPr wrap="square" rtlCol="0">
              <a:spAutoFit/>
            </a:bodyPr>
            <a:lstStyle/>
            <a:p>
              <a:r>
                <a:rPr lang="en-US" sz="3600" dirty="0">
                  <a:latin typeface="Ubuntu Light"/>
                  <a:cs typeface="Ubuntu Light"/>
                </a:rPr>
                <a:t>Creating a variety of content…</a:t>
              </a:r>
            </a:p>
          </p:txBody>
        </p:sp>
      </p:grpSp>
      <p:grpSp>
        <p:nvGrpSpPr>
          <p:cNvPr id="23" name="Group 22"/>
          <p:cNvGrpSpPr/>
          <p:nvPr/>
        </p:nvGrpSpPr>
        <p:grpSpPr>
          <a:xfrm>
            <a:off x="1164932" y="2759433"/>
            <a:ext cx="10293195" cy="3835271"/>
            <a:chOff x="-614990" y="3152911"/>
            <a:chExt cx="9141685" cy="3406213"/>
          </a:xfrm>
        </p:grpSpPr>
        <p:grpSp>
          <p:nvGrpSpPr>
            <p:cNvPr id="24" name="Group 23"/>
            <p:cNvGrpSpPr/>
            <p:nvPr/>
          </p:nvGrpSpPr>
          <p:grpSpPr>
            <a:xfrm>
              <a:off x="3857487" y="3152911"/>
              <a:ext cx="4669208" cy="3406213"/>
              <a:chOff x="3857487" y="2998303"/>
              <a:chExt cx="4669208" cy="3406213"/>
            </a:xfrm>
          </p:grpSpPr>
          <p:pic>
            <p:nvPicPr>
              <p:cNvPr id="26" name="Picture 25"/>
              <p:cNvPicPr>
                <a:picLocks noChangeAspect="1"/>
              </p:cNvPicPr>
              <p:nvPr/>
            </p:nvPicPr>
            <p:blipFill>
              <a:blip r:embed="rId4"/>
              <a:stretch>
                <a:fillRect/>
              </a:stretch>
            </p:blipFill>
            <p:spPr>
              <a:xfrm>
                <a:off x="3925956" y="2998303"/>
                <a:ext cx="4600739" cy="3135767"/>
              </a:xfrm>
              <a:prstGeom prst="rect">
                <a:avLst/>
              </a:prstGeom>
            </p:spPr>
          </p:pic>
          <p:sp>
            <p:nvSpPr>
              <p:cNvPr id="27" name="TextBox 26"/>
              <p:cNvSpPr txBox="1"/>
              <p:nvPr/>
            </p:nvSpPr>
            <p:spPr>
              <a:xfrm>
                <a:off x="3857487" y="6117504"/>
                <a:ext cx="2628348" cy="287012"/>
              </a:xfrm>
              <a:prstGeom prst="rect">
                <a:avLst/>
              </a:prstGeom>
              <a:noFill/>
            </p:spPr>
            <p:txBody>
              <a:bodyPr wrap="square" rtlCol="0">
                <a:spAutoFit/>
              </a:bodyPr>
              <a:lstStyle/>
              <a:p>
                <a:r>
                  <a:rPr lang="en-US" sz="1500" dirty="0">
                    <a:latin typeface="Ubuntu Light"/>
                    <a:cs typeface="Ubuntu Light"/>
                  </a:rPr>
                  <a:t>[Nintendo]</a:t>
                </a:r>
              </a:p>
            </p:txBody>
          </p:sp>
        </p:grpSp>
        <p:sp>
          <p:nvSpPr>
            <p:cNvPr id="25" name="TextBox 24"/>
            <p:cNvSpPr txBox="1"/>
            <p:nvPr/>
          </p:nvSpPr>
          <p:spPr>
            <a:xfrm>
              <a:off x="-614990" y="5202457"/>
              <a:ext cx="4282756" cy="1093381"/>
            </a:xfrm>
            <a:prstGeom prst="rect">
              <a:avLst/>
            </a:prstGeom>
            <a:noFill/>
          </p:spPr>
          <p:txBody>
            <a:bodyPr wrap="square" rtlCol="0">
              <a:spAutoFit/>
            </a:bodyPr>
            <a:lstStyle/>
            <a:p>
              <a:pPr algn="r"/>
              <a:r>
                <a:rPr lang="en-US" sz="3600" dirty="0">
                  <a:latin typeface="Ubuntu Light"/>
                  <a:cs typeface="Ubuntu Light"/>
                </a:rPr>
                <a:t>…Prototyping a single artifact</a:t>
              </a:r>
            </a:p>
          </p:txBody>
        </p:sp>
      </p:grpSp>
    </p:spTree>
    <p:extLst>
      <p:ext uri="{BB962C8B-B14F-4D97-AF65-F5344CB8AC3E}">
        <p14:creationId xmlns:p14="http://schemas.microsoft.com/office/powerpoint/2010/main" val="4270213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33860" y="601779"/>
            <a:ext cx="7724839" cy="584776"/>
            <a:chOff x="506073" y="601779"/>
            <a:chExt cx="7724839" cy="584776"/>
          </a:xfrm>
        </p:grpSpPr>
        <p:sp>
          <p:nvSpPr>
            <p:cNvPr id="11" name="TextBox 10"/>
            <p:cNvSpPr txBox="1"/>
            <p:nvPr/>
          </p:nvSpPr>
          <p:spPr>
            <a:xfrm>
              <a:off x="506073" y="601779"/>
              <a:ext cx="7724839" cy="584776"/>
            </a:xfrm>
            <a:prstGeom prst="rect">
              <a:avLst/>
            </a:prstGeom>
            <a:noFill/>
          </p:spPr>
          <p:txBody>
            <a:bodyPr wrap="square" rtlCol="0">
              <a:spAutoFit/>
            </a:bodyPr>
            <a:lstStyle/>
            <a:p>
              <a:r>
                <a:rPr lang="en-US" sz="3200" dirty="0" smtClean="0">
                  <a:latin typeface="Ubuntu Light"/>
                  <a:cs typeface="Ubuntu Light"/>
                </a:rPr>
                <a:t>Simulate for       time steps of size</a:t>
              </a:r>
            </a:p>
          </p:txBody>
        </p:sp>
        <p:pic>
          <p:nvPicPr>
            <p:cNvPr id="15" name="Picture 1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347" y="699753"/>
              <a:ext cx="368300" cy="368300"/>
            </a:xfrm>
            <a:prstGeom prst="rect">
              <a:avLst/>
            </a:prstGeom>
          </p:spPr>
        </p:pic>
        <p:pic>
          <p:nvPicPr>
            <p:cNvPr id="16" name="Picture 1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1607" y="769557"/>
              <a:ext cx="228600" cy="279400"/>
            </a:xfrm>
            <a:prstGeom prst="rect">
              <a:avLst/>
            </a:prstGeom>
          </p:spPr>
        </p:pic>
      </p:grpSp>
      <p:pic>
        <p:nvPicPr>
          <p:cNvPr id="17" name="Picture 16" descr="hmcSim_sta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7787" y="1714500"/>
            <a:ext cx="9144000" cy="5143500"/>
          </a:xfrm>
          <a:prstGeom prst="rect">
            <a:avLst/>
          </a:prstGeom>
        </p:spPr>
      </p:pic>
      <p:grpSp>
        <p:nvGrpSpPr>
          <p:cNvPr id="18" name="Group 17"/>
          <p:cNvGrpSpPr/>
          <p:nvPr/>
        </p:nvGrpSpPr>
        <p:grpSpPr>
          <a:xfrm>
            <a:off x="1439439" y="1656523"/>
            <a:ext cx="9304131" cy="5201477"/>
            <a:chOff x="-88348" y="1656523"/>
            <a:chExt cx="9304131" cy="5201477"/>
          </a:xfrm>
        </p:grpSpPr>
        <p:sp>
          <p:nvSpPr>
            <p:cNvPr id="19" name="Rectangle 18"/>
            <p:cNvSpPr/>
            <p:nvPr/>
          </p:nvSpPr>
          <p:spPr>
            <a:xfrm>
              <a:off x="-88348" y="1656523"/>
              <a:ext cx="9304131" cy="8558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pic>
          <p:nvPicPr>
            <p:cNvPr id="20" name="Picture 19"/>
            <p:cNvPicPr>
              <a:picLocks noChangeAspect="1"/>
            </p:cNvPicPr>
            <p:nvPr/>
          </p:nvPicPr>
          <p:blipFill>
            <a:blip r:embed="rId6"/>
            <a:stretch>
              <a:fillRect/>
            </a:stretch>
          </p:blipFill>
          <p:spPr>
            <a:xfrm>
              <a:off x="0" y="1714500"/>
              <a:ext cx="9144000" cy="5143500"/>
            </a:xfrm>
            <a:prstGeom prst="rect">
              <a:avLst/>
            </a:prstGeom>
          </p:spPr>
        </p:pic>
      </p:grpSp>
      <p:sp>
        <p:nvSpPr>
          <p:cNvPr id="21" name="Rectangle 20"/>
          <p:cNvSpPr/>
          <p:nvPr/>
        </p:nvSpPr>
        <p:spPr>
          <a:xfrm>
            <a:off x="10515954" y="1656522"/>
            <a:ext cx="230523" cy="520147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22" name="Rectangle 21"/>
          <p:cNvSpPr/>
          <p:nvPr/>
        </p:nvSpPr>
        <p:spPr>
          <a:xfrm>
            <a:off x="1444755" y="1656522"/>
            <a:ext cx="230523" cy="520147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Tree>
    <p:extLst>
      <p:ext uri="{BB962C8B-B14F-4D97-AF65-F5344CB8AC3E}">
        <p14:creationId xmlns:p14="http://schemas.microsoft.com/office/powerpoint/2010/main" val="68856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mcSi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lum bright="-7000"/>
          </a:blip>
          <a:stretch>
            <a:fillRect/>
          </a:stretch>
        </p:blipFill>
        <p:spPr>
          <a:xfrm>
            <a:off x="1527776" y="1714500"/>
            <a:ext cx="9144000" cy="5143500"/>
          </a:xfrm>
          <a:prstGeom prst="rect">
            <a:avLst/>
          </a:prstGeom>
        </p:spPr>
      </p:pic>
      <p:sp>
        <p:nvSpPr>
          <p:cNvPr id="13" name="TextBox 12"/>
          <p:cNvSpPr txBox="1"/>
          <p:nvPr/>
        </p:nvSpPr>
        <p:spPr>
          <a:xfrm>
            <a:off x="2033849" y="601779"/>
            <a:ext cx="7724839" cy="584776"/>
          </a:xfrm>
          <a:prstGeom prst="rect">
            <a:avLst/>
          </a:prstGeom>
          <a:noFill/>
        </p:spPr>
        <p:txBody>
          <a:bodyPr wrap="square" rtlCol="0">
            <a:spAutoFit/>
          </a:bodyPr>
          <a:lstStyle/>
          <a:p>
            <a:r>
              <a:rPr lang="en-US" sz="3200" dirty="0" smtClean="0">
                <a:latin typeface="Ubuntu Light"/>
                <a:cs typeface="Ubuntu Light"/>
              </a:rPr>
              <a:t>Simulate for       time steps of size</a:t>
            </a:r>
          </a:p>
        </p:txBody>
      </p:sp>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5123" y="699753"/>
            <a:ext cx="368300" cy="368300"/>
          </a:xfrm>
          <a:prstGeom prst="rect">
            <a:avLst/>
          </a:prstGeom>
        </p:spPr>
      </p:pic>
      <p:pic>
        <p:nvPicPr>
          <p:cNvPr id="15" name="Picture 1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9383" y="769557"/>
            <a:ext cx="228600" cy="279400"/>
          </a:xfrm>
          <a:prstGeom prst="rect">
            <a:avLst/>
          </a:prstGeom>
        </p:spPr>
      </p:pic>
      <p:grpSp>
        <p:nvGrpSpPr>
          <p:cNvPr id="16" name="Group 15"/>
          <p:cNvGrpSpPr/>
          <p:nvPr/>
        </p:nvGrpSpPr>
        <p:grpSpPr>
          <a:xfrm>
            <a:off x="1439428" y="1656523"/>
            <a:ext cx="9304131" cy="5201477"/>
            <a:chOff x="-88348" y="1656523"/>
            <a:chExt cx="9304131" cy="5201477"/>
          </a:xfrm>
        </p:grpSpPr>
        <p:sp>
          <p:nvSpPr>
            <p:cNvPr id="17" name="Rectangle 16"/>
            <p:cNvSpPr/>
            <p:nvPr/>
          </p:nvSpPr>
          <p:spPr>
            <a:xfrm>
              <a:off x="-88348" y="1656523"/>
              <a:ext cx="9304131" cy="8558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pic>
          <p:nvPicPr>
            <p:cNvPr id="18" name="Picture 17"/>
            <p:cNvPicPr>
              <a:picLocks noChangeAspect="1"/>
            </p:cNvPicPr>
            <p:nvPr/>
          </p:nvPicPr>
          <p:blipFill>
            <a:blip r:embed="rId8"/>
            <a:stretch>
              <a:fillRect/>
            </a:stretch>
          </p:blipFill>
          <p:spPr>
            <a:xfrm>
              <a:off x="0" y="1714500"/>
              <a:ext cx="9144000" cy="5143500"/>
            </a:xfrm>
            <a:prstGeom prst="rect">
              <a:avLst/>
            </a:prstGeom>
          </p:spPr>
        </p:pic>
      </p:grpSp>
      <p:sp>
        <p:nvSpPr>
          <p:cNvPr id="19" name="Rectangle 18"/>
          <p:cNvSpPr/>
          <p:nvPr/>
        </p:nvSpPr>
        <p:spPr>
          <a:xfrm>
            <a:off x="10515954" y="1656522"/>
            <a:ext cx="230523" cy="520147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20" name="Rectangle 19"/>
          <p:cNvSpPr/>
          <p:nvPr/>
        </p:nvSpPr>
        <p:spPr>
          <a:xfrm>
            <a:off x="1444755" y="1656522"/>
            <a:ext cx="230523" cy="520147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Tree>
    <p:extLst>
      <p:ext uri="{BB962C8B-B14F-4D97-AF65-F5344CB8AC3E}">
        <p14:creationId xmlns:p14="http://schemas.microsoft.com/office/powerpoint/2010/main" val="832099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mcSim_009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386" y="1714500"/>
            <a:ext cx="9144000" cy="5143500"/>
          </a:xfrm>
          <a:prstGeom prst="rect">
            <a:avLst/>
          </a:prstGeom>
        </p:spPr>
      </p:pic>
      <p:cxnSp>
        <p:nvCxnSpPr>
          <p:cNvPr id="19" name="Straight Arrow Connector 18"/>
          <p:cNvCxnSpPr/>
          <p:nvPr/>
        </p:nvCxnSpPr>
        <p:spPr>
          <a:xfrm flipH="1" flipV="1">
            <a:off x="5523711" y="3408709"/>
            <a:ext cx="343750" cy="152771"/>
          </a:xfrm>
          <a:prstGeom prst="straightConnector1">
            <a:avLst/>
          </a:prstGeom>
          <a:ln w="76200" cmpd="sng">
            <a:solidFill>
              <a:srgbClr val="8064A2"/>
            </a:solidFill>
            <a:headEnd type="non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2143495" y="200754"/>
            <a:ext cx="2583429" cy="584776"/>
            <a:chOff x="611109" y="200754"/>
            <a:chExt cx="2583429" cy="584776"/>
          </a:xfrm>
        </p:grpSpPr>
        <p:sp>
          <p:nvSpPr>
            <p:cNvPr id="24" name="TextBox 23"/>
            <p:cNvSpPr txBox="1"/>
            <p:nvPr/>
          </p:nvSpPr>
          <p:spPr>
            <a:xfrm>
              <a:off x="611109" y="200754"/>
              <a:ext cx="2583429" cy="584776"/>
            </a:xfrm>
            <a:prstGeom prst="rect">
              <a:avLst/>
            </a:prstGeom>
            <a:noFill/>
          </p:spPr>
          <p:txBody>
            <a:bodyPr wrap="square" rtlCol="0">
              <a:spAutoFit/>
            </a:bodyPr>
            <a:lstStyle/>
            <a:p>
              <a:r>
                <a:rPr lang="en-US" sz="3200" dirty="0" smtClean="0">
                  <a:latin typeface="Ubuntu Light"/>
                  <a:cs typeface="Ubuntu Light"/>
                </a:rPr>
                <a:t>Final state      </a:t>
              </a:r>
            </a:p>
          </p:txBody>
        </p:sp>
        <p:pic>
          <p:nvPicPr>
            <p:cNvPr id="25" name="Picture 2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129" y="210619"/>
              <a:ext cx="406400" cy="457200"/>
            </a:xfrm>
            <a:prstGeom prst="rect">
              <a:avLst/>
            </a:prstGeom>
          </p:spPr>
        </p:pic>
      </p:grpSp>
      <p:sp>
        <p:nvSpPr>
          <p:cNvPr id="26" name="Oval 25"/>
          <p:cNvSpPr/>
          <p:nvPr/>
        </p:nvSpPr>
        <p:spPr>
          <a:xfrm>
            <a:off x="5705132" y="3337084"/>
            <a:ext cx="506080" cy="506080"/>
          </a:xfrm>
          <a:prstGeom prst="ellipse">
            <a:avLst/>
          </a:prstGeom>
          <a:noFill/>
          <a:ln w="57150" cmpd="sng">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grpSp>
        <p:nvGrpSpPr>
          <p:cNvPr id="27" name="Group 26"/>
          <p:cNvGrpSpPr/>
          <p:nvPr/>
        </p:nvGrpSpPr>
        <p:grpSpPr>
          <a:xfrm>
            <a:off x="1444038" y="1656523"/>
            <a:ext cx="9304131" cy="5201477"/>
            <a:chOff x="-88348" y="1656523"/>
            <a:chExt cx="9304131" cy="5201477"/>
          </a:xfrm>
        </p:grpSpPr>
        <p:sp>
          <p:nvSpPr>
            <p:cNvPr id="28" name="Rectangle 27"/>
            <p:cNvSpPr/>
            <p:nvPr/>
          </p:nvSpPr>
          <p:spPr>
            <a:xfrm>
              <a:off x="-88348" y="1656523"/>
              <a:ext cx="9304131" cy="8558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pic>
          <p:nvPicPr>
            <p:cNvPr id="29" name="Picture 28"/>
            <p:cNvPicPr>
              <a:picLocks noChangeAspect="1"/>
            </p:cNvPicPr>
            <p:nvPr/>
          </p:nvPicPr>
          <p:blipFill>
            <a:blip r:embed="rId5"/>
            <a:stretch>
              <a:fillRect/>
            </a:stretch>
          </p:blipFill>
          <p:spPr>
            <a:xfrm>
              <a:off x="0" y="1714500"/>
              <a:ext cx="9144000" cy="5143500"/>
            </a:xfrm>
            <a:prstGeom prst="rect">
              <a:avLst/>
            </a:prstGeom>
          </p:spPr>
        </p:pic>
      </p:grpSp>
      <p:grpSp>
        <p:nvGrpSpPr>
          <p:cNvPr id="30" name="Group 29"/>
          <p:cNvGrpSpPr/>
          <p:nvPr/>
        </p:nvGrpSpPr>
        <p:grpSpPr>
          <a:xfrm>
            <a:off x="4537328" y="209860"/>
            <a:ext cx="2983972" cy="584776"/>
            <a:chOff x="3004942" y="209860"/>
            <a:chExt cx="2983972" cy="584776"/>
          </a:xfrm>
        </p:grpSpPr>
        <p:sp>
          <p:nvSpPr>
            <p:cNvPr id="31" name="TextBox 30"/>
            <p:cNvSpPr txBox="1"/>
            <p:nvPr/>
          </p:nvSpPr>
          <p:spPr>
            <a:xfrm>
              <a:off x="3004942" y="209860"/>
              <a:ext cx="2559904" cy="584776"/>
            </a:xfrm>
            <a:prstGeom prst="rect">
              <a:avLst/>
            </a:prstGeom>
            <a:noFill/>
          </p:spPr>
          <p:txBody>
            <a:bodyPr wrap="square" rtlCol="0">
              <a:spAutoFit/>
            </a:bodyPr>
            <a:lstStyle/>
            <a:p>
              <a:r>
                <a:rPr lang="en-US" sz="3200" dirty="0" smtClean="0">
                  <a:latin typeface="Ubuntu Light"/>
                  <a:cs typeface="Ubuntu Light"/>
                </a:rPr>
                <a:t>, momentum</a:t>
              </a:r>
            </a:p>
          </p:txBody>
        </p:sp>
        <p:pic>
          <p:nvPicPr>
            <p:cNvPr id="32" name="Picture 3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1714" y="249273"/>
              <a:ext cx="457200" cy="508000"/>
            </a:xfrm>
            <a:prstGeom prst="rect">
              <a:avLst/>
            </a:prstGeom>
          </p:spPr>
        </p:pic>
      </p:grpSp>
      <p:grpSp>
        <p:nvGrpSpPr>
          <p:cNvPr id="33" name="Group 32"/>
          <p:cNvGrpSpPr/>
          <p:nvPr/>
        </p:nvGrpSpPr>
        <p:grpSpPr>
          <a:xfrm>
            <a:off x="2143495" y="811728"/>
            <a:ext cx="7361731" cy="657118"/>
            <a:chOff x="611109" y="811728"/>
            <a:chExt cx="7361731" cy="657118"/>
          </a:xfrm>
        </p:grpSpPr>
        <p:sp>
          <p:nvSpPr>
            <p:cNvPr id="34" name="TextBox 33"/>
            <p:cNvSpPr txBox="1"/>
            <p:nvPr/>
          </p:nvSpPr>
          <p:spPr>
            <a:xfrm>
              <a:off x="611109" y="884070"/>
              <a:ext cx="5805562" cy="584776"/>
            </a:xfrm>
            <a:prstGeom prst="rect">
              <a:avLst/>
            </a:prstGeom>
            <a:noFill/>
          </p:spPr>
          <p:txBody>
            <a:bodyPr wrap="square" rtlCol="0">
              <a:spAutoFit/>
            </a:bodyPr>
            <a:lstStyle/>
            <a:p>
              <a:r>
                <a:rPr lang="en-US" sz="3200" dirty="0" smtClean="0">
                  <a:latin typeface="Ubuntu Light"/>
                  <a:cs typeface="Ubuntu Light"/>
                </a:rPr>
                <a:t>Accept with probability</a:t>
              </a:r>
            </a:p>
          </p:txBody>
        </p:sp>
        <p:pic>
          <p:nvPicPr>
            <p:cNvPr id="35" name="Picture 34"/>
            <p:cNvPicPr>
              <a:picLocks noChangeAspect="1"/>
            </p:cNvPicPr>
            <p:nvPr/>
          </p:nvPicPr>
          <p:blipFill>
            <a:blip r:embed="rId7"/>
            <a:stretch>
              <a:fillRect/>
            </a:stretch>
          </p:blipFill>
          <p:spPr>
            <a:xfrm>
              <a:off x="5089940" y="811728"/>
              <a:ext cx="2882900" cy="546100"/>
            </a:xfrm>
            <a:prstGeom prst="rect">
              <a:avLst/>
            </a:prstGeom>
          </p:spPr>
        </p:pic>
      </p:grpSp>
      <p:sp>
        <p:nvSpPr>
          <p:cNvPr id="36" name="Rectangle 35"/>
          <p:cNvSpPr/>
          <p:nvPr/>
        </p:nvSpPr>
        <p:spPr>
          <a:xfrm>
            <a:off x="10515954" y="1656522"/>
            <a:ext cx="230523" cy="520147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37" name="Rectangle 36"/>
          <p:cNvSpPr/>
          <p:nvPr/>
        </p:nvSpPr>
        <p:spPr>
          <a:xfrm>
            <a:off x="1444755" y="1656522"/>
            <a:ext cx="230523" cy="5201477"/>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Tree>
    <p:extLst>
      <p:ext uri="{BB962C8B-B14F-4D97-AF65-F5344CB8AC3E}">
        <p14:creationId xmlns:p14="http://schemas.microsoft.com/office/powerpoint/2010/main" val="30880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687" y="344856"/>
            <a:ext cx="477152" cy="583186"/>
          </a:xfrm>
          <a:prstGeom prst="rect">
            <a:avLst/>
          </a:prstGeom>
        </p:spPr>
      </p:pic>
      <p:sp>
        <p:nvSpPr>
          <p:cNvPr id="97" name="Title 3"/>
          <p:cNvSpPr txBox="1">
            <a:spLocks/>
          </p:cNvSpPr>
          <p:nvPr/>
        </p:nvSpPr>
        <p:spPr>
          <a:xfrm>
            <a:off x="1773600" y="274638"/>
            <a:ext cx="8229600" cy="1143000"/>
          </a:xfrm>
          <a:prstGeom prst="rect">
            <a:avLst/>
          </a:prstGeom>
        </p:spPr>
        <p:txBody>
          <a:bodyPr/>
          <a:lstStyle>
            <a:lvl1pPr algn="ctr" defTabSz="457161" rtl="0" eaLnBrk="1" latinLnBrk="0" hangingPunct="1">
              <a:spcBef>
                <a:spcPct val="0"/>
              </a:spcBef>
              <a:buNone/>
              <a:defRPr sz="4400" kern="1200">
                <a:solidFill>
                  <a:schemeClr val="tx1"/>
                </a:solidFill>
                <a:latin typeface="Ubuntu"/>
                <a:ea typeface="+mj-ea"/>
                <a:cs typeface="Ubuntu"/>
              </a:defRPr>
            </a:lvl1pPr>
          </a:lstStyle>
          <a:p>
            <a:r>
              <a:rPr lang="en-US" smtClean="0"/>
              <a:t>Step Size</a:t>
            </a:r>
            <a:endParaRPr lang="en-US" dirty="0"/>
          </a:p>
        </p:txBody>
      </p:sp>
      <p:grpSp>
        <p:nvGrpSpPr>
          <p:cNvPr id="98" name="Group 97"/>
          <p:cNvGrpSpPr/>
          <p:nvPr/>
        </p:nvGrpSpPr>
        <p:grpSpPr>
          <a:xfrm>
            <a:off x="1894934" y="1833136"/>
            <a:ext cx="3689698" cy="4279450"/>
            <a:chOff x="425756" y="1833136"/>
            <a:chExt cx="3689698" cy="4279450"/>
          </a:xfrm>
        </p:grpSpPr>
        <p:grpSp>
          <p:nvGrpSpPr>
            <p:cNvPr id="99" name="Group 98"/>
            <p:cNvGrpSpPr/>
            <p:nvPr/>
          </p:nvGrpSpPr>
          <p:grpSpPr>
            <a:xfrm>
              <a:off x="425756" y="2625755"/>
              <a:ext cx="3689698" cy="3486831"/>
              <a:chOff x="502148" y="2520727"/>
              <a:chExt cx="3689698" cy="3486831"/>
            </a:xfrm>
          </p:grpSpPr>
          <p:grpSp>
            <p:nvGrpSpPr>
              <p:cNvPr id="101" name="Group 100"/>
              <p:cNvGrpSpPr/>
              <p:nvPr/>
            </p:nvGrpSpPr>
            <p:grpSpPr>
              <a:xfrm>
                <a:off x="502148" y="2520727"/>
                <a:ext cx="3689698" cy="3486831"/>
                <a:chOff x="502147" y="2450705"/>
                <a:chExt cx="4105337" cy="3556853"/>
              </a:xfrm>
            </p:grpSpPr>
            <p:cxnSp>
              <p:nvCxnSpPr>
                <p:cNvPr id="103" name="Straight Connector 102"/>
                <p:cNvCxnSpPr/>
                <p:nvPr/>
              </p:nvCxnSpPr>
              <p:spPr>
                <a:xfrm>
                  <a:off x="508501" y="2450705"/>
                  <a:ext cx="0" cy="355685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H="1">
                  <a:off x="502147" y="6007558"/>
                  <a:ext cx="41053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102" name="Picture 101"/>
              <p:cNvPicPr>
                <a:picLocks noChangeAspect="1"/>
              </p:cNvPicPr>
              <p:nvPr/>
            </p:nvPicPr>
            <p:blipFill>
              <a:blip r:embed="rId4"/>
              <a:stretch>
                <a:fillRect/>
              </a:stretch>
            </p:blipFill>
            <p:spPr>
              <a:xfrm>
                <a:off x="811288" y="2696091"/>
                <a:ext cx="2874480" cy="3130701"/>
              </a:xfrm>
              <a:prstGeom prst="rect">
                <a:avLst/>
              </a:prstGeom>
            </p:spPr>
          </p:pic>
        </p:grpSp>
        <p:sp>
          <p:nvSpPr>
            <p:cNvPr id="100" name="TextBox 99"/>
            <p:cNvSpPr txBox="1"/>
            <p:nvPr/>
          </p:nvSpPr>
          <p:spPr>
            <a:xfrm>
              <a:off x="1307124" y="1833136"/>
              <a:ext cx="1977292" cy="461665"/>
            </a:xfrm>
            <a:prstGeom prst="rect">
              <a:avLst/>
            </a:prstGeom>
            <a:noFill/>
          </p:spPr>
          <p:txBody>
            <a:bodyPr wrap="square" rtlCol="0">
              <a:spAutoFit/>
            </a:bodyPr>
            <a:lstStyle/>
            <a:p>
              <a:pPr algn="ctr"/>
              <a:r>
                <a:rPr lang="en-US" sz="2400" b="1" dirty="0" smtClean="0">
                  <a:latin typeface="Ubuntu Light"/>
                  <a:cs typeface="Ubuntu Light"/>
                </a:rPr>
                <a:t>Too Small</a:t>
              </a:r>
            </a:p>
          </p:txBody>
        </p:sp>
      </p:grpSp>
      <p:grpSp>
        <p:nvGrpSpPr>
          <p:cNvPr id="105" name="Group 104"/>
          <p:cNvGrpSpPr/>
          <p:nvPr/>
        </p:nvGrpSpPr>
        <p:grpSpPr>
          <a:xfrm>
            <a:off x="6506544" y="1833136"/>
            <a:ext cx="3689698" cy="4279450"/>
            <a:chOff x="5037366" y="1833136"/>
            <a:chExt cx="3689698" cy="4279450"/>
          </a:xfrm>
        </p:grpSpPr>
        <p:grpSp>
          <p:nvGrpSpPr>
            <p:cNvPr id="106" name="Group 105"/>
            <p:cNvGrpSpPr/>
            <p:nvPr/>
          </p:nvGrpSpPr>
          <p:grpSpPr>
            <a:xfrm>
              <a:off x="5037366" y="2625755"/>
              <a:ext cx="3689698" cy="3486831"/>
              <a:chOff x="502148" y="2520727"/>
              <a:chExt cx="3689698" cy="3486831"/>
            </a:xfrm>
          </p:grpSpPr>
          <p:grpSp>
            <p:nvGrpSpPr>
              <p:cNvPr id="108" name="Group 107"/>
              <p:cNvGrpSpPr/>
              <p:nvPr/>
            </p:nvGrpSpPr>
            <p:grpSpPr>
              <a:xfrm>
                <a:off x="502148" y="2520727"/>
                <a:ext cx="3689698" cy="3486831"/>
                <a:chOff x="502147" y="2450705"/>
                <a:chExt cx="4105337" cy="3556853"/>
              </a:xfrm>
            </p:grpSpPr>
            <p:cxnSp>
              <p:nvCxnSpPr>
                <p:cNvPr id="110" name="Straight Connector 109"/>
                <p:cNvCxnSpPr/>
                <p:nvPr/>
              </p:nvCxnSpPr>
              <p:spPr>
                <a:xfrm>
                  <a:off x="508501" y="2450705"/>
                  <a:ext cx="0" cy="355685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a:off x="502147" y="6007558"/>
                  <a:ext cx="41053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109" name="Picture 108"/>
              <p:cNvPicPr>
                <a:picLocks noChangeAspect="1"/>
              </p:cNvPicPr>
              <p:nvPr/>
            </p:nvPicPr>
            <p:blipFill>
              <a:blip r:embed="rId4"/>
              <a:stretch>
                <a:fillRect/>
              </a:stretch>
            </p:blipFill>
            <p:spPr>
              <a:xfrm>
                <a:off x="811288" y="2696091"/>
                <a:ext cx="2874480" cy="3130701"/>
              </a:xfrm>
              <a:prstGeom prst="rect">
                <a:avLst/>
              </a:prstGeom>
            </p:spPr>
          </p:pic>
        </p:grpSp>
        <p:sp>
          <p:nvSpPr>
            <p:cNvPr id="107" name="TextBox 106"/>
            <p:cNvSpPr txBox="1"/>
            <p:nvPr/>
          </p:nvSpPr>
          <p:spPr>
            <a:xfrm>
              <a:off x="5899633" y="1833136"/>
              <a:ext cx="1977292" cy="461665"/>
            </a:xfrm>
            <a:prstGeom prst="rect">
              <a:avLst/>
            </a:prstGeom>
            <a:noFill/>
          </p:spPr>
          <p:txBody>
            <a:bodyPr wrap="square" rtlCol="0">
              <a:spAutoFit/>
            </a:bodyPr>
            <a:lstStyle/>
            <a:p>
              <a:pPr algn="ctr"/>
              <a:r>
                <a:rPr lang="en-US" sz="2400" b="1" dirty="0" smtClean="0">
                  <a:latin typeface="Ubuntu Light"/>
                  <a:cs typeface="Ubuntu Light"/>
                </a:rPr>
                <a:t>Too Large</a:t>
              </a:r>
            </a:p>
          </p:txBody>
        </p:sp>
      </p:grpSp>
      <p:sp>
        <p:nvSpPr>
          <p:cNvPr id="112" name="Oval 111"/>
          <p:cNvSpPr/>
          <p:nvPr/>
        </p:nvSpPr>
        <p:spPr>
          <a:xfrm>
            <a:off x="2516780" y="5452026"/>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cxnSp>
        <p:nvCxnSpPr>
          <p:cNvPr id="113" name="Straight Arrow Connector 112"/>
          <p:cNvCxnSpPr>
            <a:stCxn id="117" idx="7"/>
            <a:endCxn id="118" idx="3"/>
          </p:cNvCxnSpPr>
          <p:nvPr/>
        </p:nvCxnSpPr>
        <p:spPr>
          <a:xfrm flipV="1">
            <a:off x="7342928" y="4993865"/>
            <a:ext cx="720103" cy="343258"/>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14" name="Oval 113"/>
          <p:cNvSpPr/>
          <p:nvPr/>
        </p:nvSpPr>
        <p:spPr>
          <a:xfrm>
            <a:off x="2693522" y="5399611"/>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115" name="Oval 114"/>
          <p:cNvSpPr/>
          <p:nvPr/>
        </p:nvSpPr>
        <p:spPr>
          <a:xfrm>
            <a:off x="2803911" y="5275284"/>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116" name="Oval 115"/>
          <p:cNvSpPr/>
          <p:nvPr/>
        </p:nvSpPr>
        <p:spPr>
          <a:xfrm>
            <a:off x="2757551" y="5145207"/>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117" name="Oval 116"/>
          <p:cNvSpPr/>
          <p:nvPr/>
        </p:nvSpPr>
        <p:spPr>
          <a:xfrm>
            <a:off x="7192069" y="5311240"/>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118" name="Oval 117"/>
          <p:cNvSpPr/>
          <p:nvPr/>
        </p:nvSpPr>
        <p:spPr>
          <a:xfrm>
            <a:off x="8037148" y="4843006"/>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119" name="Oval 118"/>
          <p:cNvSpPr/>
          <p:nvPr/>
        </p:nvSpPr>
        <p:spPr>
          <a:xfrm>
            <a:off x="9053673" y="4666264"/>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120" name="Oval 119"/>
          <p:cNvSpPr/>
          <p:nvPr/>
        </p:nvSpPr>
        <p:spPr>
          <a:xfrm>
            <a:off x="10261288" y="4489522"/>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cxnSp>
        <p:nvCxnSpPr>
          <p:cNvPr id="121" name="Straight Arrow Connector 120"/>
          <p:cNvCxnSpPr>
            <a:stCxn id="118" idx="6"/>
            <a:endCxn id="119" idx="2"/>
          </p:cNvCxnSpPr>
          <p:nvPr/>
        </p:nvCxnSpPr>
        <p:spPr>
          <a:xfrm flipV="1">
            <a:off x="8213890" y="4754635"/>
            <a:ext cx="839783" cy="176742"/>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a:stCxn id="119" idx="6"/>
            <a:endCxn id="120" idx="2"/>
          </p:cNvCxnSpPr>
          <p:nvPr/>
        </p:nvCxnSpPr>
        <p:spPr>
          <a:xfrm flipV="1">
            <a:off x="9230415" y="4577893"/>
            <a:ext cx="1030873" cy="176742"/>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23" name="Rectangle 122"/>
          <p:cNvSpPr/>
          <p:nvPr/>
        </p:nvSpPr>
        <p:spPr>
          <a:xfrm>
            <a:off x="1718377" y="11414"/>
            <a:ext cx="9309907" cy="6951095"/>
          </a:xfrm>
          <a:prstGeom prst="rect">
            <a:avLst/>
          </a:prstGeom>
          <a:solidFill>
            <a:schemeClr val="bg1">
              <a:lumMod val="85000"/>
              <a:lumOff val="1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124" name="Rectangle 123"/>
          <p:cNvSpPr/>
          <p:nvPr/>
        </p:nvSpPr>
        <p:spPr>
          <a:xfrm>
            <a:off x="3911835" y="2889527"/>
            <a:ext cx="4258686" cy="107894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smtClean="0">
                <a:latin typeface="Ubuntu"/>
                <a:cs typeface="Ubuntu"/>
              </a:rPr>
              <a:t>Dual Averaging</a:t>
            </a:r>
          </a:p>
          <a:p>
            <a:pPr algn="ctr"/>
            <a:r>
              <a:rPr lang="en-US" sz="1600" dirty="0" smtClean="0">
                <a:latin typeface="Ubuntu"/>
                <a:cs typeface="Ubuntu"/>
              </a:rPr>
              <a:t>[</a:t>
            </a:r>
            <a:r>
              <a:rPr lang="en-US" sz="1600" dirty="0" err="1" smtClean="0">
                <a:latin typeface="Ubuntu"/>
                <a:cs typeface="Ubuntu"/>
              </a:rPr>
              <a:t>Nesterov</a:t>
            </a:r>
            <a:r>
              <a:rPr lang="en-US" sz="1600" dirty="0" smtClean="0">
                <a:latin typeface="Ubuntu"/>
                <a:cs typeface="Ubuntu"/>
              </a:rPr>
              <a:t> 2009, Hoffman &amp; </a:t>
            </a:r>
            <a:r>
              <a:rPr lang="en-US" sz="1600" dirty="0" err="1" smtClean="0">
                <a:latin typeface="Ubuntu"/>
                <a:cs typeface="Ubuntu"/>
              </a:rPr>
              <a:t>Gelman</a:t>
            </a:r>
            <a:r>
              <a:rPr lang="en-US" sz="1600" dirty="0" smtClean="0">
                <a:latin typeface="Ubuntu"/>
                <a:cs typeface="Ubuntu"/>
              </a:rPr>
              <a:t> 2014]</a:t>
            </a:r>
          </a:p>
        </p:txBody>
      </p:sp>
    </p:spTree>
    <p:extLst>
      <p:ext uri="{BB962C8B-B14F-4D97-AF65-F5344CB8AC3E}">
        <p14:creationId xmlns:p14="http://schemas.microsoft.com/office/powerpoint/2010/main" val="41282084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500"/>
                                        <p:tgtEl>
                                          <p:spTgt spid="1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4"/>
                                        </p:tgtEl>
                                        <p:attrNameLst>
                                          <p:attrName>style.visibility</p:attrName>
                                        </p:attrNameLst>
                                      </p:cBhvr>
                                      <p:to>
                                        <p:strVal val="visible"/>
                                      </p:to>
                                    </p:set>
                                    <p:animEffect transition="in" filter="fade">
                                      <p:cBhvr>
                                        <p:cTn id="16" dur="500"/>
                                        <p:tgtEl>
                                          <p:spTgt spid="11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5"/>
                                        </p:tgtEl>
                                        <p:attrNameLst>
                                          <p:attrName>style.visibility</p:attrName>
                                        </p:attrNameLst>
                                      </p:cBhvr>
                                      <p:to>
                                        <p:strVal val="visible"/>
                                      </p:to>
                                    </p:set>
                                    <p:animEffect transition="in" filter="fade">
                                      <p:cBhvr>
                                        <p:cTn id="20" dur="500"/>
                                        <p:tgtEl>
                                          <p:spTgt spid="11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16"/>
                                        </p:tgtEl>
                                        <p:attrNameLst>
                                          <p:attrName>style.visibility</p:attrName>
                                        </p:attrNameLst>
                                      </p:cBhvr>
                                      <p:to>
                                        <p:strVal val="visible"/>
                                      </p:to>
                                    </p:set>
                                    <p:animEffect transition="in" filter="fade">
                                      <p:cBhvr>
                                        <p:cTn id="24" dur="500"/>
                                        <p:tgtEl>
                                          <p:spTgt spid="1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fade">
                                      <p:cBhvr>
                                        <p:cTn id="29" dur="500"/>
                                        <p:tgtEl>
                                          <p:spTgt spid="10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7"/>
                                        </p:tgtEl>
                                        <p:attrNameLst>
                                          <p:attrName>style.visibility</p:attrName>
                                        </p:attrNameLst>
                                      </p:cBhvr>
                                      <p:to>
                                        <p:strVal val="visible"/>
                                      </p:to>
                                    </p:set>
                                    <p:animEffect transition="in" filter="fade">
                                      <p:cBhvr>
                                        <p:cTn id="34" dur="500"/>
                                        <p:tgtEl>
                                          <p:spTgt spid="117"/>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13"/>
                                        </p:tgtEl>
                                        <p:attrNameLst>
                                          <p:attrName>style.visibility</p:attrName>
                                        </p:attrNameLst>
                                      </p:cBhvr>
                                      <p:to>
                                        <p:strVal val="visible"/>
                                      </p:to>
                                    </p:set>
                                    <p:animEffect transition="in" filter="wipe(left)">
                                      <p:cBhvr>
                                        <p:cTn id="38" dur="500"/>
                                        <p:tgtEl>
                                          <p:spTgt spid="113"/>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18"/>
                                        </p:tgtEl>
                                        <p:attrNameLst>
                                          <p:attrName>style.visibility</p:attrName>
                                        </p:attrNameLst>
                                      </p:cBhvr>
                                      <p:to>
                                        <p:strVal val="visible"/>
                                      </p:to>
                                    </p:set>
                                    <p:animEffect transition="in" filter="fade">
                                      <p:cBhvr>
                                        <p:cTn id="42" dur="500"/>
                                        <p:tgtEl>
                                          <p:spTgt spid="118"/>
                                        </p:tgtEl>
                                      </p:cBhvr>
                                    </p:animEffect>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121"/>
                                        </p:tgtEl>
                                        <p:attrNameLst>
                                          <p:attrName>style.visibility</p:attrName>
                                        </p:attrNameLst>
                                      </p:cBhvr>
                                      <p:to>
                                        <p:strVal val="visible"/>
                                      </p:to>
                                    </p:set>
                                    <p:animEffect transition="in" filter="wipe(left)">
                                      <p:cBhvr>
                                        <p:cTn id="46" dur="500"/>
                                        <p:tgtEl>
                                          <p:spTgt spid="121"/>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119"/>
                                        </p:tgtEl>
                                        <p:attrNameLst>
                                          <p:attrName>style.visibility</p:attrName>
                                        </p:attrNameLst>
                                      </p:cBhvr>
                                      <p:to>
                                        <p:strVal val="visible"/>
                                      </p:to>
                                    </p:set>
                                    <p:animEffect transition="in" filter="fade">
                                      <p:cBhvr>
                                        <p:cTn id="50" dur="500"/>
                                        <p:tgtEl>
                                          <p:spTgt spid="119"/>
                                        </p:tgtEl>
                                      </p:cBhvr>
                                    </p:animEffect>
                                  </p:childTnLst>
                                </p:cTn>
                              </p:par>
                            </p:childTnLst>
                          </p:cTn>
                        </p:par>
                        <p:par>
                          <p:cTn id="51" fill="hold">
                            <p:stCondLst>
                              <p:cond delay="2500"/>
                            </p:stCondLst>
                            <p:childTnLst>
                              <p:par>
                                <p:cTn id="52" presetID="22" presetClass="entr" presetSubtype="8" fill="hold" nodeType="afterEffect">
                                  <p:stCondLst>
                                    <p:cond delay="0"/>
                                  </p:stCondLst>
                                  <p:childTnLst>
                                    <p:set>
                                      <p:cBhvr>
                                        <p:cTn id="53" dur="1" fill="hold">
                                          <p:stCondLst>
                                            <p:cond delay="0"/>
                                          </p:stCondLst>
                                        </p:cTn>
                                        <p:tgtEl>
                                          <p:spTgt spid="122"/>
                                        </p:tgtEl>
                                        <p:attrNameLst>
                                          <p:attrName>style.visibility</p:attrName>
                                        </p:attrNameLst>
                                      </p:cBhvr>
                                      <p:to>
                                        <p:strVal val="visible"/>
                                      </p:to>
                                    </p:set>
                                    <p:animEffect transition="in" filter="wipe(left)">
                                      <p:cBhvr>
                                        <p:cTn id="54" dur="500"/>
                                        <p:tgtEl>
                                          <p:spTgt spid="122"/>
                                        </p:tgtEl>
                                      </p:cBhvr>
                                    </p:animEffec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120"/>
                                        </p:tgtEl>
                                        <p:attrNameLst>
                                          <p:attrName>style.visibility</p:attrName>
                                        </p:attrNameLst>
                                      </p:cBhvr>
                                      <p:to>
                                        <p:strVal val="visible"/>
                                      </p:to>
                                    </p:set>
                                    <p:animEffect transition="in" filter="fade">
                                      <p:cBhvr>
                                        <p:cTn id="58" dur="500"/>
                                        <p:tgtEl>
                                          <p:spTgt spid="12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3"/>
                                        </p:tgtEl>
                                        <p:attrNameLst>
                                          <p:attrName>style.visibility</p:attrName>
                                        </p:attrNameLst>
                                      </p:cBhvr>
                                      <p:to>
                                        <p:strVal val="visible"/>
                                      </p:to>
                                    </p:set>
                                    <p:animEffect transition="in" filter="fade">
                                      <p:cBhvr>
                                        <p:cTn id="63" dur="500"/>
                                        <p:tgtEl>
                                          <p:spTgt spid="123"/>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24"/>
                                        </p:tgtEl>
                                        <p:attrNameLst>
                                          <p:attrName>style.visibility</p:attrName>
                                        </p:attrNameLst>
                                      </p:cBhvr>
                                      <p:to>
                                        <p:strVal val="visible"/>
                                      </p:to>
                                    </p:set>
                                    <p:animEffect transition="in" filter="fade">
                                      <p:cBhvr>
                                        <p:cTn id="67"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4" grpId="0" animBg="1"/>
      <p:bldP spid="115" grpId="0" animBg="1"/>
      <p:bldP spid="116" grpId="0" animBg="1"/>
      <p:bldP spid="117" grpId="0" animBg="1"/>
      <p:bldP spid="118" grpId="0" animBg="1"/>
      <p:bldP spid="119" grpId="0" animBg="1"/>
      <p:bldP spid="120" grpId="0" animBg="1"/>
      <p:bldP spid="123" grpId="0" animBg="1"/>
      <p:bldP spid="1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3"/>
          <p:cNvSpPr txBox="1">
            <a:spLocks/>
          </p:cNvSpPr>
          <p:nvPr/>
        </p:nvSpPr>
        <p:spPr>
          <a:xfrm>
            <a:off x="1659261" y="274638"/>
            <a:ext cx="8229600" cy="1143000"/>
          </a:xfrm>
          <a:prstGeom prst="rect">
            <a:avLst/>
          </a:prstGeom>
        </p:spPr>
        <p:txBody>
          <a:bodyPr/>
          <a:lstStyle>
            <a:lvl1pPr algn="ctr" defTabSz="457161" rtl="0" eaLnBrk="1" latinLnBrk="0" hangingPunct="1">
              <a:spcBef>
                <a:spcPct val="0"/>
              </a:spcBef>
              <a:buNone/>
              <a:defRPr sz="4400" kern="1200">
                <a:solidFill>
                  <a:schemeClr val="tx1"/>
                </a:solidFill>
                <a:latin typeface="Ubuntu"/>
                <a:ea typeface="+mj-ea"/>
                <a:cs typeface="Ubuntu"/>
              </a:defRPr>
            </a:lvl1pPr>
          </a:lstStyle>
          <a:p>
            <a:r>
              <a:rPr lang="en-US" smtClean="0"/>
              <a:t>Trajectory Length</a:t>
            </a:r>
            <a:endParaRPr lang="en-US" dirty="0"/>
          </a:p>
        </p:txBody>
      </p:sp>
      <p:grpSp>
        <p:nvGrpSpPr>
          <p:cNvPr id="56" name="Group 55"/>
          <p:cNvGrpSpPr/>
          <p:nvPr/>
        </p:nvGrpSpPr>
        <p:grpSpPr>
          <a:xfrm>
            <a:off x="1876081" y="1833136"/>
            <a:ext cx="3689698" cy="4279450"/>
            <a:chOff x="425756" y="1833136"/>
            <a:chExt cx="3689698" cy="4279450"/>
          </a:xfrm>
        </p:grpSpPr>
        <p:grpSp>
          <p:nvGrpSpPr>
            <p:cNvPr id="58" name="Group 57"/>
            <p:cNvGrpSpPr/>
            <p:nvPr/>
          </p:nvGrpSpPr>
          <p:grpSpPr>
            <a:xfrm>
              <a:off x="425756" y="2625755"/>
              <a:ext cx="3689698" cy="3486831"/>
              <a:chOff x="502148" y="2520727"/>
              <a:chExt cx="3689698" cy="3486831"/>
            </a:xfrm>
          </p:grpSpPr>
          <p:grpSp>
            <p:nvGrpSpPr>
              <p:cNvPr id="61" name="Group 60"/>
              <p:cNvGrpSpPr/>
              <p:nvPr/>
            </p:nvGrpSpPr>
            <p:grpSpPr>
              <a:xfrm>
                <a:off x="502148" y="2520727"/>
                <a:ext cx="3689698" cy="3486831"/>
                <a:chOff x="502147" y="2450705"/>
                <a:chExt cx="4105337" cy="3556853"/>
              </a:xfrm>
            </p:grpSpPr>
            <p:cxnSp>
              <p:nvCxnSpPr>
                <p:cNvPr id="64" name="Straight Connector 63"/>
                <p:cNvCxnSpPr/>
                <p:nvPr/>
              </p:nvCxnSpPr>
              <p:spPr>
                <a:xfrm>
                  <a:off x="508501" y="2450705"/>
                  <a:ext cx="0" cy="355685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502147" y="6007558"/>
                  <a:ext cx="41053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2" name="Picture 61"/>
              <p:cNvPicPr>
                <a:picLocks noChangeAspect="1"/>
              </p:cNvPicPr>
              <p:nvPr/>
            </p:nvPicPr>
            <p:blipFill>
              <a:blip r:embed="rId3"/>
              <a:stretch>
                <a:fillRect/>
              </a:stretch>
            </p:blipFill>
            <p:spPr>
              <a:xfrm>
                <a:off x="811288" y="2696091"/>
                <a:ext cx="2874480" cy="3130701"/>
              </a:xfrm>
              <a:prstGeom prst="rect">
                <a:avLst/>
              </a:prstGeom>
            </p:spPr>
          </p:pic>
        </p:grpSp>
        <p:sp>
          <p:nvSpPr>
            <p:cNvPr id="59" name="TextBox 58"/>
            <p:cNvSpPr txBox="1"/>
            <p:nvPr/>
          </p:nvSpPr>
          <p:spPr>
            <a:xfrm>
              <a:off x="1307124" y="1833136"/>
              <a:ext cx="1977292" cy="461665"/>
            </a:xfrm>
            <a:prstGeom prst="rect">
              <a:avLst/>
            </a:prstGeom>
            <a:noFill/>
          </p:spPr>
          <p:txBody>
            <a:bodyPr wrap="square" rtlCol="0">
              <a:spAutoFit/>
            </a:bodyPr>
            <a:lstStyle/>
            <a:p>
              <a:pPr algn="ctr"/>
              <a:r>
                <a:rPr lang="en-US" sz="2400" b="1" dirty="0" smtClean="0">
                  <a:latin typeface="Ubuntu Light"/>
                  <a:cs typeface="Ubuntu Light"/>
                </a:rPr>
                <a:t>Too Small</a:t>
              </a:r>
            </a:p>
          </p:txBody>
        </p:sp>
      </p:grpSp>
      <p:grpSp>
        <p:nvGrpSpPr>
          <p:cNvPr id="67" name="Group 66"/>
          <p:cNvGrpSpPr/>
          <p:nvPr/>
        </p:nvGrpSpPr>
        <p:grpSpPr>
          <a:xfrm>
            <a:off x="6493402" y="1833136"/>
            <a:ext cx="3689698" cy="4279450"/>
            <a:chOff x="5043077" y="1833136"/>
            <a:chExt cx="3689698" cy="4279450"/>
          </a:xfrm>
        </p:grpSpPr>
        <p:grpSp>
          <p:nvGrpSpPr>
            <p:cNvPr id="68" name="Group 67"/>
            <p:cNvGrpSpPr/>
            <p:nvPr/>
          </p:nvGrpSpPr>
          <p:grpSpPr>
            <a:xfrm>
              <a:off x="5043077" y="2625755"/>
              <a:ext cx="3689698" cy="3486831"/>
              <a:chOff x="502148" y="2520727"/>
              <a:chExt cx="3689698" cy="3486831"/>
            </a:xfrm>
          </p:grpSpPr>
          <p:grpSp>
            <p:nvGrpSpPr>
              <p:cNvPr id="71" name="Group 70"/>
              <p:cNvGrpSpPr/>
              <p:nvPr/>
            </p:nvGrpSpPr>
            <p:grpSpPr>
              <a:xfrm>
                <a:off x="502148" y="2520727"/>
                <a:ext cx="3689698" cy="3486831"/>
                <a:chOff x="502147" y="2450705"/>
                <a:chExt cx="4105337" cy="3556853"/>
              </a:xfrm>
            </p:grpSpPr>
            <p:cxnSp>
              <p:nvCxnSpPr>
                <p:cNvPr id="75" name="Straight Connector 74"/>
                <p:cNvCxnSpPr/>
                <p:nvPr/>
              </p:nvCxnSpPr>
              <p:spPr>
                <a:xfrm>
                  <a:off x="508501" y="2450705"/>
                  <a:ext cx="0" cy="355685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502147" y="6007558"/>
                  <a:ext cx="410533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74" name="Picture 73"/>
              <p:cNvPicPr>
                <a:picLocks noChangeAspect="1"/>
              </p:cNvPicPr>
              <p:nvPr/>
            </p:nvPicPr>
            <p:blipFill>
              <a:blip r:embed="rId3"/>
              <a:stretch>
                <a:fillRect/>
              </a:stretch>
            </p:blipFill>
            <p:spPr>
              <a:xfrm>
                <a:off x="811288" y="2696091"/>
                <a:ext cx="2874480" cy="3130701"/>
              </a:xfrm>
              <a:prstGeom prst="rect">
                <a:avLst/>
              </a:prstGeom>
            </p:spPr>
          </p:pic>
        </p:grpSp>
        <p:sp>
          <p:nvSpPr>
            <p:cNvPr id="70" name="TextBox 69"/>
            <p:cNvSpPr txBox="1"/>
            <p:nvPr/>
          </p:nvSpPr>
          <p:spPr>
            <a:xfrm>
              <a:off x="5899633" y="1833136"/>
              <a:ext cx="1977292" cy="461665"/>
            </a:xfrm>
            <a:prstGeom prst="rect">
              <a:avLst/>
            </a:prstGeom>
            <a:noFill/>
          </p:spPr>
          <p:txBody>
            <a:bodyPr wrap="square" rtlCol="0">
              <a:spAutoFit/>
            </a:bodyPr>
            <a:lstStyle/>
            <a:p>
              <a:pPr algn="ctr"/>
              <a:r>
                <a:rPr lang="en-US" sz="2400" b="1" dirty="0" smtClean="0">
                  <a:latin typeface="Ubuntu Light"/>
                  <a:cs typeface="Ubuntu Light"/>
                </a:rPr>
                <a:t>Too Large</a:t>
              </a:r>
            </a:p>
          </p:txBody>
        </p:sp>
      </p:grpSp>
      <p:sp>
        <p:nvSpPr>
          <p:cNvPr id="77" name="Oval 76"/>
          <p:cNvSpPr/>
          <p:nvPr/>
        </p:nvSpPr>
        <p:spPr>
          <a:xfrm>
            <a:off x="2560415" y="5487982"/>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cxnSp>
        <p:nvCxnSpPr>
          <p:cNvPr id="78" name="Straight Arrow Connector 77"/>
          <p:cNvCxnSpPr>
            <a:stCxn id="79" idx="7"/>
            <a:endCxn id="80" idx="3"/>
          </p:cNvCxnSpPr>
          <p:nvPr/>
        </p:nvCxnSpPr>
        <p:spPr>
          <a:xfrm flipV="1">
            <a:off x="7324075" y="5187437"/>
            <a:ext cx="221248" cy="149686"/>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79" name="Oval 78"/>
          <p:cNvSpPr/>
          <p:nvPr/>
        </p:nvSpPr>
        <p:spPr>
          <a:xfrm>
            <a:off x="7173216" y="5311240"/>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80" name="Oval 79"/>
          <p:cNvSpPr/>
          <p:nvPr/>
        </p:nvSpPr>
        <p:spPr>
          <a:xfrm>
            <a:off x="7519440" y="5036578"/>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81" name="Oval 80"/>
          <p:cNvSpPr/>
          <p:nvPr/>
        </p:nvSpPr>
        <p:spPr>
          <a:xfrm>
            <a:off x="7898534" y="4804441"/>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82" name="Oval 81"/>
          <p:cNvSpPr/>
          <p:nvPr/>
        </p:nvSpPr>
        <p:spPr>
          <a:xfrm>
            <a:off x="8148297" y="4553550"/>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cxnSp>
        <p:nvCxnSpPr>
          <p:cNvPr id="83" name="Straight Arrow Connector 82"/>
          <p:cNvCxnSpPr>
            <a:stCxn id="80" idx="7"/>
            <a:endCxn id="81" idx="2"/>
          </p:cNvCxnSpPr>
          <p:nvPr/>
        </p:nvCxnSpPr>
        <p:spPr>
          <a:xfrm flipV="1">
            <a:off x="7670299" y="4892812"/>
            <a:ext cx="228235" cy="169649"/>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stCxn id="81" idx="7"/>
            <a:endCxn id="82" idx="3"/>
          </p:cNvCxnSpPr>
          <p:nvPr/>
        </p:nvCxnSpPr>
        <p:spPr>
          <a:xfrm flipV="1">
            <a:off x="8049393" y="4704409"/>
            <a:ext cx="124787" cy="125915"/>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pic>
        <p:nvPicPr>
          <p:cNvPr id="85" name="Picture 8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6668" y="422859"/>
            <a:ext cx="489706" cy="489706"/>
          </a:xfrm>
          <a:prstGeom prst="rect">
            <a:avLst/>
          </a:prstGeom>
        </p:spPr>
      </p:pic>
      <p:cxnSp>
        <p:nvCxnSpPr>
          <p:cNvPr id="86" name="Straight Arrow Connector 85"/>
          <p:cNvCxnSpPr>
            <a:stCxn id="77" idx="7"/>
            <a:endCxn id="87" idx="3"/>
          </p:cNvCxnSpPr>
          <p:nvPr/>
        </p:nvCxnSpPr>
        <p:spPr>
          <a:xfrm flipV="1">
            <a:off x="2711274" y="5400135"/>
            <a:ext cx="115795" cy="113730"/>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2801186" y="5249276"/>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88" name="Oval 87"/>
          <p:cNvSpPr/>
          <p:nvPr/>
        </p:nvSpPr>
        <p:spPr>
          <a:xfrm>
            <a:off x="8366865" y="4276280"/>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89" name="Oval 88"/>
          <p:cNvSpPr/>
          <p:nvPr/>
        </p:nvSpPr>
        <p:spPr>
          <a:xfrm>
            <a:off x="8638003" y="3980286"/>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90" name="Oval 89"/>
          <p:cNvSpPr/>
          <p:nvPr/>
        </p:nvSpPr>
        <p:spPr>
          <a:xfrm>
            <a:off x="8827631" y="3753567"/>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91" name="Oval 90"/>
          <p:cNvSpPr/>
          <p:nvPr/>
        </p:nvSpPr>
        <p:spPr>
          <a:xfrm>
            <a:off x="8991487" y="3378749"/>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92" name="Oval 91"/>
          <p:cNvSpPr/>
          <p:nvPr/>
        </p:nvSpPr>
        <p:spPr>
          <a:xfrm>
            <a:off x="8669081" y="3530403"/>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93" name="Oval 92"/>
          <p:cNvSpPr/>
          <p:nvPr/>
        </p:nvSpPr>
        <p:spPr>
          <a:xfrm>
            <a:off x="8455236" y="3726044"/>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94" name="Oval 93"/>
          <p:cNvSpPr/>
          <p:nvPr/>
        </p:nvSpPr>
        <p:spPr>
          <a:xfrm>
            <a:off x="8252999" y="3959873"/>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cxnSp>
        <p:nvCxnSpPr>
          <p:cNvPr id="95" name="Straight Arrow Connector 94"/>
          <p:cNvCxnSpPr>
            <a:stCxn id="82" idx="7"/>
            <a:endCxn id="88" idx="3"/>
          </p:cNvCxnSpPr>
          <p:nvPr/>
        </p:nvCxnSpPr>
        <p:spPr>
          <a:xfrm flipV="1">
            <a:off x="8299156" y="4427139"/>
            <a:ext cx="93592" cy="152294"/>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stCxn id="88" idx="7"/>
            <a:endCxn id="89" idx="3"/>
          </p:cNvCxnSpPr>
          <p:nvPr/>
        </p:nvCxnSpPr>
        <p:spPr>
          <a:xfrm flipV="1">
            <a:off x="8517724" y="4131145"/>
            <a:ext cx="146162" cy="171018"/>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stCxn id="89" idx="7"/>
            <a:endCxn id="90" idx="3"/>
          </p:cNvCxnSpPr>
          <p:nvPr/>
        </p:nvCxnSpPr>
        <p:spPr>
          <a:xfrm flipV="1">
            <a:off x="8788862" y="3904426"/>
            <a:ext cx="64652" cy="101743"/>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90" idx="7"/>
            <a:endCxn id="91" idx="4"/>
          </p:cNvCxnSpPr>
          <p:nvPr/>
        </p:nvCxnSpPr>
        <p:spPr>
          <a:xfrm flipV="1">
            <a:off x="8978490" y="3555491"/>
            <a:ext cx="101368" cy="223959"/>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a:stCxn id="91" idx="2"/>
            <a:endCxn id="92" idx="7"/>
          </p:cNvCxnSpPr>
          <p:nvPr/>
        </p:nvCxnSpPr>
        <p:spPr>
          <a:xfrm flipH="1">
            <a:off x="8819940" y="3467120"/>
            <a:ext cx="171547" cy="89166"/>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92" idx="3"/>
            <a:endCxn id="93" idx="7"/>
          </p:cNvCxnSpPr>
          <p:nvPr/>
        </p:nvCxnSpPr>
        <p:spPr>
          <a:xfrm flipH="1">
            <a:off x="8606095" y="3681262"/>
            <a:ext cx="88869" cy="70665"/>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a:stCxn id="93" idx="3"/>
            <a:endCxn id="94" idx="7"/>
          </p:cNvCxnSpPr>
          <p:nvPr/>
        </p:nvCxnSpPr>
        <p:spPr>
          <a:xfrm flipH="1">
            <a:off x="8403858" y="3876903"/>
            <a:ext cx="77261" cy="108853"/>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a:off x="2622903" y="5062461"/>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103" name="Oval 102"/>
          <p:cNvSpPr/>
          <p:nvPr/>
        </p:nvSpPr>
        <p:spPr>
          <a:xfrm>
            <a:off x="2472044" y="5303320"/>
            <a:ext cx="176742" cy="176742"/>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cxnSp>
        <p:nvCxnSpPr>
          <p:cNvPr id="104" name="Straight Arrow Connector 103"/>
          <p:cNvCxnSpPr>
            <a:stCxn id="102" idx="3"/>
            <a:endCxn id="103" idx="0"/>
          </p:cNvCxnSpPr>
          <p:nvPr/>
        </p:nvCxnSpPr>
        <p:spPr>
          <a:xfrm flipH="1">
            <a:off x="2560415" y="5213320"/>
            <a:ext cx="88371" cy="90000"/>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87" idx="1"/>
            <a:endCxn id="102" idx="5"/>
          </p:cNvCxnSpPr>
          <p:nvPr/>
        </p:nvCxnSpPr>
        <p:spPr>
          <a:xfrm flipH="1" flipV="1">
            <a:off x="2773762" y="5213320"/>
            <a:ext cx="53307" cy="61839"/>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5308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500"/>
                                        <p:tgtEl>
                                          <p:spTgt spid="77"/>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wipe(down)">
                                      <p:cBhvr>
                                        <p:cTn id="16" dur="500"/>
                                        <p:tgtEl>
                                          <p:spTgt spid="8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fade">
                                      <p:cBhvr>
                                        <p:cTn id="20" dur="500"/>
                                        <p:tgtEl>
                                          <p:spTgt spid="8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wipe(down)">
                                      <p:cBhvr>
                                        <p:cTn id="25" dur="500"/>
                                        <p:tgtEl>
                                          <p:spTgt spid="10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2"/>
                                        </p:tgtEl>
                                        <p:attrNameLst>
                                          <p:attrName>style.visibility</p:attrName>
                                        </p:attrNameLst>
                                      </p:cBhvr>
                                      <p:to>
                                        <p:strVal val="visible"/>
                                      </p:to>
                                    </p:set>
                                    <p:animEffect transition="in" filter="fade">
                                      <p:cBhvr>
                                        <p:cTn id="29" dur="500"/>
                                        <p:tgtEl>
                                          <p:spTgt spid="10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wipe(up)">
                                      <p:cBhvr>
                                        <p:cTn id="34" dur="500"/>
                                        <p:tgtEl>
                                          <p:spTgt spid="10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03"/>
                                        </p:tgtEl>
                                        <p:attrNameLst>
                                          <p:attrName>style.visibility</p:attrName>
                                        </p:attrNameLst>
                                      </p:cBhvr>
                                      <p:to>
                                        <p:strVal val="visible"/>
                                      </p:to>
                                    </p:set>
                                    <p:animEffect transition="in" filter="fade">
                                      <p:cBhvr>
                                        <p:cTn id="38" dur="500"/>
                                        <p:tgtEl>
                                          <p:spTgt spid="10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fade">
                                      <p:cBhvr>
                                        <p:cTn id="43" dur="500"/>
                                        <p:tgtEl>
                                          <p:spTgt spid="6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fade">
                                      <p:cBhvr>
                                        <p:cTn id="48" dur="200"/>
                                        <p:tgtEl>
                                          <p:spTgt spid="79"/>
                                        </p:tgtEl>
                                      </p:cBhvr>
                                    </p:animEffect>
                                  </p:childTnLst>
                                </p:cTn>
                              </p:par>
                            </p:childTnLst>
                          </p:cTn>
                        </p:par>
                        <p:par>
                          <p:cTn id="49" fill="hold">
                            <p:stCondLst>
                              <p:cond delay="200"/>
                            </p:stCondLst>
                            <p:childTnLst>
                              <p:par>
                                <p:cTn id="50" presetID="22" presetClass="entr" presetSubtype="4" fill="hold" nodeType="after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wipe(down)">
                                      <p:cBhvr>
                                        <p:cTn id="52" dur="200"/>
                                        <p:tgtEl>
                                          <p:spTgt spid="78"/>
                                        </p:tgtEl>
                                      </p:cBhvr>
                                    </p:animEffect>
                                  </p:childTnLst>
                                </p:cTn>
                              </p:par>
                            </p:childTnLst>
                          </p:cTn>
                        </p:par>
                        <p:par>
                          <p:cTn id="53" fill="hold">
                            <p:stCondLst>
                              <p:cond delay="400"/>
                            </p:stCondLst>
                            <p:childTnLst>
                              <p:par>
                                <p:cTn id="54" presetID="10" presetClass="entr" presetSubtype="0" fill="hold" grpId="0" nodeType="afterEffect">
                                  <p:stCondLst>
                                    <p:cond delay="0"/>
                                  </p:stCondLst>
                                  <p:childTnLst>
                                    <p:set>
                                      <p:cBhvr>
                                        <p:cTn id="55" dur="1" fill="hold">
                                          <p:stCondLst>
                                            <p:cond delay="0"/>
                                          </p:stCondLst>
                                        </p:cTn>
                                        <p:tgtEl>
                                          <p:spTgt spid="80"/>
                                        </p:tgtEl>
                                        <p:attrNameLst>
                                          <p:attrName>style.visibility</p:attrName>
                                        </p:attrNameLst>
                                      </p:cBhvr>
                                      <p:to>
                                        <p:strVal val="visible"/>
                                      </p:to>
                                    </p:set>
                                    <p:animEffect transition="in" filter="fade">
                                      <p:cBhvr>
                                        <p:cTn id="56" dur="200"/>
                                        <p:tgtEl>
                                          <p:spTgt spid="80"/>
                                        </p:tgtEl>
                                      </p:cBhvr>
                                    </p:animEffect>
                                  </p:childTnLst>
                                </p:cTn>
                              </p:par>
                            </p:childTnLst>
                          </p:cTn>
                        </p:par>
                        <p:par>
                          <p:cTn id="57" fill="hold">
                            <p:stCondLst>
                              <p:cond delay="600"/>
                            </p:stCondLst>
                            <p:childTnLst>
                              <p:par>
                                <p:cTn id="58" presetID="22" presetClass="entr" presetSubtype="4" fill="hold" nodeType="afterEffect">
                                  <p:stCondLst>
                                    <p:cond delay="0"/>
                                  </p:stCondLst>
                                  <p:childTnLst>
                                    <p:set>
                                      <p:cBhvr>
                                        <p:cTn id="59" dur="1" fill="hold">
                                          <p:stCondLst>
                                            <p:cond delay="0"/>
                                          </p:stCondLst>
                                        </p:cTn>
                                        <p:tgtEl>
                                          <p:spTgt spid="83"/>
                                        </p:tgtEl>
                                        <p:attrNameLst>
                                          <p:attrName>style.visibility</p:attrName>
                                        </p:attrNameLst>
                                      </p:cBhvr>
                                      <p:to>
                                        <p:strVal val="visible"/>
                                      </p:to>
                                    </p:set>
                                    <p:animEffect transition="in" filter="wipe(down)">
                                      <p:cBhvr>
                                        <p:cTn id="60" dur="200"/>
                                        <p:tgtEl>
                                          <p:spTgt spid="83"/>
                                        </p:tgtEl>
                                      </p:cBhvr>
                                    </p:animEffect>
                                  </p:childTnLst>
                                </p:cTn>
                              </p:par>
                            </p:childTnLst>
                          </p:cTn>
                        </p:par>
                        <p:par>
                          <p:cTn id="61" fill="hold">
                            <p:stCondLst>
                              <p:cond delay="800"/>
                            </p:stCondLst>
                            <p:childTnLst>
                              <p:par>
                                <p:cTn id="62" presetID="10" presetClass="entr" presetSubtype="0" fill="hold" grpId="0" nodeType="after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fade">
                                      <p:cBhvr>
                                        <p:cTn id="64" dur="200"/>
                                        <p:tgtEl>
                                          <p:spTgt spid="81"/>
                                        </p:tgtEl>
                                      </p:cBhvr>
                                    </p:animEffect>
                                  </p:childTnLst>
                                </p:cTn>
                              </p:par>
                            </p:childTnLst>
                          </p:cTn>
                        </p:par>
                        <p:par>
                          <p:cTn id="65" fill="hold">
                            <p:stCondLst>
                              <p:cond delay="1000"/>
                            </p:stCondLst>
                            <p:childTnLst>
                              <p:par>
                                <p:cTn id="66" presetID="22" presetClass="entr" presetSubtype="4" fill="hold" nodeType="afterEffect">
                                  <p:stCondLst>
                                    <p:cond delay="0"/>
                                  </p:stCondLst>
                                  <p:childTnLst>
                                    <p:set>
                                      <p:cBhvr>
                                        <p:cTn id="67" dur="1" fill="hold">
                                          <p:stCondLst>
                                            <p:cond delay="0"/>
                                          </p:stCondLst>
                                        </p:cTn>
                                        <p:tgtEl>
                                          <p:spTgt spid="84"/>
                                        </p:tgtEl>
                                        <p:attrNameLst>
                                          <p:attrName>style.visibility</p:attrName>
                                        </p:attrNameLst>
                                      </p:cBhvr>
                                      <p:to>
                                        <p:strVal val="visible"/>
                                      </p:to>
                                    </p:set>
                                    <p:animEffect transition="in" filter="wipe(down)">
                                      <p:cBhvr>
                                        <p:cTn id="68" dur="200"/>
                                        <p:tgtEl>
                                          <p:spTgt spid="84"/>
                                        </p:tgtEl>
                                      </p:cBhvr>
                                    </p:animEffect>
                                  </p:childTnLst>
                                </p:cTn>
                              </p:par>
                            </p:childTnLst>
                          </p:cTn>
                        </p:par>
                        <p:par>
                          <p:cTn id="69" fill="hold">
                            <p:stCondLst>
                              <p:cond delay="1200"/>
                            </p:stCondLst>
                            <p:childTnLst>
                              <p:par>
                                <p:cTn id="70" presetID="10" presetClass="entr" presetSubtype="0" fill="hold" grpId="0" nodeType="afterEffect">
                                  <p:stCondLst>
                                    <p:cond delay="0"/>
                                  </p:stCondLst>
                                  <p:childTnLst>
                                    <p:set>
                                      <p:cBhvr>
                                        <p:cTn id="71" dur="1" fill="hold">
                                          <p:stCondLst>
                                            <p:cond delay="0"/>
                                          </p:stCondLst>
                                        </p:cTn>
                                        <p:tgtEl>
                                          <p:spTgt spid="82"/>
                                        </p:tgtEl>
                                        <p:attrNameLst>
                                          <p:attrName>style.visibility</p:attrName>
                                        </p:attrNameLst>
                                      </p:cBhvr>
                                      <p:to>
                                        <p:strVal val="visible"/>
                                      </p:to>
                                    </p:set>
                                    <p:animEffect transition="in" filter="fade">
                                      <p:cBhvr>
                                        <p:cTn id="72" dur="200"/>
                                        <p:tgtEl>
                                          <p:spTgt spid="82"/>
                                        </p:tgtEl>
                                      </p:cBhvr>
                                    </p:animEffect>
                                  </p:childTnLst>
                                </p:cTn>
                              </p:par>
                            </p:childTnLst>
                          </p:cTn>
                        </p:par>
                        <p:par>
                          <p:cTn id="73" fill="hold">
                            <p:stCondLst>
                              <p:cond delay="1400"/>
                            </p:stCondLst>
                            <p:childTnLst>
                              <p:par>
                                <p:cTn id="74" presetID="22" presetClass="entr" presetSubtype="4" fill="hold" nodeType="afterEffect">
                                  <p:stCondLst>
                                    <p:cond delay="0"/>
                                  </p:stCondLst>
                                  <p:childTnLst>
                                    <p:set>
                                      <p:cBhvr>
                                        <p:cTn id="75" dur="1" fill="hold">
                                          <p:stCondLst>
                                            <p:cond delay="0"/>
                                          </p:stCondLst>
                                        </p:cTn>
                                        <p:tgtEl>
                                          <p:spTgt spid="95"/>
                                        </p:tgtEl>
                                        <p:attrNameLst>
                                          <p:attrName>style.visibility</p:attrName>
                                        </p:attrNameLst>
                                      </p:cBhvr>
                                      <p:to>
                                        <p:strVal val="visible"/>
                                      </p:to>
                                    </p:set>
                                    <p:animEffect transition="in" filter="wipe(down)">
                                      <p:cBhvr>
                                        <p:cTn id="76" dur="200"/>
                                        <p:tgtEl>
                                          <p:spTgt spid="95"/>
                                        </p:tgtEl>
                                      </p:cBhvr>
                                    </p:animEffect>
                                  </p:childTnLst>
                                </p:cTn>
                              </p:par>
                            </p:childTnLst>
                          </p:cTn>
                        </p:par>
                        <p:par>
                          <p:cTn id="77" fill="hold">
                            <p:stCondLst>
                              <p:cond delay="1600"/>
                            </p:stCondLst>
                            <p:childTnLst>
                              <p:par>
                                <p:cTn id="78" presetID="10" presetClass="entr" presetSubtype="0" fill="hold" grpId="0" nodeType="afterEffect">
                                  <p:stCondLst>
                                    <p:cond delay="0"/>
                                  </p:stCondLst>
                                  <p:childTnLst>
                                    <p:set>
                                      <p:cBhvr>
                                        <p:cTn id="79" dur="1" fill="hold">
                                          <p:stCondLst>
                                            <p:cond delay="0"/>
                                          </p:stCondLst>
                                        </p:cTn>
                                        <p:tgtEl>
                                          <p:spTgt spid="88"/>
                                        </p:tgtEl>
                                        <p:attrNameLst>
                                          <p:attrName>style.visibility</p:attrName>
                                        </p:attrNameLst>
                                      </p:cBhvr>
                                      <p:to>
                                        <p:strVal val="visible"/>
                                      </p:to>
                                    </p:set>
                                    <p:animEffect transition="in" filter="fade">
                                      <p:cBhvr>
                                        <p:cTn id="80" dur="200"/>
                                        <p:tgtEl>
                                          <p:spTgt spid="88"/>
                                        </p:tgtEl>
                                      </p:cBhvr>
                                    </p:animEffect>
                                  </p:childTnLst>
                                </p:cTn>
                              </p:par>
                            </p:childTnLst>
                          </p:cTn>
                        </p:par>
                        <p:par>
                          <p:cTn id="81" fill="hold">
                            <p:stCondLst>
                              <p:cond delay="1800"/>
                            </p:stCondLst>
                            <p:childTnLst>
                              <p:par>
                                <p:cTn id="82" presetID="22" presetClass="entr" presetSubtype="4" fill="hold" nodeType="afterEffect">
                                  <p:stCondLst>
                                    <p:cond delay="0"/>
                                  </p:stCondLst>
                                  <p:childTnLst>
                                    <p:set>
                                      <p:cBhvr>
                                        <p:cTn id="83" dur="1" fill="hold">
                                          <p:stCondLst>
                                            <p:cond delay="0"/>
                                          </p:stCondLst>
                                        </p:cTn>
                                        <p:tgtEl>
                                          <p:spTgt spid="96"/>
                                        </p:tgtEl>
                                        <p:attrNameLst>
                                          <p:attrName>style.visibility</p:attrName>
                                        </p:attrNameLst>
                                      </p:cBhvr>
                                      <p:to>
                                        <p:strVal val="visible"/>
                                      </p:to>
                                    </p:set>
                                    <p:animEffect transition="in" filter="wipe(down)">
                                      <p:cBhvr>
                                        <p:cTn id="84" dur="200"/>
                                        <p:tgtEl>
                                          <p:spTgt spid="96"/>
                                        </p:tgtEl>
                                      </p:cBhvr>
                                    </p:animEffect>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89"/>
                                        </p:tgtEl>
                                        <p:attrNameLst>
                                          <p:attrName>style.visibility</p:attrName>
                                        </p:attrNameLst>
                                      </p:cBhvr>
                                      <p:to>
                                        <p:strVal val="visible"/>
                                      </p:to>
                                    </p:set>
                                    <p:animEffect transition="in" filter="fade">
                                      <p:cBhvr>
                                        <p:cTn id="88" dur="200"/>
                                        <p:tgtEl>
                                          <p:spTgt spid="89"/>
                                        </p:tgtEl>
                                      </p:cBhvr>
                                    </p:animEffect>
                                  </p:childTnLst>
                                </p:cTn>
                              </p:par>
                            </p:childTnLst>
                          </p:cTn>
                        </p:par>
                        <p:par>
                          <p:cTn id="89" fill="hold">
                            <p:stCondLst>
                              <p:cond delay="2200"/>
                            </p:stCondLst>
                            <p:childTnLst>
                              <p:par>
                                <p:cTn id="90" presetID="22" presetClass="entr" presetSubtype="4" fill="hold" nodeType="afterEffect">
                                  <p:stCondLst>
                                    <p:cond delay="0"/>
                                  </p:stCondLst>
                                  <p:childTnLst>
                                    <p:set>
                                      <p:cBhvr>
                                        <p:cTn id="91" dur="1" fill="hold">
                                          <p:stCondLst>
                                            <p:cond delay="0"/>
                                          </p:stCondLst>
                                        </p:cTn>
                                        <p:tgtEl>
                                          <p:spTgt spid="97"/>
                                        </p:tgtEl>
                                        <p:attrNameLst>
                                          <p:attrName>style.visibility</p:attrName>
                                        </p:attrNameLst>
                                      </p:cBhvr>
                                      <p:to>
                                        <p:strVal val="visible"/>
                                      </p:to>
                                    </p:set>
                                    <p:animEffect transition="in" filter="wipe(down)">
                                      <p:cBhvr>
                                        <p:cTn id="92" dur="200"/>
                                        <p:tgtEl>
                                          <p:spTgt spid="97"/>
                                        </p:tgtEl>
                                      </p:cBhvr>
                                    </p:animEffect>
                                  </p:childTnLst>
                                </p:cTn>
                              </p:par>
                            </p:childTnLst>
                          </p:cTn>
                        </p:par>
                        <p:par>
                          <p:cTn id="93" fill="hold">
                            <p:stCondLst>
                              <p:cond delay="2400"/>
                            </p:stCondLst>
                            <p:childTnLst>
                              <p:par>
                                <p:cTn id="94" presetID="10" presetClass="entr" presetSubtype="0" fill="hold" grpId="0" nodeType="afterEffect">
                                  <p:stCondLst>
                                    <p:cond delay="0"/>
                                  </p:stCondLst>
                                  <p:childTnLst>
                                    <p:set>
                                      <p:cBhvr>
                                        <p:cTn id="95" dur="1" fill="hold">
                                          <p:stCondLst>
                                            <p:cond delay="0"/>
                                          </p:stCondLst>
                                        </p:cTn>
                                        <p:tgtEl>
                                          <p:spTgt spid="90"/>
                                        </p:tgtEl>
                                        <p:attrNameLst>
                                          <p:attrName>style.visibility</p:attrName>
                                        </p:attrNameLst>
                                      </p:cBhvr>
                                      <p:to>
                                        <p:strVal val="visible"/>
                                      </p:to>
                                    </p:set>
                                    <p:animEffect transition="in" filter="fade">
                                      <p:cBhvr>
                                        <p:cTn id="96" dur="200"/>
                                        <p:tgtEl>
                                          <p:spTgt spid="90"/>
                                        </p:tgtEl>
                                      </p:cBhvr>
                                    </p:animEffect>
                                  </p:childTnLst>
                                </p:cTn>
                              </p:par>
                            </p:childTnLst>
                          </p:cTn>
                        </p:par>
                        <p:par>
                          <p:cTn id="97" fill="hold">
                            <p:stCondLst>
                              <p:cond delay="2600"/>
                            </p:stCondLst>
                            <p:childTnLst>
                              <p:par>
                                <p:cTn id="98" presetID="22" presetClass="entr" presetSubtype="4" fill="hold" nodeType="afterEffect">
                                  <p:stCondLst>
                                    <p:cond delay="0"/>
                                  </p:stCondLst>
                                  <p:childTnLst>
                                    <p:set>
                                      <p:cBhvr>
                                        <p:cTn id="99" dur="1" fill="hold">
                                          <p:stCondLst>
                                            <p:cond delay="0"/>
                                          </p:stCondLst>
                                        </p:cTn>
                                        <p:tgtEl>
                                          <p:spTgt spid="98"/>
                                        </p:tgtEl>
                                        <p:attrNameLst>
                                          <p:attrName>style.visibility</p:attrName>
                                        </p:attrNameLst>
                                      </p:cBhvr>
                                      <p:to>
                                        <p:strVal val="visible"/>
                                      </p:to>
                                    </p:set>
                                    <p:animEffect transition="in" filter="wipe(down)">
                                      <p:cBhvr>
                                        <p:cTn id="100" dur="200"/>
                                        <p:tgtEl>
                                          <p:spTgt spid="98"/>
                                        </p:tgtEl>
                                      </p:cBhvr>
                                    </p:animEffect>
                                  </p:childTnLst>
                                </p:cTn>
                              </p:par>
                            </p:childTnLst>
                          </p:cTn>
                        </p:par>
                        <p:par>
                          <p:cTn id="101" fill="hold">
                            <p:stCondLst>
                              <p:cond delay="2800"/>
                            </p:stCondLst>
                            <p:childTnLst>
                              <p:par>
                                <p:cTn id="102" presetID="10" presetClass="entr" presetSubtype="0" fill="hold" grpId="0" nodeType="afterEffect">
                                  <p:stCondLst>
                                    <p:cond delay="0"/>
                                  </p:stCondLst>
                                  <p:childTnLst>
                                    <p:set>
                                      <p:cBhvr>
                                        <p:cTn id="103" dur="1" fill="hold">
                                          <p:stCondLst>
                                            <p:cond delay="0"/>
                                          </p:stCondLst>
                                        </p:cTn>
                                        <p:tgtEl>
                                          <p:spTgt spid="91"/>
                                        </p:tgtEl>
                                        <p:attrNameLst>
                                          <p:attrName>style.visibility</p:attrName>
                                        </p:attrNameLst>
                                      </p:cBhvr>
                                      <p:to>
                                        <p:strVal val="visible"/>
                                      </p:to>
                                    </p:set>
                                    <p:animEffect transition="in" filter="fade">
                                      <p:cBhvr>
                                        <p:cTn id="104" dur="200"/>
                                        <p:tgtEl>
                                          <p:spTgt spid="91"/>
                                        </p:tgtEl>
                                      </p:cBhvr>
                                    </p:animEffect>
                                  </p:childTnLst>
                                </p:cTn>
                              </p:par>
                            </p:childTnLst>
                          </p:cTn>
                        </p:par>
                        <p:par>
                          <p:cTn id="105" fill="hold">
                            <p:stCondLst>
                              <p:cond delay="3000"/>
                            </p:stCondLst>
                            <p:childTnLst>
                              <p:par>
                                <p:cTn id="106" presetID="22" presetClass="entr" presetSubtype="1" fill="hold" nodeType="afterEffect">
                                  <p:stCondLst>
                                    <p:cond delay="0"/>
                                  </p:stCondLst>
                                  <p:childTnLst>
                                    <p:set>
                                      <p:cBhvr>
                                        <p:cTn id="107" dur="1" fill="hold">
                                          <p:stCondLst>
                                            <p:cond delay="0"/>
                                          </p:stCondLst>
                                        </p:cTn>
                                        <p:tgtEl>
                                          <p:spTgt spid="99"/>
                                        </p:tgtEl>
                                        <p:attrNameLst>
                                          <p:attrName>style.visibility</p:attrName>
                                        </p:attrNameLst>
                                      </p:cBhvr>
                                      <p:to>
                                        <p:strVal val="visible"/>
                                      </p:to>
                                    </p:set>
                                    <p:animEffect transition="in" filter="wipe(up)">
                                      <p:cBhvr>
                                        <p:cTn id="108" dur="200"/>
                                        <p:tgtEl>
                                          <p:spTgt spid="99"/>
                                        </p:tgtEl>
                                      </p:cBhvr>
                                    </p:animEffect>
                                  </p:childTnLst>
                                </p:cTn>
                              </p:par>
                            </p:childTnLst>
                          </p:cTn>
                        </p:par>
                        <p:par>
                          <p:cTn id="109" fill="hold">
                            <p:stCondLst>
                              <p:cond delay="3200"/>
                            </p:stCondLst>
                            <p:childTnLst>
                              <p:par>
                                <p:cTn id="110" presetID="10" presetClass="entr" presetSubtype="0" fill="hold" grpId="0" nodeType="afterEffect">
                                  <p:stCondLst>
                                    <p:cond delay="0"/>
                                  </p:stCondLst>
                                  <p:childTnLst>
                                    <p:set>
                                      <p:cBhvr>
                                        <p:cTn id="111" dur="1" fill="hold">
                                          <p:stCondLst>
                                            <p:cond delay="0"/>
                                          </p:stCondLst>
                                        </p:cTn>
                                        <p:tgtEl>
                                          <p:spTgt spid="92"/>
                                        </p:tgtEl>
                                        <p:attrNameLst>
                                          <p:attrName>style.visibility</p:attrName>
                                        </p:attrNameLst>
                                      </p:cBhvr>
                                      <p:to>
                                        <p:strVal val="visible"/>
                                      </p:to>
                                    </p:set>
                                    <p:animEffect transition="in" filter="fade">
                                      <p:cBhvr>
                                        <p:cTn id="112" dur="200"/>
                                        <p:tgtEl>
                                          <p:spTgt spid="92"/>
                                        </p:tgtEl>
                                      </p:cBhvr>
                                    </p:animEffect>
                                  </p:childTnLst>
                                </p:cTn>
                              </p:par>
                            </p:childTnLst>
                          </p:cTn>
                        </p:par>
                        <p:par>
                          <p:cTn id="113" fill="hold">
                            <p:stCondLst>
                              <p:cond delay="3400"/>
                            </p:stCondLst>
                            <p:childTnLst>
                              <p:par>
                                <p:cTn id="114" presetID="22" presetClass="entr" presetSubtype="1" fill="hold" nodeType="afterEffect">
                                  <p:stCondLst>
                                    <p:cond delay="0"/>
                                  </p:stCondLst>
                                  <p:childTnLst>
                                    <p:set>
                                      <p:cBhvr>
                                        <p:cTn id="115" dur="1" fill="hold">
                                          <p:stCondLst>
                                            <p:cond delay="0"/>
                                          </p:stCondLst>
                                        </p:cTn>
                                        <p:tgtEl>
                                          <p:spTgt spid="100"/>
                                        </p:tgtEl>
                                        <p:attrNameLst>
                                          <p:attrName>style.visibility</p:attrName>
                                        </p:attrNameLst>
                                      </p:cBhvr>
                                      <p:to>
                                        <p:strVal val="visible"/>
                                      </p:to>
                                    </p:set>
                                    <p:animEffect transition="in" filter="wipe(up)">
                                      <p:cBhvr>
                                        <p:cTn id="116" dur="200"/>
                                        <p:tgtEl>
                                          <p:spTgt spid="100"/>
                                        </p:tgtEl>
                                      </p:cBhvr>
                                    </p:animEffect>
                                  </p:childTnLst>
                                </p:cTn>
                              </p:par>
                            </p:childTnLst>
                          </p:cTn>
                        </p:par>
                        <p:par>
                          <p:cTn id="117" fill="hold">
                            <p:stCondLst>
                              <p:cond delay="3600"/>
                            </p:stCondLst>
                            <p:childTnLst>
                              <p:par>
                                <p:cTn id="118" presetID="10" presetClass="entr" presetSubtype="0" fill="hold" grpId="0" nodeType="afterEffect">
                                  <p:stCondLst>
                                    <p:cond delay="0"/>
                                  </p:stCondLst>
                                  <p:childTnLst>
                                    <p:set>
                                      <p:cBhvr>
                                        <p:cTn id="119" dur="1" fill="hold">
                                          <p:stCondLst>
                                            <p:cond delay="0"/>
                                          </p:stCondLst>
                                        </p:cTn>
                                        <p:tgtEl>
                                          <p:spTgt spid="93"/>
                                        </p:tgtEl>
                                        <p:attrNameLst>
                                          <p:attrName>style.visibility</p:attrName>
                                        </p:attrNameLst>
                                      </p:cBhvr>
                                      <p:to>
                                        <p:strVal val="visible"/>
                                      </p:to>
                                    </p:set>
                                    <p:animEffect transition="in" filter="fade">
                                      <p:cBhvr>
                                        <p:cTn id="120" dur="200"/>
                                        <p:tgtEl>
                                          <p:spTgt spid="93"/>
                                        </p:tgtEl>
                                      </p:cBhvr>
                                    </p:animEffect>
                                  </p:childTnLst>
                                </p:cTn>
                              </p:par>
                            </p:childTnLst>
                          </p:cTn>
                        </p:par>
                        <p:par>
                          <p:cTn id="121" fill="hold">
                            <p:stCondLst>
                              <p:cond delay="3800"/>
                            </p:stCondLst>
                            <p:childTnLst>
                              <p:par>
                                <p:cTn id="122" presetID="22" presetClass="entr" presetSubtype="1" fill="hold" nodeType="afterEffect">
                                  <p:stCondLst>
                                    <p:cond delay="0"/>
                                  </p:stCondLst>
                                  <p:childTnLst>
                                    <p:set>
                                      <p:cBhvr>
                                        <p:cTn id="123" dur="1" fill="hold">
                                          <p:stCondLst>
                                            <p:cond delay="0"/>
                                          </p:stCondLst>
                                        </p:cTn>
                                        <p:tgtEl>
                                          <p:spTgt spid="101"/>
                                        </p:tgtEl>
                                        <p:attrNameLst>
                                          <p:attrName>style.visibility</p:attrName>
                                        </p:attrNameLst>
                                      </p:cBhvr>
                                      <p:to>
                                        <p:strVal val="visible"/>
                                      </p:to>
                                    </p:set>
                                    <p:animEffect transition="in" filter="wipe(up)">
                                      <p:cBhvr>
                                        <p:cTn id="124" dur="200"/>
                                        <p:tgtEl>
                                          <p:spTgt spid="101"/>
                                        </p:tgtEl>
                                      </p:cBhvr>
                                    </p:animEffect>
                                  </p:childTnLst>
                                </p:cTn>
                              </p:par>
                            </p:childTnLst>
                          </p:cTn>
                        </p:par>
                        <p:par>
                          <p:cTn id="125" fill="hold">
                            <p:stCondLst>
                              <p:cond delay="4000"/>
                            </p:stCondLst>
                            <p:childTnLst>
                              <p:par>
                                <p:cTn id="126" presetID="10" presetClass="entr" presetSubtype="0" fill="hold" grpId="0" nodeType="afterEffect">
                                  <p:stCondLst>
                                    <p:cond delay="0"/>
                                  </p:stCondLst>
                                  <p:childTnLst>
                                    <p:set>
                                      <p:cBhvr>
                                        <p:cTn id="127" dur="1" fill="hold">
                                          <p:stCondLst>
                                            <p:cond delay="0"/>
                                          </p:stCondLst>
                                        </p:cTn>
                                        <p:tgtEl>
                                          <p:spTgt spid="94"/>
                                        </p:tgtEl>
                                        <p:attrNameLst>
                                          <p:attrName>style.visibility</p:attrName>
                                        </p:attrNameLst>
                                      </p:cBhvr>
                                      <p:to>
                                        <p:strVal val="visible"/>
                                      </p:to>
                                    </p:set>
                                    <p:animEffect transition="in" filter="fade">
                                      <p:cBhvr>
                                        <p:cTn id="128" dur="2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9" grpId="0" animBg="1"/>
      <p:bldP spid="80" grpId="0" animBg="1"/>
      <p:bldP spid="81" grpId="0" animBg="1"/>
      <p:bldP spid="82" grpId="0" animBg="1"/>
      <p:bldP spid="87" grpId="0" animBg="1"/>
      <p:bldP spid="88" grpId="0" animBg="1"/>
      <p:bldP spid="89" grpId="0" animBg="1"/>
      <p:bldP spid="90" grpId="0" animBg="1"/>
      <p:bldP spid="91" grpId="0" animBg="1"/>
      <p:bldP spid="92" grpId="0" animBg="1"/>
      <p:bldP spid="93" grpId="0" animBg="1"/>
      <p:bldP spid="94" grpId="0" animBg="1"/>
      <p:bldP spid="102" grpId="0" animBg="1"/>
      <p:bldP spid="10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Implementation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2599965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609441" y="81377"/>
            <a:ext cx="10969943" cy="1143000"/>
          </a:xfrm>
        </p:spPr>
        <p:txBody>
          <a:bodyPr/>
          <a:lstStyle/>
          <a:p>
            <a:r>
              <a:rPr lang="en-US" dirty="0" smtClean="0"/>
              <a:t>Probabilistic Programming</a:t>
            </a:r>
            <a:endParaRPr lang="en-US" dirty="0"/>
          </a:p>
        </p:txBody>
      </p:sp>
      <p:grpSp>
        <p:nvGrpSpPr>
          <p:cNvPr id="34" name="Group 33"/>
          <p:cNvGrpSpPr/>
          <p:nvPr/>
        </p:nvGrpSpPr>
        <p:grpSpPr>
          <a:xfrm>
            <a:off x="2192130" y="1434203"/>
            <a:ext cx="4032352" cy="1424609"/>
            <a:chOff x="1468783" y="1198217"/>
            <a:chExt cx="2422538" cy="855870"/>
          </a:xfrm>
        </p:grpSpPr>
        <p:pic>
          <p:nvPicPr>
            <p:cNvPr id="35" name="Picture 34"/>
            <p:cNvPicPr>
              <a:picLocks noChangeAspect="1"/>
            </p:cNvPicPr>
            <p:nvPr/>
          </p:nvPicPr>
          <p:blipFill>
            <a:blip r:embed="rId3"/>
            <a:stretch>
              <a:fillRect/>
            </a:stretch>
          </p:blipFill>
          <p:spPr>
            <a:xfrm>
              <a:off x="2954130" y="1264478"/>
              <a:ext cx="937191" cy="723348"/>
            </a:xfrm>
            <a:prstGeom prst="rect">
              <a:avLst/>
            </a:prstGeom>
          </p:spPr>
        </p:pic>
        <p:sp>
          <p:nvSpPr>
            <p:cNvPr id="37" name="Rectangle 36"/>
            <p:cNvSpPr/>
            <p:nvPr/>
          </p:nvSpPr>
          <p:spPr>
            <a:xfrm>
              <a:off x="1468783" y="1198217"/>
              <a:ext cx="1474304" cy="85587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smtClean="0">
                  <a:latin typeface="Ubuntu"/>
                  <a:cs typeface="Ubuntu"/>
                </a:rPr>
                <a:t>Quicksand Source Code</a:t>
              </a:r>
            </a:p>
          </p:txBody>
        </p:sp>
      </p:grpSp>
      <p:sp>
        <p:nvSpPr>
          <p:cNvPr id="42" name="TextBox 41"/>
          <p:cNvSpPr txBox="1"/>
          <p:nvPr/>
        </p:nvSpPr>
        <p:spPr>
          <a:xfrm>
            <a:off x="6552729" y="1339948"/>
            <a:ext cx="3235739" cy="1592744"/>
          </a:xfrm>
          <a:prstGeom prst="rect">
            <a:avLst/>
          </a:prstGeom>
          <a:noFill/>
        </p:spPr>
        <p:txBody>
          <a:bodyPr wrap="square" rtlCol="0">
            <a:spAutoFit/>
          </a:bodyPr>
          <a:lstStyle/>
          <a:p>
            <a:r>
              <a:rPr lang="en-US" b="1" dirty="0" smtClean="0">
                <a:latin typeface="Ubuntu Light"/>
                <a:cs typeface="Ubuntu Light"/>
              </a:rPr>
              <a:t>Generative Model</a:t>
            </a:r>
            <a:endParaRPr lang="en-US" b="1" dirty="0">
              <a:latin typeface="Ubuntu Light"/>
              <a:cs typeface="Ubuntu Light"/>
            </a:endParaRPr>
          </a:p>
          <a:p>
            <a:pPr>
              <a:lnSpc>
                <a:spcPct val="150000"/>
              </a:lnSpc>
            </a:pPr>
            <a:r>
              <a:rPr lang="en-US" dirty="0" smtClean="0">
                <a:latin typeface="Ubuntu Light"/>
                <a:cs typeface="Ubuntu Light"/>
              </a:rPr>
              <a:t>	Makes Random Choices</a:t>
            </a:r>
          </a:p>
          <a:p>
            <a:pPr>
              <a:lnSpc>
                <a:spcPct val="150000"/>
              </a:lnSpc>
            </a:pPr>
            <a:r>
              <a:rPr lang="en-US" dirty="0" smtClean="0">
                <a:latin typeface="Ubuntu Light"/>
                <a:cs typeface="Ubuntu Light"/>
              </a:rPr>
              <a:t>	Imposes Penalty Terms</a:t>
            </a:r>
          </a:p>
          <a:p>
            <a:pPr>
              <a:lnSpc>
                <a:spcPct val="150000"/>
              </a:lnSpc>
            </a:pPr>
            <a:r>
              <a:rPr lang="en-US" dirty="0" smtClean="0">
                <a:latin typeface="Ubuntu Light"/>
                <a:cs typeface="Ubuntu Light"/>
              </a:rPr>
              <a:t>	Returns Design Artifact</a:t>
            </a:r>
          </a:p>
        </p:txBody>
      </p:sp>
      <p:pic>
        <p:nvPicPr>
          <p:cNvPr id="47" name="Picture 46"/>
          <p:cNvPicPr>
            <a:picLocks noChangeAspect="1"/>
          </p:cNvPicPr>
          <p:nvPr/>
        </p:nvPicPr>
        <p:blipFill rotWithShape="1">
          <a:blip r:embed="rId4"/>
          <a:srcRect t="6986" b="1539"/>
          <a:stretch/>
        </p:blipFill>
        <p:spPr>
          <a:xfrm>
            <a:off x="7117585" y="3010526"/>
            <a:ext cx="591893" cy="522995"/>
          </a:xfrm>
          <a:prstGeom prst="rect">
            <a:avLst/>
          </a:prstGeom>
          <a:ln>
            <a:solidFill>
              <a:srgbClr val="000000"/>
            </a:solidFill>
          </a:ln>
        </p:spPr>
      </p:pic>
      <p:pic>
        <p:nvPicPr>
          <p:cNvPr id="48" name="Picture 47"/>
          <p:cNvPicPr>
            <a:picLocks noChangeAspect="1"/>
          </p:cNvPicPr>
          <p:nvPr/>
        </p:nvPicPr>
        <p:blipFill rotWithShape="1">
          <a:blip r:embed="rId5"/>
          <a:srcRect l="50483" r="25392" b="51251"/>
          <a:stretch/>
        </p:blipFill>
        <p:spPr>
          <a:xfrm>
            <a:off x="7791181" y="3010526"/>
            <a:ext cx="522024" cy="522995"/>
          </a:xfrm>
          <a:prstGeom prst="rect">
            <a:avLst/>
          </a:prstGeom>
          <a:ln>
            <a:solidFill>
              <a:srgbClr val="000000"/>
            </a:solidFill>
          </a:ln>
        </p:spPr>
      </p:pic>
      <p:grpSp>
        <p:nvGrpSpPr>
          <p:cNvPr id="49" name="Group 48"/>
          <p:cNvGrpSpPr/>
          <p:nvPr/>
        </p:nvGrpSpPr>
        <p:grpSpPr>
          <a:xfrm>
            <a:off x="2180652" y="4089448"/>
            <a:ext cx="3346614" cy="1431272"/>
            <a:chOff x="2069862" y="3968391"/>
            <a:chExt cx="2001203" cy="855870"/>
          </a:xfrm>
        </p:grpSpPr>
        <p:sp>
          <p:nvSpPr>
            <p:cNvPr id="50" name="Rectangle 49"/>
            <p:cNvSpPr/>
            <p:nvPr/>
          </p:nvSpPr>
          <p:spPr>
            <a:xfrm>
              <a:off x="2069862" y="3968391"/>
              <a:ext cx="1474304" cy="85587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smtClean="0">
                  <a:latin typeface="Ubuntu"/>
                  <a:cs typeface="Ubuntu"/>
                </a:rPr>
                <a:t>Executable Machine Code</a:t>
              </a:r>
            </a:p>
          </p:txBody>
        </p:sp>
        <p:pic>
          <p:nvPicPr>
            <p:cNvPr id="51" name="Picture 50"/>
            <p:cNvPicPr>
              <a:picLocks noChangeAspect="1"/>
            </p:cNvPicPr>
            <p:nvPr/>
          </p:nvPicPr>
          <p:blipFill>
            <a:blip r:embed="rId6"/>
            <a:stretch>
              <a:fillRect/>
            </a:stretch>
          </p:blipFill>
          <p:spPr>
            <a:xfrm>
              <a:off x="3479244" y="4083071"/>
              <a:ext cx="591821" cy="597658"/>
            </a:xfrm>
            <a:prstGeom prst="rect">
              <a:avLst/>
            </a:prstGeom>
          </p:spPr>
        </p:pic>
      </p:grpSp>
      <p:grpSp>
        <p:nvGrpSpPr>
          <p:cNvPr id="52" name="Group 51"/>
          <p:cNvGrpSpPr/>
          <p:nvPr/>
        </p:nvGrpSpPr>
        <p:grpSpPr>
          <a:xfrm>
            <a:off x="3005611" y="2980296"/>
            <a:ext cx="830223" cy="1010491"/>
            <a:chOff x="1492650" y="3373783"/>
            <a:chExt cx="830223" cy="1171335"/>
          </a:xfrm>
        </p:grpSpPr>
        <p:sp>
          <p:nvSpPr>
            <p:cNvPr id="53" name="Down Arrow 52"/>
            <p:cNvSpPr/>
            <p:nvPr/>
          </p:nvSpPr>
          <p:spPr>
            <a:xfrm>
              <a:off x="1606826" y="3373783"/>
              <a:ext cx="585304" cy="1171335"/>
            </a:xfrm>
            <a:prstGeom prst="down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smtClean="0">
                <a:latin typeface="Ubuntu"/>
                <a:cs typeface="Ubuntu"/>
              </a:endParaRPr>
            </a:p>
          </p:txBody>
        </p:sp>
        <p:sp>
          <p:nvSpPr>
            <p:cNvPr id="54" name="Rectangle 53"/>
            <p:cNvSpPr/>
            <p:nvPr/>
          </p:nvSpPr>
          <p:spPr>
            <a:xfrm>
              <a:off x="1492650" y="3730938"/>
              <a:ext cx="830223" cy="28932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smtClean="0">
                  <a:latin typeface="Ubuntu"/>
                  <a:cs typeface="Ubuntu"/>
                </a:rPr>
                <a:t>Compiler</a:t>
              </a:r>
            </a:p>
          </p:txBody>
        </p:sp>
      </p:grpSp>
      <p:grpSp>
        <p:nvGrpSpPr>
          <p:cNvPr id="55" name="Group 54"/>
          <p:cNvGrpSpPr/>
          <p:nvPr/>
        </p:nvGrpSpPr>
        <p:grpSpPr>
          <a:xfrm>
            <a:off x="5659787" y="4150191"/>
            <a:ext cx="807754" cy="1391477"/>
            <a:chOff x="4146826" y="4643784"/>
            <a:chExt cx="807754" cy="1391477"/>
          </a:xfrm>
        </p:grpSpPr>
        <p:cxnSp>
          <p:nvCxnSpPr>
            <p:cNvPr id="63" name="Elbow Connector 62"/>
            <p:cNvCxnSpPr/>
            <p:nvPr/>
          </p:nvCxnSpPr>
          <p:spPr>
            <a:xfrm flipV="1">
              <a:off x="4146826" y="4643784"/>
              <a:ext cx="807754" cy="701260"/>
            </a:xfrm>
            <a:prstGeom prst="bentConnector3">
              <a:avLst/>
            </a:prstGeom>
            <a:ln>
              <a:solidFill>
                <a:schemeClr val="tx1">
                  <a:lumMod val="85000"/>
                </a:schemeClr>
              </a:solidFill>
              <a:headEnd type="none"/>
              <a:tailEnd type="triangle"/>
            </a:ln>
          </p:spPr>
          <p:style>
            <a:lnRef idx="3">
              <a:schemeClr val="dk1"/>
            </a:lnRef>
            <a:fillRef idx="0">
              <a:schemeClr val="dk1"/>
            </a:fillRef>
            <a:effectRef idx="2">
              <a:schemeClr val="dk1"/>
            </a:effectRef>
            <a:fontRef idx="minor">
              <a:schemeClr val="tx1"/>
            </a:fontRef>
          </p:style>
        </p:cxnSp>
        <p:cxnSp>
          <p:nvCxnSpPr>
            <p:cNvPr id="64" name="Elbow Connector 63"/>
            <p:cNvCxnSpPr/>
            <p:nvPr/>
          </p:nvCxnSpPr>
          <p:spPr>
            <a:xfrm flipV="1">
              <a:off x="4146826" y="5345041"/>
              <a:ext cx="807754" cy="1"/>
            </a:xfrm>
            <a:prstGeom prst="bentConnector3">
              <a:avLst/>
            </a:prstGeom>
            <a:ln>
              <a:solidFill>
                <a:schemeClr val="tx1">
                  <a:lumMod val="85000"/>
                </a:schemeClr>
              </a:solidFill>
              <a:headEnd type="none"/>
              <a:tailEnd type="triangle"/>
            </a:ln>
          </p:spPr>
          <p:style>
            <a:lnRef idx="3">
              <a:schemeClr val="dk1"/>
            </a:lnRef>
            <a:fillRef idx="0">
              <a:schemeClr val="dk1"/>
            </a:fillRef>
            <a:effectRef idx="2">
              <a:schemeClr val="dk1"/>
            </a:effectRef>
            <a:fontRef idx="minor">
              <a:schemeClr val="tx1"/>
            </a:fontRef>
          </p:style>
        </p:cxnSp>
        <p:cxnSp>
          <p:nvCxnSpPr>
            <p:cNvPr id="65" name="Elbow Connector 64"/>
            <p:cNvCxnSpPr/>
            <p:nvPr/>
          </p:nvCxnSpPr>
          <p:spPr>
            <a:xfrm>
              <a:off x="4146826" y="5345043"/>
              <a:ext cx="807754" cy="690218"/>
            </a:xfrm>
            <a:prstGeom prst="bentConnector3">
              <a:avLst/>
            </a:prstGeom>
            <a:ln>
              <a:solidFill>
                <a:schemeClr val="tx1">
                  <a:lumMod val="85000"/>
                </a:schemeClr>
              </a:solidFill>
              <a:headEnd type="none"/>
              <a:tailEnd type="triangle"/>
            </a:ln>
          </p:spPr>
          <p:style>
            <a:lnRef idx="3">
              <a:schemeClr val="dk1"/>
            </a:lnRef>
            <a:fillRef idx="0">
              <a:schemeClr val="dk1"/>
            </a:fillRef>
            <a:effectRef idx="2">
              <a:schemeClr val="dk1"/>
            </a:effectRef>
            <a:fontRef idx="minor">
              <a:schemeClr val="tx1"/>
            </a:fontRef>
          </p:style>
        </p:cxnSp>
      </p:grpSp>
      <p:sp>
        <p:nvSpPr>
          <p:cNvPr id="66" name="Down Arrow 65"/>
          <p:cNvSpPr/>
          <p:nvPr/>
        </p:nvSpPr>
        <p:spPr>
          <a:xfrm>
            <a:off x="3262262" y="5634044"/>
            <a:ext cx="300354" cy="344563"/>
          </a:xfrm>
          <a:prstGeom prst="down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smtClean="0">
              <a:latin typeface="Ubuntu"/>
              <a:cs typeface="Ubuntu"/>
            </a:endParaRPr>
          </a:p>
        </p:txBody>
      </p:sp>
      <p:pic>
        <p:nvPicPr>
          <p:cNvPr id="67" name="Picture 66"/>
          <p:cNvPicPr>
            <a:picLocks noChangeAspect="1"/>
          </p:cNvPicPr>
          <p:nvPr/>
        </p:nvPicPr>
        <p:blipFill rotWithShape="1">
          <a:blip r:embed="rId4"/>
          <a:srcRect t="6986" b="1539"/>
          <a:stretch/>
        </p:blipFill>
        <p:spPr>
          <a:xfrm>
            <a:off x="2777517" y="6066306"/>
            <a:ext cx="591893" cy="522995"/>
          </a:xfrm>
          <a:prstGeom prst="rect">
            <a:avLst/>
          </a:prstGeom>
          <a:ln>
            <a:solidFill>
              <a:srgbClr val="000000"/>
            </a:solidFill>
          </a:ln>
        </p:spPr>
      </p:pic>
      <p:pic>
        <p:nvPicPr>
          <p:cNvPr id="68" name="Picture 67"/>
          <p:cNvPicPr>
            <a:picLocks noChangeAspect="1"/>
          </p:cNvPicPr>
          <p:nvPr/>
        </p:nvPicPr>
        <p:blipFill rotWithShape="1">
          <a:blip r:embed="rId5"/>
          <a:srcRect l="50483" r="25392" b="51251"/>
          <a:stretch/>
        </p:blipFill>
        <p:spPr>
          <a:xfrm>
            <a:off x="3476493" y="6066306"/>
            <a:ext cx="522024" cy="522995"/>
          </a:xfrm>
          <a:prstGeom prst="rect">
            <a:avLst/>
          </a:prstGeom>
          <a:ln>
            <a:solidFill>
              <a:srgbClr val="000000"/>
            </a:solidFill>
          </a:ln>
        </p:spPr>
      </p:pic>
      <p:grpSp>
        <p:nvGrpSpPr>
          <p:cNvPr id="69" name="Group 68"/>
          <p:cNvGrpSpPr/>
          <p:nvPr/>
        </p:nvGrpSpPr>
        <p:grpSpPr>
          <a:xfrm>
            <a:off x="6478585" y="3949974"/>
            <a:ext cx="2969824" cy="369332"/>
            <a:chOff x="4965624" y="3949974"/>
            <a:chExt cx="2969824" cy="369332"/>
          </a:xfrm>
        </p:grpSpPr>
        <p:sp>
          <p:nvSpPr>
            <p:cNvPr id="70" name="TextBox 69"/>
            <p:cNvSpPr txBox="1"/>
            <p:nvPr/>
          </p:nvSpPr>
          <p:spPr>
            <a:xfrm>
              <a:off x="4965624" y="3949974"/>
              <a:ext cx="2893392" cy="369332"/>
            </a:xfrm>
            <a:prstGeom prst="rect">
              <a:avLst/>
            </a:prstGeom>
            <a:noFill/>
          </p:spPr>
          <p:txBody>
            <a:bodyPr wrap="square" rtlCol="0">
              <a:spAutoFit/>
            </a:bodyPr>
            <a:lstStyle/>
            <a:p>
              <a:r>
                <a:rPr lang="en-US" dirty="0" smtClean="0">
                  <a:latin typeface="Ubuntu Light"/>
                  <a:cs typeface="Ubuntu Light"/>
                </a:rPr>
                <a:t>Random Choice Values</a:t>
              </a:r>
            </a:p>
          </p:txBody>
        </p:sp>
        <p:pic>
          <p:nvPicPr>
            <p:cNvPr id="71" name="Picture 7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7948" y="3990783"/>
              <a:ext cx="317500" cy="279400"/>
            </a:xfrm>
            <a:prstGeom prst="rect">
              <a:avLst/>
            </a:prstGeom>
          </p:spPr>
        </p:pic>
      </p:grpSp>
      <p:pic>
        <p:nvPicPr>
          <p:cNvPr id="72" name="Picture 71"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4981" y="4627220"/>
            <a:ext cx="1651000" cy="508000"/>
          </a:xfrm>
          <a:prstGeom prst="rect">
            <a:avLst/>
          </a:prstGeom>
        </p:spPr>
      </p:pic>
      <p:pic>
        <p:nvPicPr>
          <p:cNvPr id="73" name="Picture 72"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29459" y="5433399"/>
            <a:ext cx="2108200" cy="508000"/>
          </a:xfrm>
          <a:prstGeom prst="rect">
            <a:avLst/>
          </a:prstGeom>
        </p:spPr>
      </p:pic>
      <p:sp>
        <p:nvSpPr>
          <p:cNvPr id="74" name="Rectangle 73"/>
          <p:cNvSpPr/>
          <p:nvPr/>
        </p:nvSpPr>
        <p:spPr>
          <a:xfrm>
            <a:off x="8886360" y="5404697"/>
            <a:ext cx="1313401" cy="51124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b="1" dirty="0" smtClean="0">
                <a:latin typeface="Ubuntu"/>
                <a:cs typeface="Ubuntu"/>
              </a:rPr>
              <a:t>Automatic Differentiation </a:t>
            </a:r>
          </a:p>
        </p:txBody>
      </p:sp>
      <p:sp>
        <p:nvSpPr>
          <p:cNvPr id="75" name="Rectangle 74"/>
          <p:cNvSpPr/>
          <p:nvPr/>
        </p:nvSpPr>
        <p:spPr>
          <a:xfrm>
            <a:off x="6552728" y="3883909"/>
            <a:ext cx="2992783" cy="532564"/>
          </a:xfrm>
          <a:prstGeom prst="rect">
            <a:avLst/>
          </a:prstGeom>
          <a:solidFill>
            <a:schemeClr val="bg1">
              <a:lumMod val="85000"/>
              <a:lumOff val="15000"/>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76" name="TextBox 75"/>
          <p:cNvSpPr txBox="1"/>
          <p:nvPr/>
        </p:nvSpPr>
        <p:spPr>
          <a:xfrm>
            <a:off x="6552730" y="3949974"/>
            <a:ext cx="1685710" cy="369332"/>
          </a:xfrm>
          <a:prstGeom prst="rect">
            <a:avLst/>
          </a:prstGeom>
          <a:noFill/>
        </p:spPr>
        <p:txBody>
          <a:bodyPr wrap="square" rtlCol="0">
            <a:spAutoFit/>
          </a:bodyPr>
          <a:lstStyle/>
          <a:p>
            <a:r>
              <a:rPr lang="en-US" b="1" dirty="0" smtClean="0">
                <a:solidFill>
                  <a:schemeClr val="accent1"/>
                </a:solidFill>
                <a:effectLst>
                  <a:outerShdw blurRad="50800" dist="38100" dir="2700000" algn="tl" rotWithShape="0">
                    <a:prstClr val="black">
                      <a:alpha val="40000"/>
                    </a:prstClr>
                  </a:outerShdw>
                </a:effectLst>
                <a:latin typeface="Ubuntu Light"/>
                <a:cs typeface="Ubuntu Light"/>
              </a:rPr>
              <a:t>Update State</a:t>
            </a:r>
          </a:p>
        </p:txBody>
      </p:sp>
      <p:sp>
        <p:nvSpPr>
          <p:cNvPr id="77" name="Rectangle 76"/>
          <p:cNvSpPr/>
          <p:nvPr/>
        </p:nvSpPr>
        <p:spPr>
          <a:xfrm>
            <a:off x="6525815" y="4519104"/>
            <a:ext cx="1787390" cy="664694"/>
          </a:xfrm>
          <a:prstGeom prst="rect">
            <a:avLst/>
          </a:prstGeom>
          <a:solidFill>
            <a:schemeClr val="bg1">
              <a:lumMod val="85000"/>
              <a:lumOff val="15000"/>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78" name="TextBox 77"/>
          <p:cNvSpPr txBox="1"/>
          <p:nvPr/>
        </p:nvSpPr>
        <p:spPr>
          <a:xfrm>
            <a:off x="6552729" y="4627220"/>
            <a:ext cx="1884493" cy="369332"/>
          </a:xfrm>
          <a:prstGeom prst="rect">
            <a:avLst/>
          </a:prstGeom>
          <a:noFill/>
        </p:spPr>
        <p:txBody>
          <a:bodyPr wrap="square" rtlCol="0">
            <a:spAutoFit/>
          </a:bodyPr>
          <a:lstStyle/>
          <a:p>
            <a:r>
              <a:rPr lang="en-US" b="1" dirty="0" smtClean="0">
                <a:solidFill>
                  <a:schemeClr val="accent1"/>
                </a:solidFill>
                <a:effectLst>
                  <a:outerShdw blurRad="50800" dist="38100" dir="2700000" algn="tl" rotWithShape="0">
                    <a:prstClr val="black">
                      <a:alpha val="40000"/>
                    </a:prstClr>
                  </a:outerShdw>
                </a:effectLst>
                <a:latin typeface="Ubuntu Light"/>
                <a:cs typeface="Ubuntu Light"/>
              </a:rPr>
              <a:t>Accept / Reject</a:t>
            </a:r>
          </a:p>
        </p:txBody>
      </p:sp>
      <p:sp>
        <p:nvSpPr>
          <p:cNvPr id="79" name="Rectangle 78"/>
          <p:cNvSpPr/>
          <p:nvPr/>
        </p:nvSpPr>
        <p:spPr>
          <a:xfrm>
            <a:off x="6534981" y="5313913"/>
            <a:ext cx="3800536" cy="664694"/>
          </a:xfrm>
          <a:prstGeom prst="rect">
            <a:avLst/>
          </a:prstGeom>
          <a:solidFill>
            <a:schemeClr val="bg1">
              <a:lumMod val="85000"/>
              <a:lumOff val="15000"/>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80" name="TextBox 79"/>
          <p:cNvSpPr txBox="1"/>
          <p:nvPr/>
        </p:nvSpPr>
        <p:spPr>
          <a:xfrm>
            <a:off x="6552729" y="5449378"/>
            <a:ext cx="2992783" cy="369332"/>
          </a:xfrm>
          <a:prstGeom prst="rect">
            <a:avLst/>
          </a:prstGeom>
          <a:noFill/>
        </p:spPr>
        <p:txBody>
          <a:bodyPr wrap="square" rtlCol="0">
            <a:spAutoFit/>
          </a:bodyPr>
          <a:lstStyle/>
          <a:p>
            <a:r>
              <a:rPr lang="en-US" b="1" dirty="0" smtClean="0">
                <a:solidFill>
                  <a:schemeClr val="accent1"/>
                </a:solidFill>
                <a:effectLst>
                  <a:outerShdw blurRad="50800" dist="38100" dir="2700000" algn="tl" rotWithShape="0">
                    <a:prstClr val="black">
                      <a:alpha val="40000"/>
                    </a:prstClr>
                  </a:outerShdw>
                </a:effectLst>
                <a:latin typeface="Ubuntu Light"/>
                <a:cs typeface="Ubuntu Light"/>
              </a:rPr>
              <a:t>Compute HMC Proposals</a:t>
            </a:r>
          </a:p>
        </p:txBody>
      </p:sp>
    </p:spTree>
    <p:extLst>
      <p:ext uri="{BB962C8B-B14F-4D97-AF65-F5344CB8AC3E}">
        <p14:creationId xmlns:p14="http://schemas.microsoft.com/office/powerpoint/2010/main" val="2698045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xEl>
                                              <p:pRg st="0" end="0"/>
                                            </p:txEl>
                                          </p:spTgt>
                                        </p:tgtEl>
                                        <p:attrNameLst>
                                          <p:attrName>style.visibility</p:attrName>
                                        </p:attrNameLst>
                                      </p:cBhvr>
                                      <p:to>
                                        <p:strVal val="visible"/>
                                      </p:to>
                                    </p:set>
                                    <p:animEffect transition="in" filter="fade">
                                      <p:cBhvr>
                                        <p:cTn id="12" dur="500"/>
                                        <p:tgtEl>
                                          <p:spTgt spid="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xEl>
                                              <p:pRg st="1" end="1"/>
                                            </p:txEl>
                                          </p:spTgt>
                                        </p:tgtEl>
                                        <p:attrNameLst>
                                          <p:attrName>style.visibility</p:attrName>
                                        </p:attrNameLst>
                                      </p:cBhvr>
                                      <p:to>
                                        <p:strVal val="visible"/>
                                      </p:to>
                                    </p:set>
                                    <p:animEffect transition="in" filter="fade">
                                      <p:cBhvr>
                                        <p:cTn id="17" dur="500"/>
                                        <p:tgtEl>
                                          <p:spTgt spid="4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xEl>
                                              <p:pRg st="2" end="2"/>
                                            </p:txEl>
                                          </p:spTgt>
                                        </p:tgtEl>
                                        <p:attrNameLst>
                                          <p:attrName>style.visibility</p:attrName>
                                        </p:attrNameLst>
                                      </p:cBhvr>
                                      <p:to>
                                        <p:strVal val="visible"/>
                                      </p:to>
                                    </p:set>
                                    <p:animEffect transition="in" filter="fade">
                                      <p:cBhvr>
                                        <p:cTn id="22" dur="500"/>
                                        <p:tgtEl>
                                          <p:spTgt spid="4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xEl>
                                              <p:pRg st="3" end="3"/>
                                            </p:txEl>
                                          </p:spTgt>
                                        </p:tgtEl>
                                        <p:attrNameLst>
                                          <p:attrName>style.visibility</p:attrName>
                                        </p:attrNameLst>
                                      </p:cBhvr>
                                      <p:to>
                                        <p:strVal val="visible"/>
                                      </p:to>
                                    </p:set>
                                    <p:animEffect transition="in" filter="fade">
                                      <p:cBhvr>
                                        <p:cTn id="27" dur="500"/>
                                        <p:tgtEl>
                                          <p:spTgt spid="4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up)">
                                      <p:cBhvr>
                                        <p:cTn id="41" dur="500"/>
                                        <p:tgtEl>
                                          <p:spTgt spid="52"/>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500"/>
                                        <p:tgtEl>
                                          <p:spTgt spid="67"/>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500"/>
                                        <p:tgtEl>
                                          <p:spTgt spid="6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wipe(left)">
                                      <p:cBhvr>
                                        <p:cTn id="63" dur="500"/>
                                        <p:tgtEl>
                                          <p:spTgt spid="5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fade">
                                      <p:cBhvr>
                                        <p:cTn id="68" dur="500"/>
                                        <p:tgtEl>
                                          <p:spTgt spid="6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2"/>
                                        </p:tgtEl>
                                        <p:attrNameLst>
                                          <p:attrName>style.visibility</p:attrName>
                                        </p:attrNameLst>
                                      </p:cBhvr>
                                      <p:to>
                                        <p:strVal val="visible"/>
                                      </p:to>
                                    </p:set>
                                    <p:animEffect transition="in" filter="fade">
                                      <p:cBhvr>
                                        <p:cTn id="73" dur="500"/>
                                        <p:tgtEl>
                                          <p:spTgt spid="7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fade">
                                      <p:cBhvr>
                                        <p:cTn id="78" dur="500"/>
                                        <p:tgtEl>
                                          <p:spTgt spid="7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fade">
                                      <p:cBhvr>
                                        <p:cTn id="83" dur="500"/>
                                        <p:tgtEl>
                                          <p:spTgt spid="7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9"/>
                                        </p:tgtEl>
                                        <p:attrNameLst>
                                          <p:attrName>style.visibility</p:attrName>
                                        </p:attrNameLst>
                                      </p:cBhvr>
                                      <p:to>
                                        <p:strVal val="visible"/>
                                      </p:to>
                                    </p:set>
                                    <p:animEffect transition="in" filter="fade">
                                      <p:cBhvr>
                                        <p:cTn id="88" dur="500"/>
                                        <p:tgtEl>
                                          <p:spTgt spid="79"/>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80"/>
                                        </p:tgtEl>
                                        <p:attrNameLst>
                                          <p:attrName>style.visibility</p:attrName>
                                        </p:attrNameLst>
                                      </p:cBhvr>
                                      <p:to>
                                        <p:strVal val="visible"/>
                                      </p:to>
                                    </p:set>
                                    <p:animEffect transition="in" filter="fade">
                                      <p:cBhvr>
                                        <p:cTn id="92" dur="500"/>
                                        <p:tgtEl>
                                          <p:spTgt spid="8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5"/>
                                        </p:tgtEl>
                                        <p:attrNameLst>
                                          <p:attrName>style.visibility</p:attrName>
                                        </p:attrNameLst>
                                      </p:cBhvr>
                                      <p:to>
                                        <p:strVal val="visible"/>
                                      </p:to>
                                    </p:set>
                                    <p:animEffect transition="in" filter="fade">
                                      <p:cBhvr>
                                        <p:cTn id="97" dur="500"/>
                                        <p:tgtEl>
                                          <p:spTgt spid="75"/>
                                        </p:tgtEl>
                                      </p:cBhvr>
                                    </p:animEffec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76"/>
                                        </p:tgtEl>
                                        <p:attrNameLst>
                                          <p:attrName>style.visibility</p:attrName>
                                        </p:attrNameLst>
                                      </p:cBhvr>
                                      <p:to>
                                        <p:strVal val="visible"/>
                                      </p:to>
                                    </p:set>
                                    <p:animEffect transition="in" filter="fade">
                                      <p:cBhvr>
                                        <p:cTn id="101" dur="500"/>
                                        <p:tgtEl>
                                          <p:spTgt spid="7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fade">
                                      <p:cBhvr>
                                        <p:cTn id="106" dur="500"/>
                                        <p:tgtEl>
                                          <p:spTgt spid="77"/>
                                        </p:tgtEl>
                                      </p:cBhvr>
                                    </p:animEffec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fade">
                                      <p:cBhvr>
                                        <p:cTn id="11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4" grpId="0" animBg="1"/>
      <p:bldP spid="75" grpId="0" animBg="1"/>
      <p:bldP spid="76" grpId="0"/>
      <p:bldP spid="77" grpId="0" animBg="1"/>
      <p:bldP spid="78" grpId="0"/>
      <p:bldP spid="79" grpId="0" animBg="1"/>
      <p:bldP spid="8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Applications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499567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Vector Art Coloring</a:t>
            </a:r>
            <a:endParaRPr lang="en-US" dirty="0"/>
          </a:p>
        </p:txBody>
      </p:sp>
      <p:sp>
        <p:nvSpPr>
          <p:cNvPr id="16" name="TextBox 15"/>
          <p:cNvSpPr txBox="1"/>
          <p:nvPr/>
        </p:nvSpPr>
        <p:spPr>
          <a:xfrm>
            <a:off x="6592390" y="1619572"/>
            <a:ext cx="3892259" cy="1631216"/>
          </a:xfrm>
          <a:prstGeom prst="rect">
            <a:avLst/>
          </a:prstGeom>
          <a:noFill/>
        </p:spPr>
        <p:txBody>
          <a:bodyPr wrap="square" rtlCol="0">
            <a:spAutoFit/>
          </a:bodyPr>
          <a:lstStyle/>
          <a:p>
            <a:r>
              <a:rPr lang="en-US" sz="2400" b="1" dirty="0" err="1" smtClean="0">
                <a:latin typeface="Ubuntu Light"/>
                <a:cs typeface="Ubuntu Light"/>
              </a:rPr>
              <a:t>Pseudocode</a:t>
            </a:r>
            <a:endParaRPr lang="en-US" sz="2400" b="1" dirty="0" smtClean="0">
              <a:latin typeface="Ubuntu Light"/>
              <a:cs typeface="Ubuntu Light"/>
            </a:endParaRPr>
          </a:p>
          <a:p>
            <a:endParaRPr lang="en-US" dirty="0">
              <a:latin typeface="Ubuntu Light"/>
              <a:cs typeface="Ubuntu Light"/>
            </a:endParaRPr>
          </a:p>
          <a:p>
            <a:r>
              <a:rPr lang="en-US" dirty="0" smtClean="0">
                <a:latin typeface="Consolas"/>
                <a:cs typeface="Consolas"/>
              </a:rPr>
              <a:t>colors = </a:t>
            </a:r>
            <a:r>
              <a:rPr lang="en-US" dirty="0" err="1" smtClean="0">
                <a:latin typeface="Consolas"/>
                <a:cs typeface="Consolas"/>
              </a:rPr>
              <a:t>genRandomColors</a:t>
            </a:r>
            <a:r>
              <a:rPr lang="en-US" dirty="0" smtClean="0">
                <a:latin typeface="Consolas"/>
                <a:cs typeface="Consolas"/>
              </a:rPr>
              <a:t>()</a:t>
            </a:r>
          </a:p>
          <a:p>
            <a:r>
              <a:rPr lang="en-US" dirty="0" err="1">
                <a:latin typeface="Consolas"/>
                <a:cs typeface="Consolas"/>
              </a:rPr>
              <a:t>l</a:t>
            </a:r>
            <a:r>
              <a:rPr lang="en-US" dirty="0" err="1" smtClean="0">
                <a:latin typeface="Consolas"/>
                <a:cs typeface="Consolas"/>
              </a:rPr>
              <a:t>ogprob</a:t>
            </a:r>
            <a:r>
              <a:rPr lang="en-US" dirty="0" smtClean="0">
                <a:latin typeface="Consolas"/>
                <a:cs typeface="Consolas"/>
              </a:rPr>
              <a:t> -=</a:t>
            </a:r>
          </a:p>
          <a:p>
            <a:r>
              <a:rPr lang="en-US" dirty="0">
                <a:latin typeface="Consolas"/>
                <a:cs typeface="Consolas"/>
              </a:rPr>
              <a:t> </a:t>
            </a:r>
            <a:r>
              <a:rPr lang="en-US" dirty="0" smtClean="0">
                <a:latin typeface="Consolas"/>
                <a:cs typeface="Consolas"/>
              </a:rPr>
              <a:t> </a:t>
            </a:r>
            <a:r>
              <a:rPr lang="en-US" dirty="0" err="1" smtClean="0">
                <a:latin typeface="Consolas"/>
                <a:cs typeface="Consolas"/>
              </a:rPr>
              <a:t>constraintResidual</a:t>
            </a:r>
            <a:r>
              <a:rPr lang="en-US" dirty="0" smtClean="0">
                <a:latin typeface="Consolas"/>
                <a:cs typeface="Consolas"/>
              </a:rPr>
              <a:t>(colors)</a:t>
            </a:r>
          </a:p>
        </p:txBody>
      </p:sp>
      <p:pic>
        <p:nvPicPr>
          <p:cNvPr id="17" name="Picture 16" descr="roboto_b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818" y="1540730"/>
            <a:ext cx="4774767" cy="4985129"/>
          </a:xfrm>
          <a:prstGeom prst="rect">
            <a:avLst/>
          </a:prstGeom>
        </p:spPr>
      </p:pic>
      <p:grpSp>
        <p:nvGrpSpPr>
          <p:cNvPr id="18" name="Group 17"/>
          <p:cNvGrpSpPr/>
          <p:nvPr/>
        </p:nvGrpSpPr>
        <p:grpSpPr>
          <a:xfrm>
            <a:off x="9951953" y="5551218"/>
            <a:ext cx="2044594" cy="1234490"/>
            <a:chOff x="6919080" y="5434426"/>
            <a:chExt cx="2044594" cy="1234490"/>
          </a:xfrm>
        </p:grpSpPr>
        <p:pic>
          <p:nvPicPr>
            <p:cNvPr id="20" name="Picture 19"/>
            <p:cNvPicPr>
              <a:picLocks noChangeAspect="1"/>
            </p:cNvPicPr>
            <p:nvPr/>
          </p:nvPicPr>
          <p:blipFill>
            <a:blip r:embed="rId4"/>
            <a:stretch>
              <a:fillRect/>
            </a:stretch>
          </p:blipFill>
          <p:spPr>
            <a:xfrm>
              <a:off x="7001528" y="5434426"/>
              <a:ext cx="1962146" cy="972880"/>
            </a:xfrm>
            <a:prstGeom prst="rect">
              <a:avLst/>
            </a:prstGeom>
          </p:spPr>
        </p:pic>
        <p:sp>
          <p:nvSpPr>
            <p:cNvPr id="21" name="TextBox 20"/>
            <p:cNvSpPr txBox="1"/>
            <p:nvPr/>
          </p:nvSpPr>
          <p:spPr>
            <a:xfrm>
              <a:off x="6919080" y="6407306"/>
              <a:ext cx="1253804" cy="261610"/>
            </a:xfrm>
            <a:prstGeom prst="rect">
              <a:avLst/>
            </a:prstGeom>
            <a:noFill/>
          </p:spPr>
          <p:txBody>
            <a:bodyPr wrap="square" rtlCol="0">
              <a:spAutoFit/>
            </a:bodyPr>
            <a:lstStyle/>
            <a:p>
              <a:r>
                <a:rPr lang="en-US" sz="1100" dirty="0" smtClean="0">
                  <a:latin typeface="Ubuntu Light"/>
                  <a:cs typeface="Ubuntu Light"/>
                </a:rPr>
                <a:t>[Lin et al. 2013]</a:t>
              </a:r>
            </a:p>
          </p:txBody>
        </p:sp>
      </p:grpSp>
      <p:sp>
        <p:nvSpPr>
          <p:cNvPr id="22" name="Oval 21"/>
          <p:cNvSpPr/>
          <p:nvPr/>
        </p:nvSpPr>
        <p:spPr>
          <a:xfrm>
            <a:off x="5736653" y="4026760"/>
            <a:ext cx="387098" cy="38709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Ubuntu"/>
                <a:cs typeface="Ubuntu"/>
              </a:rPr>
              <a:t>1</a:t>
            </a:r>
          </a:p>
        </p:txBody>
      </p:sp>
      <p:grpSp>
        <p:nvGrpSpPr>
          <p:cNvPr id="23" name="Group 22"/>
          <p:cNvGrpSpPr/>
          <p:nvPr/>
        </p:nvGrpSpPr>
        <p:grpSpPr>
          <a:xfrm>
            <a:off x="6119354" y="4220309"/>
            <a:ext cx="1198732" cy="1039668"/>
            <a:chOff x="4683220" y="4220309"/>
            <a:chExt cx="1198732" cy="1039668"/>
          </a:xfrm>
        </p:grpSpPr>
        <p:cxnSp>
          <p:nvCxnSpPr>
            <p:cNvPr id="24" name="Straight Connector 23"/>
            <p:cNvCxnSpPr/>
            <p:nvPr/>
          </p:nvCxnSpPr>
          <p:spPr>
            <a:xfrm>
              <a:off x="4683220" y="4220309"/>
              <a:ext cx="11987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Elbow Connector 24"/>
            <p:cNvCxnSpPr>
              <a:stCxn id="26" idx="6"/>
            </p:cNvCxnSpPr>
            <p:nvPr/>
          </p:nvCxnSpPr>
          <p:spPr>
            <a:xfrm flipV="1">
              <a:off x="4683220" y="4220309"/>
              <a:ext cx="1198732" cy="103966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grpSp>
      <p:sp>
        <p:nvSpPr>
          <p:cNvPr id="26" name="Oval 25"/>
          <p:cNvSpPr/>
          <p:nvPr/>
        </p:nvSpPr>
        <p:spPr>
          <a:xfrm>
            <a:off x="5732256" y="5066428"/>
            <a:ext cx="387098" cy="38709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Ubuntu"/>
                <a:cs typeface="Ubuntu"/>
              </a:rPr>
              <a:t>2</a:t>
            </a:r>
            <a:endParaRPr lang="en-US" dirty="0" smtClean="0">
              <a:latin typeface="Ubuntu"/>
              <a:cs typeface="Ubuntu"/>
            </a:endParaRPr>
          </a:p>
        </p:txBody>
      </p:sp>
      <p:pic>
        <p:nvPicPr>
          <p:cNvPr id="28" name="Picture 27"/>
          <p:cNvPicPr>
            <a:picLocks noChangeAspect="1"/>
          </p:cNvPicPr>
          <p:nvPr/>
        </p:nvPicPr>
        <p:blipFill>
          <a:blip r:embed="rId5"/>
          <a:stretch>
            <a:fillRect/>
          </a:stretch>
        </p:blipFill>
        <p:spPr>
          <a:xfrm>
            <a:off x="7450276" y="3846743"/>
            <a:ext cx="1094295" cy="283344"/>
          </a:xfrm>
          <a:prstGeom prst="rect">
            <a:avLst/>
          </a:prstGeom>
        </p:spPr>
      </p:pic>
      <p:pic>
        <p:nvPicPr>
          <p:cNvPr id="31" name="Picture 30"/>
          <p:cNvPicPr>
            <a:picLocks noChangeAspect="1"/>
          </p:cNvPicPr>
          <p:nvPr/>
        </p:nvPicPr>
        <p:blipFill>
          <a:blip r:embed="rId6"/>
          <a:stretch>
            <a:fillRect/>
          </a:stretch>
        </p:blipFill>
        <p:spPr>
          <a:xfrm>
            <a:off x="7487008" y="4242138"/>
            <a:ext cx="1690294" cy="351737"/>
          </a:xfrm>
          <a:prstGeom prst="rect">
            <a:avLst/>
          </a:prstGeom>
        </p:spPr>
      </p:pic>
    </p:spTree>
    <p:extLst>
      <p:ext uri="{BB962C8B-B14F-4D97-AF65-F5344CB8AC3E}">
        <p14:creationId xmlns:p14="http://schemas.microsoft.com/office/powerpoint/2010/main" val="11972691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fade">
                                      <p:cBhvr>
                                        <p:cTn id="41" dur="500"/>
                                        <p:tgtEl>
                                          <p:spTgt spid="1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xEl>
                                              <p:pRg st="2" end="2"/>
                                            </p:txEl>
                                          </p:spTgt>
                                        </p:tgtEl>
                                        <p:attrNameLst>
                                          <p:attrName>style.visibility</p:attrName>
                                        </p:attrNameLst>
                                      </p:cBhvr>
                                      <p:to>
                                        <p:strVal val="visible"/>
                                      </p:to>
                                    </p:set>
                                    <p:animEffect transition="in" filter="fade">
                                      <p:cBhvr>
                                        <p:cTn id="46" dur="500"/>
                                        <p:tgtEl>
                                          <p:spTgt spid="16">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xEl>
                                              <p:pRg st="3" end="3"/>
                                            </p:txEl>
                                          </p:spTgt>
                                        </p:tgtEl>
                                        <p:attrNameLst>
                                          <p:attrName>style.visibility</p:attrName>
                                        </p:attrNameLst>
                                      </p:cBhvr>
                                      <p:to>
                                        <p:strVal val="visible"/>
                                      </p:to>
                                    </p:set>
                                    <p:animEffect transition="in" filter="fade">
                                      <p:cBhvr>
                                        <p:cTn id="51" dur="500"/>
                                        <p:tgtEl>
                                          <p:spTgt spid="16">
                                            <p:txEl>
                                              <p:pRg st="3" end="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6">
                                            <p:txEl>
                                              <p:pRg st="4" end="4"/>
                                            </p:txEl>
                                          </p:spTgt>
                                        </p:tgtEl>
                                        <p:attrNameLst>
                                          <p:attrName>style.visibility</p:attrName>
                                        </p:attrNameLst>
                                      </p:cBhvr>
                                      <p:to>
                                        <p:strVal val="visible"/>
                                      </p:to>
                                    </p:set>
                                    <p:animEffect transition="in" filter="fade">
                                      <p:cBhvr>
                                        <p:cTn id="54"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Vector Art: MH vs. HMC</a:t>
            </a:r>
            <a:endParaRPr lang="en-US" dirty="0"/>
          </a:p>
        </p:txBody>
      </p:sp>
      <p:pic>
        <p:nvPicPr>
          <p:cNvPr id="8" name="robot_rwm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61163" y="2168771"/>
            <a:ext cx="4378010" cy="4346818"/>
          </a:xfrm>
          <a:prstGeom prst="rect">
            <a:avLst/>
          </a:prstGeom>
        </p:spPr>
      </p:pic>
      <p:sp>
        <p:nvSpPr>
          <p:cNvPr id="9" name="TextBox 8"/>
          <p:cNvSpPr txBox="1"/>
          <p:nvPr/>
        </p:nvSpPr>
        <p:spPr>
          <a:xfrm>
            <a:off x="2364135" y="1602304"/>
            <a:ext cx="1797538" cy="461665"/>
          </a:xfrm>
          <a:prstGeom prst="rect">
            <a:avLst/>
          </a:prstGeom>
          <a:noFill/>
        </p:spPr>
        <p:txBody>
          <a:bodyPr wrap="square" rtlCol="0">
            <a:spAutoFit/>
          </a:bodyPr>
          <a:lstStyle/>
          <a:p>
            <a:pPr algn="ctr"/>
            <a:r>
              <a:rPr lang="en-US" sz="2400" b="1" dirty="0" smtClean="0">
                <a:latin typeface="Ubuntu Light"/>
                <a:cs typeface="Ubuntu Light"/>
              </a:rPr>
              <a:t>MH</a:t>
            </a:r>
          </a:p>
        </p:txBody>
      </p:sp>
      <p:sp>
        <p:nvSpPr>
          <p:cNvPr id="10" name="TextBox 9"/>
          <p:cNvSpPr txBox="1"/>
          <p:nvPr/>
        </p:nvSpPr>
        <p:spPr>
          <a:xfrm>
            <a:off x="7949910" y="1602304"/>
            <a:ext cx="1797538" cy="461665"/>
          </a:xfrm>
          <a:prstGeom prst="rect">
            <a:avLst/>
          </a:prstGeom>
          <a:noFill/>
        </p:spPr>
        <p:txBody>
          <a:bodyPr wrap="square" rtlCol="0">
            <a:spAutoFit/>
          </a:bodyPr>
          <a:lstStyle/>
          <a:p>
            <a:pPr algn="ctr"/>
            <a:r>
              <a:rPr lang="en-US" sz="2400" b="1" dirty="0" smtClean="0">
                <a:latin typeface="Ubuntu Light"/>
                <a:cs typeface="Ubuntu Light"/>
              </a:rPr>
              <a:t>HMC</a:t>
            </a:r>
          </a:p>
        </p:txBody>
      </p:sp>
      <p:pic>
        <p:nvPicPr>
          <p:cNvPr id="11" name="robot_hmc_slow.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685705" y="2168771"/>
            <a:ext cx="4378010" cy="4346818"/>
          </a:xfrm>
          <a:prstGeom prst="rect">
            <a:avLst/>
          </a:prstGeom>
        </p:spPr>
      </p:pic>
    </p:spTree>
    <p:extLst>
      <p:ext uri="{BB962C8B-B14F-4D97-AF65-F5344CB8AC3E}">
        <p14:creationId xmlns:p14="http://schemas.microsoft.com/office/powerpoint/2010/main" val="25668945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8"/>
                </p:tgtEl>
              </p:cMediaNode>
            </p:video>
            <p:video>
              <p:cMediaNode vol="80000">
                <p:cTn id="13" fill="hold" display="0">
                  <p:stCondLst>
                    <p:cond delay="indefinite"/>
                  </p:stCondLst>
                </p:cTn>
                <p:tgtEl>
                  <p:spTgt spid="1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12915" y="2"/>
            <a:ext cx="8373617" cy="6857999"/>
          </a:xfrm>
          <a:prstGeom prst="rect">
            <a:avLst/>
          </a:prstGeom>
        </p:spPr>
      </p:pic>
      <p:sp>
        <p:nvSpPr>
          <p:cNvPr id="7" name="Rectangle 6"/>
          <p:cNvSpPr/>
          <p:nvPr/>
        </p:nvSpPr>
        <p:spPr>
          <a:xfrm>
            <a:off x="7488654" y="1"/>
            <a:ext cx="2987261" cy="646043"/>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r>
              <a:rPr lang="en-US" sz="2000" dirty="0">
                <a:latin typeface="Ubuntu"/>
                <a:cs typeface="Ubuntu"/>
              </a:rPr>
              <a:t>Design Galleries</a:t>
            </a:r>
          </a:p>
          <a:p>
            <a:pPr algn="ctr"/>
            <a:r>
              <a:rPr lang="en-US" sz="1500" dirty="0">
                <a:latin typeface="Ubuntu"/>
                <a:cs typeface="Ubuntu"/>
              </a:rPr>
              <a:t>[Marks et al. 1997]</a:t>
            </a:r>
          </a:p>
        </p:txBody>
      </p:sp>
    </p:spTree>
    <p:extLst>
      <p:ext uri="{BB962C8B-B14F-4D97-AF65-F5344CB8AC3E}">
        <p14:creationId xmlns:p14="http://schemas.microsoft.com/office/powerpoint/2010/main" val="383749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52351"/>
          <a:stretch/>
        </p:blipFill>
        <p:spPr>
          <a:xfrm>
            <a:off x="730704" y="1487"/>
            <a:ext cx="5111533" cy="6855031"/>
          </a:xfrm>
          <a:prstGeom prst="rect">
            <a:avLst/>
          </a:prstGeom>
        </p:spPr>
      </p:pic>
      <p:pic>
        <p:nvPicPr>
          <p:cNvPr id="6" name="Picture 5"/>
          <p:cNvPicPr>
            <a:picLocks noChangeAspect="1"/>
          </p:cNvPicPr>
          <p:nvPr/>
        </p:nvPicPr>
        <p:blipFill rotWithShape="1">
          <a:blip r:embed="rId3"/>
          <a:srcRect l="53107"/>
          <a:stretch/>
        </p:blipFill>
        <p:spPr>
          <a:xfrm>
            <a:off x="6427734" y="2"/>
            <a:ext cx="5030390" cy="6855031"/>
          </a:xfrm>
          <a:prstGeom prst="rect">
            <a:avLst/>
          </a:prstGeom>
        </p:spPr>
      </p:pic>
    </p:spTree>
    <p:extLst>
      <p:ext uri="{BB962C8B-B14F-4D97-AF65-F5344CB8AC3E}">
        <p14:creationId xmlns:p14="http://schemas.microsoft.com/office/powerpoint/2010/main" val="3236304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Stacking Structures</a:t>
            </a:r>
            <a:endParaRPr lang="en-US" dirty="0"/>
          </a:p>
        </p:txBody>
      </p:sp>
      <p:pic>
        <p:nvPicPr>
          <p:cNvPr id="14" name="Picture 13"/>
          <p:cNvPicPr>
            <a:picLocks noChangeAspect="1"/>
          </p:cNvPicPr>
          <p:nvPr/>
        </p:nvPicPr>
        <p:blipFill rotWithShape="1">
          <a:blip r:embed="rId3"/>
          <a:srcRect r="9915"/>
          <a:stretch/>
        </p:blipFill>
        <p:spPr>
          <a:xfrm>
            <a:off x="1386557" y="1763425"/>
            <a:ext cx="4680903" cy="4775233"/>
          </a:xfrm>
          <a:prstGeom prst="rect">
            <a:avLst/>
          </a:prstGeom>
        </p:spPr>
      </p:pic>
      <p:sp>
        <p:nvSpPr>
          <p:cNvPr id="16" name="TextBox 15"/>
          <p:cNvSpPr txBox="1"/>
          <p:nvPr/>
        </p:nvSpPr>
        <p:spPr>
          <a:xfrm>
            <a:off x="6962551" y="1727534"/>
            <a:ext cx="4064133" cy="1846659"/>
          </a:xfrm>
          <a:prstGeom prst="rect">
            <a:avLst/>
          </a:prstGeom>
          <a:noFill/>
        </p:spPr>
        <p:txBody>
          <a:bodyPr wrap="square" rtlCol="0">
            <a:spAutoFit/>
          </a:bodyPr>
          <a:lstStyle/>
          <a:p>
            <a:r>
              <a:rPr lang="en-US" sz="2400" b="1" dirty="0" err="1" smtClean="0">
                <a:latin typeface="Ubuntu Light"/>
                <a:cs typeface="Ubuntu Light"/>
              </a:rPr>
              <a:t>Pseudocode</a:t>
            </a:r>
            <a:endParaRPr lang="en-US" sz="2400" b="1" dirty="0" smtClean="0">
              <a:latin typeface="Ubuntu Light"/>
              <a:cs typeface="Ubuntu Light"/>
            </a:endParaRPr>
          </a:p>
          <a:p>
            <a:endParaRPr lang="en-US" dirty="0">
              <a:latin typeface="Ubuntu Light"/>
              <a:cs typeface="Ubuntu Light"/>
            </a:endParaRPr>
          </a:p>
          <a:p>
            <a:r>
              <a:rPr lang="en-US" dirty="0">
                <a:latin typeface="Consolas"/>
                <a:cs typeface="Consolas"/>
              </a:rPr>
              <a:t>s</a:t>
            </a:r>
            <a:r>
              <a:rPr lang="en-US" dirty="0" smtClean="0">
                <a:latin typeface="Consolas"/>
                <a:cs typeface="Consolas"/>
              </a:rPr>
              <a:t> = </a:t>
            </a:r>
            <a:r>
              <a:rPr lang="en-US" dirty="0" err="1" smtClean="0">
                <a:latin typeface="Consolas"/>
                <a:cs typeface="Consolas"/>
              </a:rPr>
              <a:t>genRandomStruct</a:t>
            </a:r>
            <a:r>
              <a:rPr lang="en-US" dirty="0" smtClean="0">
                <a:latin typeface="Consolas"/>
                <a:cs typeface="Consolas"/>
              </a:rPr>
              <a:t>()</a:t>
            </a:r>
          </a:p>
          <a:p>
            <a:r>
              <a:rPr lang="en-US" dirty="0" smtClean="0">
                <a:latin typeface="Consolas"/>
                <a:cs typeface="Consolas"/>
              </a:rPr>
              <a:t>f = </a:t>
            </a:r>
            <a:r>
              <a:rPr lang="en-US" dirty="0" err="1" smtClean="0">
                <a:latin typeface="Consolas"/>
                <a:cs typeface="Consolas"/>
              </a:rPr>
              <a:t>genRandomForces</a:t>
            </a:r>
            <a:r>
              <a:rPr lang="en-US" dirty="0" smtClean="0">
                <a:latin typeface="Consolas"/>
                <a:cs typeface="Consolas"/>
              </a:rPr>
              <a:t>(s)</a:t>
            </a:r>
          </a:p>
          <a:p>
            <a:r>
              <a:rPr lang="en-US" dirty="0" err="1">
                <a:latin typeface="Consolas"/>
                <a:cs typeface="Consolas"/>
              </a:rPr>
              <a:t>l</a:t>
            </a:r>
            <a:r>
              <a:rPr lang="en-US" dirty="0" err="1" smtClean="0">
                <a:latin typeface="Consolas"/>
                <a:cs typeface="Consolas"/>
              </a:rPr>
              <a:t>ogprob</a:t>
            </a:r>
            <a:r>
              <a:rPr lang="en-US" dirty="0" smtClean="0">
                <a:latin typeface="Consolas"/>
                <a:cs typeface="Consolas"/>
              </a:rPr>
              <a:t> -=</a:t>
            </a:r>
          </a:p>
          <a:p>
            <a:r>
              <a:rPr lang="en-US" dirty="0" smtClean="0">
                <a:latin typeface="Consolas"/>
                <a:cs typeface="Consolas"/>
              </a:rPr>
              <a:t>   </a:t>
            </a:r>
            <a:r>
              <a:rPr lang="en-US" dirty="0" err="1" smtClean="0">
                <a:latin typeface="Consolas"/>
                <a:cs typeface="Consolas"/>
              </a:rPr>
              <a:t>forceResidual</a:t>
            </a:r>
            <a:r>
              <a:rPr lang="en-US" dirty="0" smtClean="0">
                <a:latin typeface="Consolas"/>
                <a:cs typeface="Consolas"/>
              </a:rPr>
              <a:t>(s, f)</a:t>
            </a:r>
          </a:p>
        </p:txBody>
      </p:sp>
      <p:sp>
        <p:nvSpPr>
          <p:cNvPr id="17" name="Rectangle 16"/>
          <p:cNvSpPr/>
          <p:nvPr/>
        </p:nvSpPr>
        <p:spPr>
          <a:xfrm rot="20216355">
            <a:off x="3365201" y="5126024"/>
            <a:ext cx="706598" cy="19369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18" name="Rectangle 17"/>
          <p:cNvSpPr/>
          <p:nvPr/>
        </p:nvSpPr>
        <p:spPr>
          <a:xfrm rot="229611">
            <a:off x="2814228" y="4180586"/>
            <a:ext cx="706598" cy="19369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19" name="Rectangle 18"/>
          <p:cNvSpPr/>
          <p:nvPr/>
        </p:nvSpPr>
        <p:spPr>
          <a:xfrm rot="649655">
            <a:off x="2552622" y="3377587"/>
            <a:ext cx="583965" cy="176082"/>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20" name="Rectangle 19"/>
          <p:cNvSpPr/>
          <p:nvPr/>
        </p:nvSpPr>
        <p:spPr>
          <a:xfrm rot="21247095">
            <a:off x="2667213" y="3015013"/>
            <a:ext cx="583965" cy="176082"/>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sp>
        <p:nvSpPr>
          <p:cNvPr id="21" name="Rectangle 20"/>
          <p:cNvSpPr/>
          <p:nvPr/>
        </p:nvSpPr>
        <p:spPr>
          <a:xfrm>
            <a:off x="2323784" y="2663950"/>
            <a:ext cx="438741" cy="170382"/>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Ubuntu"/>
              <a:cs typeface="Ubuntu"/>
            </a:endParaRPr>
          </a:p>
        </p:txBody>
      </p:sp>
      <p:pic>
        <p:nvPicPr>
          <p:cNvPr id="22" name="Picture 2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5778" y="4569532"/>
            <a:ext cx="3437507" cy="851681"/>
          </a:xfrm>
          <a:prstGeom prst="rect">
            <a:avLst/>
          </a:prstGeom>
        </p:spPr>
      </p:pic>
    </p:spTree>
    <p:extLst>
      <p:ext uri="{BB962C8B-B14F-4D97-AF65-F5344CB8AC3E}">
        <p14:creationId xmlns:p14="http://schemas.microsoft.com/office/powerpoint/2010/main" val="2396697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Effect transition="in" filter="fade">
                                      <p:cBhvr>
                                        <p:cTn id="13" dur="500"/>
                                        <p:tgtEl>
                                          <p:spTgt spid="1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xEl>
                                              <p:pRg st="3" end="3"/>
                                            </p:txEl>
                                          </p:spTgt>
                                        </p:tgtEl>
                                        <p:attrNameLst>
                                          <p:attrName>style.visibility</p:attrName>
                                        </p:attrNameLst>
                                      </p:cBhvr>
                                      <p:to>
                                        <p:strVal val="visible"/>
                                      </p:to>
                                    </p:set>
                                    <p:animEffect transition="in" filter="fade">
                                      <p:cBhvr>
                                        <p:cTn id="39" dur="500"/>
                                        <p:tgtEl>
                                          <p:spTgt spid="1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xEl>
                                              <p:pRg st="4" end="4"/>
                                            </p:txEl>
                                          </p:spTgt>
                                        </p:tgtEl>
                                        <p:attrNameLst>
                                          <p:attrName>style.visibility</p:attrName>
                                        </p:attrNameLst>
                                      </p:cBhvr>
                                      <p:to>
                                        <p:strVal val="visible"/>
                                      </p:to>
                                    </p:set>
                                    <p:animEffect transition="in" filter="fade">
                                      <p:cBhvr>
                                        <p:cTn id="49" dur="500"/>
                                        <p:tgtEl>
                                          <p:spTgt spid="16">
                                            <p:txEl>
                                              <p:pRg st="4" end="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xEl>
                                              <p:pRg st="5" end="5"/>
                                            </p:txEl>
                                          </p:spTgt>
                                        </p:tgtEl>
                                        <p:attrNameLst>
                                          <p:attrName>style.visibility</p:attrName>
                                        </p:attrNameLst>
                                      </p:cBhvr>
                                      <p:to>
                                        <p:strVal val="visible"/>
                                      </p:to>
                                    </p:set>
                                    <p:animEffect transition="in" filter="fade">
                                      <p:cBhvr>
                                        <p:cTn id="5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Stacking: MH vs. HMC</a:t>
            </a:r>
            <a:endParaRPr lang="en-US" dirty="0"/>
          </a:p>
        </p:txBody>
      </p:sp>
      <p:sp>
        <p:nvSpPr>
          <p:cNvPr id="9" name="TextBox 8"/>
          <p:cNvSpPr txBox="1"/>
          <p:nvPr/>
        </p:nvSpPr>
        <p:spPr>
          <a:xfrm>
            <a:off x="2348755" y="1602304"/>
            <a:ext cx="1797538" cy="461665"/>
          </a:xfrm>
          <a:prstGeom prst="rect">
            <a:avLst/>
          </a:prstGeom>
          <a:noFill/>
        </p:spPr>
        <p:txBody>
          <a:bodyPr wrap="square" rtlCol="0">
            <a:spAutoFit/>
          </a:bodyPr>
          <a:lstStyle/>
          <a:p>
            <a:pPr algn="ctr"/>
            <a:r>
              <a:rPr lang="en-US" sz="2400" b="1" dirty="0" smtClean="0">
                <a:latin typeface="Ubuntu Light"/>
                <a:cs typeface="Ubuntu Light"/>
              </a:rPr>
              <a:t>MH</a:t>
            </a:r>
          </a:p>
        </p:txBody>
      </p:sp>
      <p:sp>
        <p:nvSpPr>
          <p:cNvPr id="10" name="TextBox 9"/>
          <p:cNvSpPr txBox="1"/>
          <p:nvPr/>
        </p:nvSpPr>
        <p:spPr>
          <a:xfrm>
            <a:off x="7954073" y="1602304"/>
            <a:ext cx="1797538" cy="461665"/>
          </a:xfrm>
          <a:prstGeom prst="rect">
            <a:avLst/>
          </a:prstGeom>
          <a:noFill/>
        </p:spPr>
        <p:txBody>
          <a:bodyPr wrap="square" rtlCol="0">
            <a:spAutoFit/>
          </a:bodyPr>
          <a:lstStyle/>
          <a:p>
            <a:pPr algn="ctr"/>
            <a:r>
              <a:rPr lang="en-US" sz="2400" b="1" dirty="0" smtClean="0">
                <a:latin typeface="Ubuntu Light"/>
                <a:cs typeface="Ubuntu Light"/>
              </a:rPr>
              <a:t>HMC</a:t>
            </a:r>
          </a:p>
        </p:txBody>
      </p:sp>
      <p:pic>
        <p:nvPicPr>
          <p:cNvPr id="11" name="mh_fai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15659" y="2168771"/>
            <a:ext cx="4346817" cy="4346818"/>
          </a:xfrm>
          <a:prstGeom prst="rect">
            <a:avLst/>
          </a:prstGeom>
        </p:spPr>
      </p:pic>
      <p:pic>
        <p:nvPicPr>
          <p:cNvPr id="12" name="wheel_hmc.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680376" y="2168771"/>
            <a:ext cx="4346818" cy="4346818"/>
          </a:xfrm>
          <a:prstGeom prst="rect">
            <a:avLst/>
          </a:prstGeom>
        </p:spPr>
      </p:pic>
    </p:spTree>
    <p:extLst>
      <p:ext uri="{BB962C8B-B14F-4D97-AF65-F5344CB8AC3E}">
        <p14:creationId xmlns:p14="http://schemas.microsoft.com/office/powerpoint/2010/main" val="31050721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2"/>
                </p:tgtEl>
              </p:cMediaNode>
            </p:video>
            <p:video>
              <p:cMediaNode vol="80000">
                <p:cTn id="13" fill="hold" display="0">
                  <p:stCondLst>
                    <p:cond delay="indefinite"/>
                  </p:stCondLst>
                </p:cTn>
                <p:tgtEl>
                  <p:spTgt spid="11"/>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Enforcing Symmetry</a:t>
            </a:r>
            <a:endParaRPr lang="en-US" dirty="0"/>
          </a:p>
        </p:txBody>
      </p:sp>
      <p:sp>
        <p:nvSpPr>
          <p:cNvPr id="9" name="TextBox 8"/>
          <p:cNvSpPr txBox="1"/>
          <p:nvPr/>
        </p:nvSpPr>
        <p:spPr>
          <a:xfrm>
            <a:off x="6800644" y="1727534"/>
            <a:ext cx="4064133" cy="2400657"/>
          </a:xfrm>
          <a:prstGeom prst="rect">
            <a:avLst/>
          </a:prstGeom>
          <a:noFill/>
        </p:spPr>
        <p:txBody>
          <a:bodyPr wrap="square" rtlCol="0">
            <a:spAutoFit/>
          </a:bodyPr>
          <a:lstStyle/>
          <a:p>
            <a:r>
              <a:rPr lang="en-US" sz="2400" b="1" dirty="0" err="1" smtClean="0">
                <a:latin typeface="Ubuntu Light"/>
                <a:cs typeface="Ubuntu Light"/>
              </a:rPr>
              <a:t>Pseudocode</a:t>
            </a:r>
            <a:endParaRPr lang="en-US" sz="2400" b="1" dirty="0" smtClean="0">
              <a:latin typeface="Ubuntu Light"/>
              <a:cs typeface="Ubuntu Light"/>
            </a:endParaRPr>
          </a:p>
          <a:p>
            <a:endParaRPr lang="en-US" dirty="0">
              <a:latin typeface="Ubuntu Light"/>
              <a:cs typeface="Ubuntu Light"/>
            </a:endParaRPr>
          </a:p>
          <a:p>
            <a:r>
              <a:rPr lang="en-US" dirty="0">
                <a:latin typeface="Consolas"/>
                <a:cs typeface="Consolas"/>
              </a:rPr>
              <a:t>s</a:t>
            </a:r>
            <a:r>
              <a:rPr lang="en-US" dirty="0" smtClean="0">
                <a:latin typeface="Consolas"/>
                <a:cs typeface="Consolas"/>
              </a:rPr>
              <a:t> = </a:t>
            </a:r>
            <a:r>
              <a:rPr lang="en-US" dirty="0" err="1" smtClean="0">
                <a:latin typeface="Consolas"/>
                <a:cs typeface="Consolas"/>
              </a:rPr>
              <a:t>genRandomStruct</a:t>
            </a:r>
            <a:r>
              <a:rPr lang="en-US" dirty="0" smtClean="0">
                <a:latin typeface="Consolas"/>
                <a:cs typeface="Consolas"/>
              </a:rPr>
              <a:t>()</a:t>
            </a:r>
          </a:p>
          <a:p>
            <a:r>
              <a:rPr lang="en-US" dirty="0" smtClean="0">
                <a:latin typeface="Consolas"/>
                <a:cs typeface="Consolas"/>
              </a:rPr>
              <a:t>f = </a:t>
            </a:r>
            <a:r>
              <a:rPr lang="en-US" dirty="0" err="1" smtClean="0">
                <a:latin typeface="Consolas"/>
                <a:cs typeface="Consolas"/>
              </a:rPr>
              <a:t>genRandomForces</a:t>
            </a:r>
            <a:r>
              <a:rPr lang="en-US" dirty="0" smtClean="0">
                <a:latin typeface="Consolas"/>
                <a:cs typeface="Consolas"/>
              </a:rPr>
              <a:t>(s)</a:t>
            </a:r>
          </a:p>
          <a:p>
            <a:r>
              <a:rPr lang="en-US" dirty="0" err="1">
                <a:latin typeface="Consolas"/>
                <a:cs typeface="Consolas"/>
              </a:rPr>
              <a:t>l</a:t>
            </a:r>
            <a:r>
              <a:rPr lang="en-US" dirty="0" err="1" smtClean="0">
                <a:latin typeface="Consolas"/>
                <a:cs typeface="Consolas"/>
              </a:rPr>
              <a:t>ogprob</a:t>
            </a:r>
            <a:r>
              <a:rPr lang="en-US" dirty="0" smtClean="0">
                <a:latin typeface="Consolas"/>
                <a:cs typeface="Consolas"/>
              </a:rPr>
              <a:t> -=</a:t>
            </a:r>
          </a:p>
          <a:p>
            <a:r>
              <a:rPr lang="en-US" dirty="0">
                <a:latin typeface="Consolas"/>
                <a:cs typeface="Consolas"/>
              </a:rPr>
              <a:t> </a:t>
            </a:r>
            <a:r>
              <a:rPr lang="en-US" dirty="0" smtClean="0">
                <a:latin typeface="Consolas"/>
                <a:cs typeface="Consolas"/>
              </a:rPr>
              <a:t>  </a:t>
            </a:r>
            <a:r>
              <a:rPr lang="en-US" dirty="0" err="1" smtClean="0">
                <a:latin typeface="Consolas"/>
                <a:cs typeface="Consolas"/>
              </a:rPr>
              <a:t>forceResiduals</a:t>
            </a:r>
            <a:r>
              <a:rPr lang="en-US" dirty="0" smtClean="0">
                <a:latin typeface="Consolas"/>
                <a:cs typeface="Consolas"/>
              </a:rPr>
              <a:t>(s, f)</a:t>
            </a:r>
          </a:p>
          <a:p>
            <a:r>
              <a:rPr lang="en-US" dirty="0" err="1">
                <a:latin typeface="Consolas"/>
                <a:cs typeface="Consolas"/>
              </a:rPr>
              <a:t>s</a:t>
            </a:r>
            <a:r>
              <a:rPr lang="en-US" dirty="0" err="1" smtClean="0">
                <a:latin typeface="Consolas"/>
                <a:cs typeface="Consolas"/>
              </a:rPr>
              <a:t>r</a:t>
            </a:r>
            <a:r>
              <a:rPr lang="en-US" dirty="0" smtClean="0">
                <a:latin typeface="Consolas"/>
                <a:cs typeface="Consolas"/>
              </a:rPr>
              <a:t> = reflect(s)</a:t>
            </a:r>
          </a:p>
          <a:p>
            <a:r>
              <a:rPr lang="en-US" dirty="0" err="1">
                <a:latin typeface="Consolas"/>
                <a:cs typeface="Consolas"/>
              </a:rPr>
              <a:t>l</a:t>
            </a:r>
            <a:r>
              <a:rPr lang="en-US" dirty="0" err="1" smtClean="0">
                <a:latin typeface="Consolas"/>
                <a:cs typeface="Consolas"/>
              </a:rPr>
              <a:t>ogprob</a:t>
            </a:r>
            <a:r>
              <a:rPr lang="en-US" dirty="0" smtClean="0">
                <a:latin typeface="Consolas"/>
                <a:cs typeface="Consolas"/>
              </a:rPr>
              <a:t> -= </a:t>
            </a:r>
            <a:r>
              <a:rPr lang="en-US" dirty="0" err="1" smtClean="0">
                <a:latin typeface="Consolas"/>
                <a:cs typeface="Consolas"/>
              </a:rPr>
              <a:t>vertexDiff</a:t>
            </a:r>
            <a:r>
              <a:rPr lang="en-US" dirty="0" smtClean="0">
                <a:latin typeface="Consolas"/>
                <a:cs typeface="Consolas"/>
              </a:rPr>
              <a:t>(s, </a:t>
            </a:r>
            <a:r>
              <a:rPr lang="en-US" dirty="0" err="1" smtClean="0">
                <a:latin typeface="Consolas"/>
                <a:cs typeface="Consolas"/>
              </a:rPr>
              <a:t>sr</a:t>
            </a:r>
            <a:r>
              <a:rPr lang="en-US" dirty="0" smtClean="0">
                <a:latin typeface="Consolas"/>
                <a:cs typeface="Consolas"/>
              </a:rPr>
              <a:t>)</a:t>
            </a:r>
          </a:p>
        </p:txBody>
      </p:sp>
      <p:pic>
        <p:nvPicPr>
          <p:cNvPr id="10" name="sym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3247" y="1804351"/>
            <a:ext cx="4647679" cy="4647679"/>
          </a:xfrm>
          <a:prstGeom prst="rect">
            <a:avLst/>
          </a:prstGeom>
        </p:spPr>
      </p:pic>
      <p:cxnSp>
        <p:nvCxnSpPr>
          <p:cNvPr id="11" name="Straight Connector 10"/>
          <p:cNvCxnSpPr/>
          <p:nvPr/>
        </p:nvCxnSpPr>
        <p:spPr>
          <a:xfrm>
            <a:off x="3820196" y="3456451"/>
            <a:ext cx="0" cy="2654402"/>
          </a:xfrm>
          <a:prstGeom prst="line">
            <a:avLst/>
          </a:prstGeom>
          <a:ln w="76200" cmpd="sng">
            <a:solidFill>
              <a:schemeClr val="accent4"/>
            </a:solidFill>
            <a:prstDash val="sysDash"/>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2951271" y="4945601"/>
            <a:ext cx="1747399" cy="1022029"/>
            <a:chOff x="1651911" y="4945601"/>
            <a:chExt cx="1747399" cy="1022029"/>
          </a:xfrm>
        </p:grpSpPr>
        <p:cxnSp>
          <p:nvCxnSpPr>
            <p:cNvPr id="13" name="Straight Arrow Connector 12"/>
            <p:cNvCxnSpPr/>
            <p:nvPr/>
          </p:nvCxnSpPr>
          <p:spPr>
            <a:xfrm>
              <a:off x="1651911" y="5967630"/>
              <a:ext cx="1747399" cy="0"/>
            </a:xfrm>
            <a:prstGeom prst="straightConnector1">
              <a:avLst/>
            </a:prstGeom>
            <a:ln w="38100" cmpd="sng">
              <a:solidFill>
                <a:schemeClr val="accent6"/>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869187" y="4945601"/>
              <a:ext cx="1312847" cy="0"/>
            </a:xfrm>
            <a:prstGeom prst="straightConnector1">
              <a:avLst/>
            </a:prstGeom>
            <a:ln w="38100" cmpd="sng">
              <a:solidFill>
                <a:schemeClr val="accent6"/>
              </a:solidFill>
              <a:headEnd type="triangl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304650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500"/>
                                        <p:tgtEl>
                                          <p:spTgt spid="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6" end="6"/>
                                            </p:txEl>
                                          </p:spTgt>
                                        </p:tgtEl>
                                        <p:attrNameLst>
                                          <p:attrName>style.visibility</p:attrName>
                                        </p:attrNameLst>
                                      </p:cBhvr>
                                      <p:to>
                                        <p:strVal val="visible"/>
                                      </p:to>
                                    </p:set>
                                    <p:animEffect transition="in" filter="fade">
                                      <p:cBhvr>
                                        <p:cTn id="30" dur="500"/>
                                        <p:tgtEl>
                                          <p:spTgt spid="9">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9">
                                            <p:txEl>
                                              <p:pRg st="7" end="7"/>
                                            </p:txEl>
                                          </p:spTgt>
                                        </p:tgtEl>
                                        <p:attrNameLst>
                                          <p:attrName>style.visibility</p:attrName>
                                        </p:attrNameLst>
                                      </p:cBhvr>
                                      <p:to>
                                        <p:strVal val="visible"/>
                                      </p:to>
                                    </p:set>
                                    <p:animEffect transition="in" filter="fade">
                                      <p:cBhvr>
                                        <p:cTn id="38" dur="500"/>
                                        <p:tgtEl>
                                          <p:spTgt spid="9">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10"/>
                                        </p:tgtEl>
                                      </p:cBhvr>
                                    </p:cmd>
                                  </p:childTnLst>
                                </p:cTn>
                              </p:par>
                            </p:childTnLst>
                          </p:cTn>
                        </p:par>
                      </p:childTnLst>
                    </p:cTn>
                  </p:par>
                </p:childTnLst>
              </p:cTn>
              <p:nextCondLst>
                <p:cond evt="onClick" delay="0">
                  <p:tgtEl>
                    <p:spTgt spid="10"/>
                  </p:tgtEl>
                </p:cond>
              </p:nextCondLst>
            </p:seq>
            <p:video>
              <p:cMediaNode vol="80000">
                <p:cTn id="52" fill="hold" display="0">
                  <p:stCondLst>
                    <p:cond delay="indefinite"/>
                  </p:stCondLst>
                </p:cTn>
                <p:tgtEl>
                  <p:spTgt spid="10"/>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441" y="102771"/>
            <a:ext cx="10969943" cy="1143000"/>
          </a:xfrm>
        </p:spPr>
        <p:txBody>
          <a:bodyPr/>
          <a:lstStyle/>
          <a:p>
            <a:r>
              <a:rPr lang="en-US" dirty="0" smtClean="0"/>
              <a:t>Physical Realization</a:t>
            </a:r>
            <a:endParaRPr lang="en-US" dirty="0"/>
          </a:p>
        </p:txBody>
      </p:sp>
      <p:pic>
        <p:nvPicPr>
          <p:cNvPr id="6" name="physical.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514292" y="1354640"/>
            <a:ext cx="9144000" cy="5143500"/>
          </a:xfrm>
          <a:prstGeom prst="rect">
            <a:avLst/>
          </a:prstGeom>
        </p:spPr>
      </p:pic>
    </p:spTree>
    <p:extLst>
      <p:ext uri="{BB962C8B-B14F-4D97-AF65-F5344CB8AC3E}">
        <p14:creationId xmlns:p14="http://schemas.microsoft.com/office/powerpoint/2010/main" val="3870474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HMC Limitations</a:t>
            </a:r>
            <a:endParaRPr lang="en-US" dirty="0"/>
          </a:p>
        </p:txBody>
      </p:sp>
      <p:sp>
        <p:nvSpPr>
          <p:cNvPr id="3" name="Content Placeholder 2"/>
          <p:cNvSpPr>
            <a:spLocks noGrp="1"/>
          </p:cNvSpPr>
          <p:nvPr>
            <p:ph idx="1"/>
          </p:nvPr>
        </p:nvSpPr>
        <p:spPr>
          <a:xfrm>
            <a:off x="1830644" y="1512964"/>
            <a:ext cx="10969943" cy="5057913"/>
          </a:xfrm>
        </p:spPr>
        <p:txBody>
          <a:bodyPr>
            <a:normAutofit fontScale="92500" lnSpcReduction="20000"/>
          </a:bodyPr>
          <a:lstStyle/>
          <a:p>
            <a:r>
              <a:rPr lang="en-US" b="1" dirty="0" smtClean="0"/>
              <a:t>Setting Trajectory Length</a:t>
            </a:r>
          </a:p>
          <a:p>
            <a:r>
              <a:rPr lang="en-US" b="1" dirty="0" smtClean="0"/>
              <a:t>	</a:t>
            </a:r>
            <a:r>
              <a:rPr lang="en-US" dirty="0" smtClean="0"/>
              <a:t>No-U-Turn Sampler</a:t>
            </a:r>
          </a:p>
          <a:p>
            <a:r>
              <a:rPr lang="en-US" dirty="0"/>
              <a:t>	</a:t>
            </a:r>
            <a:r>
              <a:rPr lang="en-US" dirty="0" smtClean="0"/>
              <a:t>[Hoffman &amp; </a:t>
            </a:r>
            <a:r>
              <a:rPr lang="en-US" dirty="0" err="1" smtClean="0"/>
              <a:t>Gelman</a:t>
            </a:r>
            <a:r>
              <a:rPr lang="en-US" dirty="0" smtClean="0"/>
              <a:t> 2014]</a:t>
            </a:r>
            <a:endParaRPr lang="en-US" b="1" dirty="0" smtClean="0"/>
          </a:p>
          <a:p>
            <a:endParaRPr lang="en-US" b="1" dirty="0"/>
          </a:p>
          <a:p>
            <a:r>
              <a:rPr lang="en-US" b="1" dirty="0" smtClean="0"/>
              <a:t>Non-Differentiable Models</a:t>
            </a:r>
          </a:p>
          <a:p>
            <a:r>
              <a:rPr lang="en-US" dirty="0" smtClean="0"/>
              <a:t>	Smooth Interpretation</a:t>
            </a:r>
          </a:p>
          <a:p>
            <a:r>
              <a:rPr lang="en-US" dirty="0"/>
              <a:t>	</a:t>
            </a:r>
            <a:r>
              <a:rPr lang="en-US" dirty="0" smtClean="0"/>
              <a:t>[</a:t>
            </a:r>
            <a:r>
              <a:rPr lang="en-US" dirty="0" err="1" smtClean="0"/>
              <a:t>Chaudhuri</a:t>
            </a:r>
            <a:r>
              <a:rPr lang="en-US" dirty="0" smtClean="0"/>
              <a:t> &amp; Solar-</a:t>
            </a:r>
            <a:r>
              <a:rPr lang="en-US" dirty="0" err="1" smtClean="0"/>
              <a:t>Lezama</a:t>
            </a:r>
            <a:r>
              <a:rPr lang="en-US" dirty="0" smtClean="0"/>
              <a:t> 2010]</a:t>
            </a:r>
            <a:endParaRPr lang="en-US" dirty="0"/>
          </a:p>
          <a:p>
            <a:endParaRPr lang="en-US" dirty="0" smtClean="0"/>
          </a:p>
          <a:p>
            <a:r>
              <a:rPr lang="en-US" b="1" dirty="0" smtClean="0"/>
              <a:t>Hard Constraints</a:t>
            </a:r>
          </a:p>
          <a:p>
            <a:r>
              <a:rPr lang="en-US" dirty="0"/>
              <a:t>	</a:t>
            </a:r>
            <a:r>
              <a:rPr lang="en-US" dirty="0" smtClean="0"/>
              <a:t>Constrained Hamiltonian Monte Carlo</a:t>
            </a:r>
          </a:p>
          <a:p>
            <a:r>
              <a:rPr lang="en-US" dirty="0"/>
              <a:t>	</a:t>
            </a:r>
            <a:r>
              <a:rPr lang="en-US" dirty="0" smtClean="0"/>
              <a:t>[Brubaker et al. 2012]</a:t>
            </a:r>
            <a:endParaRPr lang="en-US" dirty="0"/>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191" y="1535620"/>
            <a:ext cx="456179" cy="342223"/>
          </a:xfrm>
          <a:prstGeom prst="rect">
            <a:avLst/>
          </a:prstGeom>
        </p:spPr>
      </p:pic>
    </p:spTree>
    <p:extLst>
      <p:ext uri="{BB962C8B-B14F-4D97-AF65-F5344CB8AC3E}">
        <p14:creationId xmlns:p14="http://schemas.microsoft.com/office/powerpoint/2010/main" val="2611398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31445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alphaModFix/>
          </a:blip>
          <a:stretch>
            <a:fillRect/>
          </a:stretch>
        </p:blipFill>
        <p:spPr>
          <a:xfrm>
            <a:off x="218777" y="-179528"/>
            <a:ext cx="5901683" cy="6949605"/>
          </a:xfrm>
          <a:prstGeom prst="rect">
            <a:avLst/>
          </a:prstGeom>
        </p:spPr>
      </p:pic>
      <p:sp>
        <p:nvSpPr>
          <p:cNvPr id="5" name="Rectangle 4"/>
          <p:cNvSpPr/>
          <p:nvPr/>
        </p:nvSpPr>
        <p:spPr>
          <a:xfrm>
            <a:off x="798915" y="2774020"/>
            <a:ext cx="4197072" cy="1566509"/>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r>
              <a:rPr lang="en-US" sz="2800" b="1" dirty="0">
                <a:latin typeface="Ubuntu"/>
                <a:cs typeface="Ubuntu"/>
              </a:rPr>
              <a:t>Hamiltonian Monte Carlo</a:t>
            </a:r>
          </a:p>
        </p:txBody>
      </p:sp>
    </p:spTree>
    <p:extLst>
      <p:ext uri="{BB962C8B-B14F-4D97-AF65-F5344CB8AC3E}">
        <p14:creationId xmlns:p14="http://schemas.microsoft.com/office/powerpoint/2010/main" val="1677794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alphaModFix/>
          </a:blip>
          <a:stretch>
            <a:fillRect/>
          </a:stretch>
        </p:blipFill>
        <p:spPr>
          <a:xfrm>
            <a:off x="218777" y="-179528"/>
            <a:ext cx="5901683" cy="6949605"/>
          </a:xfrm>
          <a:prstGeom prst="rect">
            <a:avLst/>
          </a:prstGeom>
        </p:spPr>
      </p:pic>
      <p:sp>
        <p:nvSpPr>
          <p:cNvPr id="18" name="Rectangle 17"/>
          <p:cNvSpPr/>
          <p:nvPr/>
        </p:nvSpPr>
        <p:spPr>
          <a:xfrm>
            <a:off x="798915" y="2968804"/>
            <a:ext cx="4197072" cy="1176941"/>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r>
              <a:rPr lang="en-US" sz="2800" b="1" dirty="0">
                <a:latin typeface="Ubuntu"/>
                <a:cs typeface="Ubuntu"/>
              </a:rPr>
              <a:t>LARJ MCMC</a:t>
            </a:r>
          </a:p>
        </p:txBody>
      </p:sp>
      <p:grpSp>
        <p:nvGrpSpPr>
          <p:cNvPr id="10" name="Group 9"/>
          <p:cNvGrpSpPr/>
          <p:nvPr/>
        </p:nvGrpSpPr>
        <p:grpSpPr>
          <a:xfrm>
            <a:off x="7565729" y="1043089"/>
            <a:ext cx="2739788" cy="5372150"/>
            <a:chOff x="5299177" y="1043089"/>
            <a:chExt cx="2739788" cy="5372150"/>
          </a:xfrm>
        </p:grpSpPr>
        <p:pic>
          <p:nvPicPr>
            <p:cNvPr id="11" name="Picture 10"/>
            <p:cNvPicPr>
              <a:picLocks noChangeAspect="1"/>
            </p:cNvPicPr>
            <p:nvPr/>
          </p:nvPicPr>
          <p:blipFill>
            <a:blip r:embed="rId4"/>
            <a:stretch>
              <a:fillRect/>
            </a:stretch>
          </p:blipFill>
          <p:spPr>
            <a:xfrm>
              <a:off x="5357791" y="1043089"/>
              <a:ext cx="2681174" cy="2481385"/>
            </a:xfrm>
            <a:prstGeom prst="rect">
              <a:avLst/>
            </a:prstGeom>
          </p:spPr>
        </p:pic>
        <p:sp>
          <p:nvSpPr>
            <p:cNvPr id="12" name="TextBox 11"/>
            <p:cNvSpPr txBox="1"/>
            <p:nvPr/>
          </p:nvSpPr>
          <p:spPr>
            <a:xfrm>
              <a:off x="5299177" y="6107462"/>
              <a:ext cx="2628348" cy="307777"/>
            </a:xfrm>
            <a:prstGeom prst="rect">
              <a:avLst/>
            </a:prstGeom>
            <a:noFill/>
          </p:spPr>
          <p:txBody>
            <a:bodyPr wrap="square" rtlCol="0">
              <a:spAutoFit/>
            </a:bodyPr>
            <a:lstStyle/>
            <a:p>
              <a:r>
                <a:rPr lang="en-US" sz="1400" dirty="0" smtClean="0">
                  <a:latin typeface="Ubuntu Light"/>
                  <a:cs typeface="Ubuntu Light"/>
                </a:rPr>
                <a:t>[</a:t>
              </a:r>
              <a:r>
                <a:rPr lang="en-US" sz="1400" dirty="0" err="1" smtClean="0">
                  <a:latin typeface="Ubuntu Light"/>
                  <a:cs typeface="Ubuntu Light"/>
                </a:rPr>
                <a:t>Yeh</a:t>
              </a:r>
              <a:r>
                <a:rPr lang="en-US" sz="1400" dirty="0" smtClean="0">
                  <a:latin typeface="Ubuntu Light"/>
                  <a:cs typeface="Ubuntu Light"/>
                </a:rPr>
                <a:t> et al. 2012]</a:t>
              </a:r>
            </a:p>
          </p:txBody>
        </p:sp>
        <p:pic>
          <p:nvPicPr>
            <p:cNvPr id="13" name="Picture 12"/>
            <p:cNvPicPr>
              <a:picLocks noChangeAspect="1"/>
            </p:cNvPicPr>
            <p:nvPr/>
          </p:nvPicPr>
          <p:blipFill>
            <a:blip r:embed="rId5"/>
            <a:stretch>
              <a:fillRect/>
            </a:stretch>
          </p:blipFill>
          <p:spPr>
            <a:xfrm>
              <a:off x="5357791" y="3596767"/>
              <a:ext cx="2681174" cy="2506314"/>
            </a:xfrm>
            <a:prstGeom prst="rect">
              <a:avLst/>
            </a:prstGeom>
          </p:spPr>
        </p:pic>
      </p:grpSp>
    </p:spTree>
    <p:extLst>
      <p:ext uri="{BB962C8B-B14F-4D97-AF65-F5344CB8AC3E}">
        <p14:creationId xmlns:p14="http://schemas.microsoft.com/office/powerpoint/2010/main" val="376909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alphaModFix/>
          </a:blip>
          <a:stretch>
            <a:fillRect/>
          </a:stretch>
        </p:blipFill>
        <p:spPr>
          <a:xfrm>
            <a:off x="218777" y="-179528"/>
            <a:ext cx="5901683" cy="6949605"/>
          </a:xfrm>
          <a:prstGeom prst="rect">
            <a:avLst/>
          </a:prstGeom>
        </p:spPr>
      </p:pic>
      <p:sp>
        <p:nvSpPr>
          <p:cNvPr id="21" name="Rectangle 20"/>
          <p:cNvSpPr/>
          <p:nvPr/>
        </p:nvSpPr>
        <p:spPr>
          <a:xfrm>
            <a:off x="798915" y="2845225"/>
            <a:ext cx="4197072" cy="1424099"/>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r>
              <a:rPr lang="en-US" sz="2800" b="1" dirty="0">
                <a:latin typeface="Ubuntu"/>
                <a:cs typeface="Ubuntu"/>
              </a:rPr>
              <a:t>Sequential Monte Carlo</a:t>
            </a:r>
          </a:p>
        </p:txBody>
      </p:sp>
      <p:grpSp>
        <p:nvGrpSpPr>
          <p:cNvPr id="8" name="Group 7"/>
          <p:cNvGrpSpPr/>
          <p:nvPr/>
        </p:nvGrpSpPr>
        <p:grpSpPr>
          <a:xfrm>
            <a:off x="7689772" y="1014534"/>
            <a:ext cx="2628348" cy="5344800"/>
            <a:chOff x="5417881" y="1014534"/>
            <a:chExt cx="2628348" cy="5344800"/>
          </a:xfrm>
        </p:grpSpPr>
        <p:sp>
          <p:nvSpPr>
            <p:cNvPr id="10" name="TextBox 9"/>
            <p:cNvSpPr txBox="1"/>
            <p:nvPr/>
          </p:nvSpPr>
          <p:spPr>
            <a:xfrm>
              <a:off x="5417881" y="6051557"/>
              <a:ext cx="2628348" cy="307777"/>
            </a:xfrm>
            <a:prstGeom prst="rect">
              <a:avLst/>
            </a:prstGeom>
            <a:noFill/>
          </p:spPr>
          <p:txBody>
            <a:bodyPr wrap="square" rtlCol="0">
              <a:spAutoFit/>
            </a:bodyPr>
            <a:lstStyle/>
            <a:p>
              <a:r>
                <a:rPr lang="en-US" sz="1400" dirty="0" smtClean="0">
                  <a:latin typeface="Ubuntu Light"/>
                  <a:cs typeface="Ubuntu Light"/>
                </a:rPr>
                <a:t>[Ritchie et al. 2015]</a:t>
              </a:r>
            </a:p>
          </p:txBody>
        </p:sp>
        <p:pic>
          <p:nvPicPr>
            <p:cNvPr id="11" name="Picture 10" descr="spaceshipSmcExampl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265" y="1014534"/>
              <a:ext cx="2484317" cy="2484317"/>
            </a:xfrm>
            <a:prstGeom prst="rect">
              <a:avLst/>
            </a:prstGeom>
          </p:spPr>
        </p:pic>
        <p:pic>
          <p:nvPicPr>
            <p:cNvPr id="12" name="Picture 11" descr="treesSmcExampl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264" y="3550628"/>
              <a:ext cx="2484317" cy="2484317"/>
            </a:xfrm>
            <a:prstGeom prst="rect">
              <a:avLst/>
            </a:prstGeom>
          </p:spPr>
        </p:pic>
      </p:grpSp>
    </p:spTree>
    <p:extLst>
      <p:ext uri="{BB962C8B-B14F-4D97-AF65-F5344CB8AC3E}">
        <p14:creationId xmlns:p14="http://schemas.microsoft.com/office/powerpoint/2010/main" val="97296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814515" y="0"/>
            <a:ext cx="7956795" cy="6858000"/>
          </a:xfrm>
          <a:prstGeom prst="rect">
            <a:avLst/>
          </a:prstGeom>
        </p:spPr>
      </p:pic>
      <p:sp>
        <p:nvSpPr>
          <p:cNvPr id="6" name="Rectangle 5"/>
          <p:cNvSpPr/>
          <p:nvPr/>
        </p:nvSpPr>
        <p:spPr>
          <a:xfrm>
            <a:off x="7237691" y="1"/>
            <a:ext cx="3285987" cy="646043"/>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r>
              <a:rPr lang="en-US" sz="2000" dirty="0">
                <a:latin typeface="Ubuntu"/>
                <a:cs typeface="Ubuntu"/>
              </a:rPr>
              <a:t>Genetic Algorithms</a:t>
            </a:r>
          </a:p>
          <a:p>
            <a:pPr algn="ctr"/>
            <a:r>
              <a:rPr lang="en-US" sz="1500" dirty="0">
                <a:latin typeface="Ubuntu"/>
                <a:cs typeface="Ubuntu"/>
              </a:rPr>
              <a:t>[</a:t>
            </a:r>
            <a:r>
              <a:rPr lang="en-US" sz="1500" dirty="0" err="1">
                <a:latin typeface="Ubuntu"/>
                <a:cs typeface="Ubuntu"/>
              </a:rPr>
              <a:t>Xu</a:t>
            </a:r>
            <a:r>
              <a:rPr lang="en-US" sz="1500" dirty="0">
                <a:latin typeface="Ubuntu"/>
                <a:cs typeface="Ubuntu"/>
              </a:rPr>
              <a:t>, Zhang, Cohen-Or, Chen 2012]</a:t>
            </a:r>
          </a:p>
        </p:txBody>
      </p:sp>
    </p:spTree>
    <p:extLst>
      <p:ext uri="{BB962C8B-B14F-4D97-AF65-F5344CB8AC3E}">
        <p14:creationId xmlns:p14="http://schemas.microsoft.com/office/powerpoint/2010/main" val="237548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alphaModFix/>
          </a:blip>
          <a:stretch>
            <a:fillRect/>
          </a:stretch>
        </p:blipFill>
        <p:spPr>
          <a:xfrm>
            <a:off x="218777" y="-179528"/>
            <a:ext cx="5901683" cy="6949605"/>
          </a:xfrm>
          <a:prstGeom prst="rect">
            <a:avLst/>
          </a:prstGeom>
        </p:spPr>
      </p:pic>
    </p:spTree>
    <p:extLst>
      <p:ext uri="{BB962C8B-B14F-4D97-AF65-F5344CB8AC3E}">
        <p14:creationId xmlns:p14="http://schemas.microsoft.com/office/powerpoint/2010/main" val="96470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44" y="36779"/>
            <a:ext cx="12066937" cy="1143000"/>
          </a:xfrm>
        </p:spPr>
        <p:txBody>
          <a:bodyPr>
            <a:normAutofit/>
          </a:bodyPr>
          <a:lstStyle/>
          <a:p>
            <a:r>
              <a:rPr lang="en-US" dirty="0" smtClean="0"/>
              <a:t>Not There Yet</a:t>
            </a:r>
            <a:endParaRPr lang="en-US" dirty="0"/>
          </a:p>
        </p:txBody>
      </p:sp>
      <p:grpSp>
        <p:nvGrpSpPr>
          <p:cNvPr id="9" name="Group 8"/>
          <p:cNvGrpSpPr/>
          <p:nvPr/>
        </p:nvGrpSpPr>
        <p:grpSpPr>
          <a:xfrm>
            <a:off x="6059052" y="1573405"/>
            <a:ext cx="4023360" cy="4918611"/>
            <a:chOff x="4588563" y="1457453"/>
            <a:chExt cx="4023360" cy="4918611"/>
          </a:xfrm>
        </p:grpSpPr>
        <p:pic>
          <p:nvPicPr>
            <p:cNvPr id="10" name="Picture 9"/>
            <p:cNvPicPr>
              <a:picLocks noChangeAspect="1"/>
            </p:cNvPicPr>
            <p:nvPr/>
          </p:nvPicPr>
          <p:blipFill rotWithShape="1">
            <a:blip r:embed="rId3"/>
            <a:srcRect b="1874"/>
            <a:stretch/>
          </p:blipFill>
          <p:spPr>
            <a:xfrm>
              <a:off x="4599609" y="1457453"/>
              <a:ext cx="3970131" cy="2424330"/>
            </a:xfrm>
            <a:prstGeom prst="rect">
              <a:avLst/>
            </a:prstGeom>
          </p:spPr>
        </p:pic>
        <p:pic>
          <p:nvPicPr>
            <p:cNvPr id="11" name="Picture 10"/>
            <p:cNvPicPr>
              <a:picLocks noChangeAspect="1"/>
            </p:cNvPicPr>
            <p:nvPr/>
          </p:nvPicPr>
          <p:blipFill rotWithShape="1">
            <a:blip r:embed="rId4"/>
            <a:srcRect l="787" r="-787"/>
            <a:stretch/>
          </p:blipFill>
          <p:spPr>
            <a:xfrm>
              <a:off x="4588563" y="3881784"/>
              <a:ext cx="4023360" cy="2494280"/>
            </a:xfrm>
            <a:prstGeom prst="rect">
              <a:avLst/>
            </a:prstGeom>
          </p:spPr>
        </p:pic>
      </p:grpSp>
      <p:grpSp>
        <p:nvGrpSpPr>
          <p:cNvPr id="12" name="Group 11"/>
          <p:cNvGrpSpPr/>
          <p:nvPr/>
        </p:nvGrpSpPr>
        <p:grpSpPr>
          <a:xfrm>
            <a:off x="2164572" y="1384503"/>
            <a:ext cx="2707308" cy="5318695"/>
            <a:chOff x="478735" y="1340518"/>
            <a:chExt cx="2707308" cy="5318694"/>
          </a:xfrm>
        </p:grpSpPr>
        <p:pic>
          <p:nvPicPr>
            <p:cNvPr id="13" name="Picture 12"/>
            <p:cNvPicPr>
              <a:picLocks noChangeAspect="1"/>
            </p:cNvPicPr>
            <p:nvPr/>
          </p:nvPicPr>
          <p:blipFill rotWithShape="1">
            <a:blip r:embed="rId5"/>
            <a:srcRect t="6986" b="1539"/>
            <a:stretch/>
          </p:blipFill>
          <p:spPr>
            <a:xfrm>
              <a:off x="478735" y="1340518"/>
              <a:ext cx="2707308" cy="2392172"/>
            </a:xfrm>
            <a:prstGeom prst="rect">
              <a:avLst/>
            </a:prstGeom>
          </p:spPr>
        </p:pic>
        <p:pic>
          <p:nvPicPr>
            <p:cNvPr id="14" name="Picture 13"/>
            <p:cNvPicPr>
              <a:picLocks noChangeAspect="1"/>
            </p:cNvPicPr>
            <p:nvPr/>
          </p:nvPicPr>
          <p:blipFill rotWithShape="1">
            <a:blip r:embed="rId6"/>
            <a:srcRect t="1920" b="1853"/>
            <a:stretch/>
          </p:blipFill>
          <p:spPr>
            <a:xfrm>
              <a:off x="478735" y="3732690"/>
              <a:ext cx="2707308" cy="2926522"/>
            </a:xfrm>
            <a:prstGeom prst="rect">
              <a:avLst/>
            </a:prstGeom>
          </p:spPr>
        </p:pic>
      </p:grpSp>
    </p:spTree>
    <p:extLst>
      <p:ext uri="{BB962C8B-B14F-4D97-AF65-F5344CB8AC3E}">
        <p14:creationId xmlns:p14="http://schemas.microsoft.com/office/powerpoint/2010/main" val="25281600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059052" y="1573405"/>
            <a:ext cx="4023360" cy="4918611"/>
            <a:chOff x="4588563" y="1457453"/>
            <a:chExt cx="4023360" cy="4918611"/>
          </a:xfrm>
        </p:grpSpPr>
        <p:pic>
          <p:nvPicPr>
            <p:cNvPr id="12" name="Picture 11"/>
            <p:cNvPicPr>
              <a:picLocks noChangeAspect="1"/>
            </p:cNvPicPr>
            <p:nvPr/>
          </p:nvPicPr>
          <p:blipFill rotWithShape="1">
            <a:blip r:embed="rId3"/>
            <a:srcRect b="1874"/>
            <a:stretch/>
          </p:blipFill>
          <p:spPr>
            <a:xfrm>
              <a:off x="4599609" y="1457453"/>
              <a:ext cx="3970131" cy="2424330"/>
            </a:xfrm>
            <a:prstGeom prst="rect">
              <a:avLst/>
            </a:prstGeom>
          </p:spPr>
        </p:pic>
        <p:pic>
          <p:nvPicPr>
            <p:cNvPr id="13" name="Picture 12"/>
            <p:cNvPicPr>
              <a:picLocks noChangeAspect="1"/>
            </p:cNvPicPr>
            <p:nvPr/>
          </p:nvPicPr>
          <p:blipFill rotWithShape="1">
            <a:blip r:embed="rId4"/>
            <a:srcRect l="787" r="-787"/>
            <a:stretch/>
          </p:blipFill>
          <p:spPr>
            <a:xfrm>
              <a:off x="4588563" y="3881784"/>
              <a:ext cx="4023360" cy="2494280"/>
            </a:xfrm>
            <a:prstGeom prst="rect">
              <a:avLst/>
            </a:prstGeom>
          </p:spPr>
        </p:pic>
      </p:grpSp>
      <p:grpSp>
        <p:nvGrpSpPr>
          <p:cNvPr id="14" name="Group 13"/>
          <p:cNvGrpSpPr/>
          <p:nvPr/>
        </p:nvGrpSpPr>
        <p:grpSpPr>
          <a:xfrm>
            <a:off x="2164572" y="1384503"/>
            <a:ext cx="2707308" cy="5318695"/>
            <a:chOff x="478735" y="1340518"/>
            <a:chExt cx="2707308" cy="5318694"/>
          </a:xfrm>
        </p:grpSpPr>
        <p:pic>
          <p:nvPicPr>
            <p:cNvPr id="22" name="Picture 21"/>
            <p:cNvPicPr>
              <a:picLocks noChangeAspect="1"/>
            </p:cNvPicPr>
            <p:nvPr/>
          </p:nvPicPr>
          <p:blipFill rotWithShape="1">
            <a:blip r:embed="rId5"/>
            <a:srcRect t="6986" b="1539"/>
            <a:stretch/>
          </p:blipFill>
          <p:spPr>
            <a:xfrm>
              <a:off x="478735" y="1340518"/>
              <a:ext cx="2707308" cy="2392172"/>
            </a:xfrm>
            <a:prstGeom prst="rect">
              <a:avLst/>
            </a:prstGeom>
          </p:spPr>
        </p:pic>
        <p:pic>
          <p:nvPicPr>
            <p:cNvPr id="23" name="Picture 22"/>
            <p:cNvPicPr>
              <a:picLocks noChangeAspect="1"/>
            </p:cNvPicPr>
            <p:nvPr/>
          </p:nvPicPr>
          <p:blipFill rotWithShape="1">
            <a:blip r:embed="rId6"/>
            <a:srcRect t="1920" b="1853"/>
            <a:stretch/>
          </p:blipFill>
          <p:spPr>
            <a:xfrm>
              <a:off x="478735" y="3732690"/>
              <a:ext cx="2707308" cy="2926522"/>
            </a:xfrm>
            <a:prstGeom prst="rect">
              <a:avLst/>
            </a:prstGeom>
          </p:spPr>
        </p:pic>
      </p:grpSp>
      <p:sp>
        <p:nvSpPr>
          <p:cNvPr id="7" name="Title 6"/>
          <p:cNvSpPr>
            <a:spLocks noGrp="1"/>
          </p:cNvSpPr>
          <p:nvPr>
            <p:ph type="title"/>
          </p:nvPr>
        </p:nvSpPr>
        <p:spPr>
          <a:xfrm>
            <a:off x="60944" y="36779"/>
            <a:ext cx="12066937" cy="1143000"/>
          </a:xfrm>
        </p:spPr>
        <p:txBody>
          <a:bodyPr>
            <a:normAutofit/>
          </a:bodyPr>
          <a:lstStyle/>
          <a:p>
            <a:r>
              <a:rPr lang="en-US" dirty="0" smtClean="0"/>
              <a:t>Not There Yet</a:t>
            </a:r>
            <a:endParaRPr lang="en-US" dirty="0"/>
          </a:p>
        </p:txBody>
      </p:sp>
      <p:sp>
        <p:nvSpPr>
          <p:cNvPr id="15" name="Rectangle 14"/>
          <p:cNvSpPr/>
          <p:nvPr/>
        </p:nvSpPr>
        <p:spPr>
          <a:xfrm>
            <a:off x="-118033" y="-41373"/>
            <a:ext cx="12483779" cy="7014307"/>
          </a:xfrm>
          <a:prstGeom prst="rect">
            <a:avLst/>
          </a:prstGeom>
          <a:solidFill>
            <a:schemeClr val="bg1">
              <a:lumMod val="95000"/>
              <a:lumOff val="5000"/>
              <a:alpha val="78000"/>
            </a:schemeClr>
          </a:solidFill>
          <a:ln>
            <a:no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5" name="TextBox 4"/>
          <p:cNvSpPr txBox="1"/>
          <p:nvPr/>
        </p:nvSpPr>
        <p:spPr>
          <a:xfrm>
            <a:off x="251977" y="1732050"/>
            <a:ext cx="11645798" cy="3785652"/>
          </a:xfrm>
          <a:prstGeom prst="rect">
            <a:avLst/>
          </a:prstGeom>
          <a:noFill/>
        </p:spPr>
        <p:txBody>
          <a:bodyPr wrap="square" lIns="91432" tIns="45717" rIns="91432" bIns="45717" rtlCol="0">
            <a:spAutoFit/>
          </a:bodyPr>
          <a:lstStyle/>
          <a:p>
            <a:r>
              <a:rPr lang="en-US" sz="4800" b="1" dirty="0">
                <a:effectLst>
                  <a:outerShdw blurRad="50800" dist="38100" dir="2700000" algn="tl" rotWithShape="0">
                    <a:prstClr val="black">
                      <a:alpha val="40000"/>
                    </a:prstClr>
                  </a:outerShdw>
                </a:effectLst>
                <a:latin typeface="Ubuntu Light"/>
                <a:cs typeface="Ubuntu Light"/>
              </a:rPr>
              <a:t>Program Analysis?</a:t>
            </a:r>
          </a:p>
          <a:p>
            <a:endParaRPr lang="en-US" sz="4800" b="1" dirty="0">
              <a:effectLst>
                <a:outerShdw blurRad="50800" dist="38100" dir="2700000" algn="tl" rotWithShape="0">
                  <a:prstClr val="black">
                    <a:alpha val="40000"/>
                  </a:prstClr>
                </a:outerShdw>
              </a:effectLst>
              <a:latin typeface="Ubuntu Light"/>
              <a:cs typeface="Ubuntu Light"/>
            </a:endParaRPr>
          </a:p>
          <a:p>
            <a:r>
              <a:rPr lang="en-US" sz="4800" b="1" dirty="0">
                <a:effectLst>
                  <a:outerShdw blurRad="50800" dist="38100" dir="2700000" algn="tl" rotWithShape="0">
                    <a:prstClr val="black">
                      <a:alpha val="40000"/>
                    </a:prstClr>
                  </a:outerShdw>
                </a:effectLst>
                <a:latin typeface="Ubuntu Light"/>
                <a:cs typeface="Ubuntu Light"/>
              </a:rPr>
              <a:t>Learning to Sample?</a:t>
            </a:r>
          </a:p>
          <a:p>
            <a:endParaRPr lang="en-US" sz="4800" b="1" dirty="0">
              <a:effectLst>
                <a:outerShdw blurRad="50800" dist="38100" dir="2700000" algn="tl" rotWithShape="0">
                  <a:prstClr val="black">
                    <a:alpha val="40000"/>
                  </a:prstClr>
                </a:outerShdw>
              </a:effectLst>
              <a:latin typeface="Ubuntu Light"/>
              <a:cs typeface="Ubuntu Light"/>
            </a:endParaRPr>
          </a:p>
          <a:p>
            <a:r>
              <a:rPr lang="en-US" sz="4800" b="1" dirty="0">
                <a:effectLst>
                  <a:outerShdw blurRad="50800" dist="38100" dir="2700000" algn="tl" rotWithShape="0">
                    <a:prstClr val="black">
                      <a:alpha val="40000"/>
                    </a:prstClr>
                  </a:outerShdw>
                </a:effectLst>
                <a:latin typeface="Ubuntu Light"/>
                <a:cs typeface="Ubuntu Light"/>
              </a:rPr>
              <a:t>Automatic Method Selection?</a:t>
            </a:r>
          </a:p>
        </p:txBody>
      </p:sp>
    </p:spTree>
    <p:extLst>
      <p:ext uri="{BB962C8B-B14F-4D97-AF65-F5344CB8AC3E}">
        <p14:creationId xmlns:p14="http://schemas.microsoft.com/office/powerpoint/2010/main" val="274159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SC_05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228807" y="135543"/>
            <a:ext cx="9566299" cy="6353737"/>
          </a:xfrm>
          <a:prstGeom prst="rect">
            <a:avLst/>
          </a:prstGeom>
        </p:spPr>
      </p:pic>
      <p:sp>
        <p:nvSpPr>
          <p:cNvPr id="11" name="TextBox 10"/>
          <p:cNvSpPr txBox="1"/>
          <p:nvPr/>
        </p:nvSpPr>
        <p:spPr>
          <a:xfrm>
            <a:off x="454425" y="87925"/>
            <a:ext cx="3976077" cy="1200329"/>
          </a:xfrm>
          <a:prstGeom prst="rect">
            <a:avLst/>
          </a:prstGeom>
          <a:noFill/>
        </p:spPr>
        <p:txBody>
          <a:bodyPr wrap="square" rtlCol="0">
            <a:spAutoFit/>
          </a:bodyPr>
          <a:lstStyle/>
          <a:p>
            <a:pPr algn="ctr"/>
            <a:r>
              <a:rPr lang="en-US" sz="7200" b="1" dirty="0" smtClean="0">
                <a:latin typeface="Ubuntu Light"/>
                <a:cs typeface="Ubuntu Light"/>
              </a:rPr>
              <a:t>Thanks!</a:t>
            </a:r>
          </a:p>
        </p:txBody>
      </p:sp>
      <p:sp>
        <p:nvSpPr>
          <p:cNvPr id="12" name="Rectangle 11"/>
          <p:cNvSpPr/>
          <p:nvPr/>
        </p:nvSpPr>
        <p:spPr>
          <a:xfrm>
            <a:off x="378854" y="1878932"/>
            <a:ext cx="3432159" cy="400110"/>
          </a:xfrm>
          <a:prstGeom prst="rect">
            <a:avLst/>
          </a:prstGeom>
        </p:spPr>
        <p:txBody>
          <a:bodyPr wrap="none">
            <a:spAutoFit/>
          </a:bodyPr>
          <a:lstStyle/>
          <a:p>
            <a:r>
              <a:rPr lang="en-US" sz="2000" dirty="0" err="1" smtClean="0">
                <a:latin typeface="Ubuntu"/>
                <a:cs typeface="Ubuntu"/>
              </a:rPr>
              <a:t>dritchie.github.io</a:t>
            </a:r>
            <a:r>
              <a:rPr lang="en-US" sz="2000" dirty="0" smtClean="0">
                <a:latin typeface="Ubuntu"/>
                <a:cs typeface="Ubuntu"/>
              </a:rPr>
              <a:t>/quicksand</a:t>
            </a:r>
            <a:endParaRPr lang="en-US" sz="2000" dirty="0">
              <a:latin typeface="Ubuntu"/>
              <a:cs typeface="Ubuntu"/>
            </a:endParaRPr>
          </a:p>
        </p:txBody>
      </p:sp>
      <p:sp>
        <p:nvSpPr>
          <p:cNvPr id="14" name="Rectangle 13"/>
          <p:cNvSpPr/>
          <p:nvPr/>
        </p:nvSpPr>
        <p:spPr>
          <a:xfrm>
            <a:off x="388623" y="1523698"/>
            <a:ext cx="1531188" cy="400110"/>
          </a:xfrm>
          <a:prstGeom prst="rect">
            <a:avLst/>
          </a:prstGeom>
        </p:spPr>
        <p:txBody>
          <a:bodyPr wrap="none">
            <a:spAutoFit/>
          </a:bodyPr>
          <a:lstStyle/>
          <a:p>
            <a:r>
              <a:rPr lang="en-US" sz="2000" b="1" dirty="0" smtClean="0">
                <a:latin typeface="Ubuntu"/>
                <a:cs typeface="Ubuntu"/>
              </a:rPr>
              <a:t>Quicksand:</a:t>
            </a:r>
            <a:endParaRPr lang="en-US" sz="2000" b="1" dirty="0">
              <a:latin typeface="Ubuntu"/>
              <a:cs typeface="Ubuntu"/>
            </a:endParaRPr>
          </a:p>
        </p:txBody>
      </p:sp>
      <p:sp>
        <p:nvSpPr>
          <p:cNvPr id="18" name="Rectangle 17"/>
          <p:cNvSpPr/>
          <p:nvPr/>
        </p:nvSpPr>
        <p:spPr>
          <a:xfrm>
            <a:off x="388623" y="4524319"/>
            <a:ext cx="4122860" cy="400110"/>
          </a:xfrm>
          <a:prstGeom prst="rect">
            <a:avLst/>
          </a:prstGeom>
        </p:spPr>
        <p:txBody>
          <a:bodyPr wrap="none">
            <a:spAutoFit/>
          </a:bodyPr>
          <a:lstStyle/>
          <a:p>
            <a:r>
              <a:rPr lang="en-US" sz="2000" dirty="0" err="1" smtClean="0">
                <a:latin typeface="Ubuntu"/>
                <a:cs typeface="Ubuntu"/>
              </a:rPr>
              <a:t>github.com</a:t>
            </a:r>
            <a:r>
              <a:rPr lang="en-US" sz="2000" dirty="0" smtClean="0">
                <a:latin typeface="Ubuntu"/>
                <a:cs typeface="Ubuntu"/>
              </a:rPr>
              <a:t>/</a:t>
            </a:r>
            <a:r>
              <a:rPr lang="en-US" sz="2000" dirty="0" err="1" smtClean="0">
                <a:latin typeface="Ubuntu"/>
                <a:cs typeface="Ubuntu"/>
              </a:rPr>
              <a:t>dritchie</a:t>
            </a:r>
            <a:r>
              <a:rPr lang="en-US" sz="2000" dirty="0" smtClean="0">
                <a:latin typeface="Ubuntu"/>
                <a:cs typeface="Ubuntu"/>
              </a:rPr>
              <a:t>/graphics-</a:t>
            </a:r>
            <a:r>
              <a:rPr lang="en-US" sz="2000" dirty="0" err="1" smtClean="0">
                <a:latin typeface="Ubuntu"/>
                <a:cs typeface="Ubuntu"/>
              </a:rPr>
              <a:t>hmc</a:t>
            </a:r>
            <a:endParaRPr lang="en-US" sz="2000" dirty="0">
              <a:latin typeface="Ubuntu"/>
              <a:cs typeface="Ubuntu"/>
            </a:endParaRPr>
          </a:p>
        </p:txBody>
      </p:sp>
      <p:sp>
        <p:nvSpPr>
          <p:cNvPr id="19" name="Rectangle 18"/>
          <p:cNvSpPr/>
          <p:nvPr/>
        </p:nvSpPr>
        <p:spPr>
          <a:xfrm>
            <a:off x="398392" y="4169085"/>
            <a:ext cx="2890535" cy="400110"/>
          </a:xfrm>
          <a:prstGeom prst="rect">
            <a:avLst/>
          </a:prstGeom>
        </p:spPr>
        <p:txBody>
          <a:bodyPr wrap="none">
            <a:spAutoFit/>
          </a:bodyPr>
          <a:lstStyle/>
          <a:p>
            <a:r>
              <a:rPr lang="en-US" sz="2000" b="1" dirty="0" smtClean="0">
                <a:latin typeface="Ubuntu"/>
                <a:cs typeface="Ubuntu"/>
              </a:rPr>
              <a:t>Example Applications:</a:t>
            </a:r>
            <a:endParaRPr lang="en-US" sz="2000" b="1" dirty="0">
              <a:latin typeface="Ubuntu"/>
              <a:cs typeface="Ubuntu"/>
            </a:endParaRPr>
          </a:p>
        </p:txBody>
      </p:sp>
      <p:pic>
        <p:nvPicPr>
          <p:cNvPr id="20" name="Picture 19" descr="qrcod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65" y="5012594"/>
            <a:ext cx="1474176" cy="1474176"/>
          </a:xfrm>
          <a:prstGeom prst="rect">
            <a:avLst/>
          </a:prstGeom>
        </p:spPr>
      </p:pic>
      <p:pic>
        <p:nvPicPr>
          <p:cNvPr id="21" name="Picture 20" descr="qrcod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65" y="2357194"/>
            <a:ext cx="1474176" cy="1474176"/>
          </a:xfrm>
          <a:prstGeom prst="rect">
            <a:avLst/>
          </a:prstGeom>
        </p:spPr>
      </p:pic>
    </p:spTree>
    <p:extLst>
      <p:ext uri="{BB962C8B-B14F-4D97-AF65-F5344CB8AC3E}">
        <p14:creationId xmlns:p14="http://schemas.microsoft.com/office/powerpoint/2010/main" val="275571467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Performance Timing</a:t>
            </a:r>
            <a:endParaRPr lang="en-US" dirty="0"/>
          </a:p>
        </p:txBody>
      </p:sp>
      <p:sp>
        <p:nvSpPr>
          <p:cNvPr id="10" name="Content Placeholder 5"/>
          <p:cNvSpPr txBox="1">
            <a:spLocks/>
          </p:cNvSpPr>
          <p:nvPr/>
        </p:nvSpPr>
        <p:spPr>
          <a:xfrm>
            <a:off x="2553802" y="1736970"/>
            <a:ext cx="4038600" cy="4525963"/>
          </a:xfrm>
          <a:prstGeom prst="rect">
            <a:avLst/>
          </a:prstGeom>
        </p:spPr>
        <p:txBody>
          <a:bodyPr/>
          <a:lstStyle>
            <a:lvl1pPr marL="0" indent="0" algn="l" defTabSz="457161" rtl="0" eaLnBrk="1" latinLnBrk="0" hangingPunct="1">
              <a:spcBef>
                <a:spcPct val="20000"/>
              </a:spcBef>
              <a:buFontTx/>
              <a:buNone/>
              <a:defRPr sz="3200" b="0" i="0" kern="1200">
                <a:solidFill>
                  <a:schemeClr val="tx1"/>
                </a:solidFill>
                <a:latin typeface="Ubuntu Light"/>
                <a:ea typeface="+mn-ea"/>
                <a:cs typeface="Ubuntu Light"/>
              </a:defRPr>
            </a:lvl1pPr>
            <a:lvl2pPr marL="457161" indent="0" algn="l" defTabSz="457161" rtl="0" eaLnBrk="1" latinLnBrk="0" hangingPunct="1">
              <a:spcBef>
                <a:spcPct val="20000"/>
              </a:spcBef>
              <a:buFontTx/>
              <a:buNone/>
              <a:defRPr sz="2800" b="0" i="0" kern="1200">
                <a:solidFill>
                  <a:schemeClr val="tx1"/>
                </a:solidFill>
                <a:latin typeface="Ubuntu Light"/>
                <a:ea typeface="+mn-ea"/>
                <a:cs typeface="Ubuntu Light"/>
              </a:defRPr>
            </a:lvl2pPr>
            <a:lvl3pPr marL="914323" indent="0" algn="l" defTabSz="457161" rtl="0" eaLnBrk="1" latinLnBrk="0" hangingPunct="1">
              <a:spcBef>
                <a:spcPct val="20000"/>
              </a:spcBef>
              <a:buFontTx/>
              <a:buNone/>
              <a:defRPr sz="2400" b="0" i="0" kern="1200">
                <a:solidFill>
                  <a:schemeClr val="tx1"/>
                </a:solidFill>
                <a:latin typeface="Ubuntu Light"/>
                <a:ea typeface="+mn-ea"/>
                <a:cs typeface="Ubuntu Light"/>
              </a:defRPr>
            </a:lvl3pPr>
            <a:lvl4pPr marL="1371485" indent="0" algn="l" defTabSz="457161" rtl="0" eaLnBrk="1" latinLnBrk="0" hangingPunct="1">
              <a:spcBef>
                <a:spcPct val="20000"/>
              </a:spcBef>
              <a:buFontTx/>
              <a:buNone/>
              <a:defRPr sz="2000" b="0" i="0" kern="1200">
                <a:solidFill>
                  <a:schemeClr val="tx1"/>
                </a:solidFill>
                <a:latin typeface="Ubuntu Light"/>
                <a:ea typeface="+mn-ea"/>
                <a:cs typeface="Ubuntu Light"/>
              </a:defRPr>
            </a:lvl4pPr>
            <a:lvl5pPr marL="1828648" indent="0" algn="l" defTabSz="457161" rtl="0" eaLnBrk="1" latinLnBrk="0" hangingPunct="1">
              <a:spcBef>
                <a:spcPct val="20000"/>
              </a:spcBef>
              <a:buFontTx/>
              <a:buNone/>
              <a:defRPr sz="2000" b="0" i="0" kern="1200">
                <a:solidFill>
                  <a:schemeClr val="tx1"/>
                </a:solidFill>
                <a:latin typeface="Ubuntu Light"/>
                <a:ea typeface="+mn-ea"/>
                <a:cs typeface="Ubuntu Light"/>
              </a:defRPr>
            </a:lvl5pPr>
            <a:lvl6pPr marL="2514391" indent="-228581" algn="l" defTabSz="457161" rtl="0" eaLnBrk="1" latinLnBrk="0" hangingPunct="1">
              <a:spcBef>
                <a:spcPct val="20000"/>
              </a:spcBef>
              <a:buFont typeface="Arial"/>
              <a:buChar char="•"/>
              <a:defRPr sz="2000" kern="1200">
                <a:solidFill>
                  <a:schemeClr val="tx1"/>
                </a:solidFill>
                <a:latin typeface="+mn-lt"/>
                <a:ea typeface="+mn-ea"/>
                <a:cs typeface="+mn-cs"/>
              </a:defRPr>
            </a:lvl6pPr>
            <a:lvl7pPr marL="2971552" indent="-228581" algn="l" defTabSz="457161" rtl="0" eaLnBrk="1" latinLnBrk="0" hangingPunct="1">
              <a:spcBef>
                <a:spcPct val="20000"/>
              </a:spcBef>
              <a:buFont typeface="Arial"/>
              <a:buChar char="•"/>
              <a:defRPr sz="2000" kern="1200">
                <a:solidFill>
                  <a:schemeClr val="tx1"/>
                </a:solidFill>
                <a:latin typeface="+mn-lt"/>
                <a:ea typeface="+mn-ea"/>
                <a:cs typeface="+mn-cs"/>
              </a:defRPr>
            </a:lvl7pPr>
            <a:lvl8pPr marL="3428715" indent="-228581" algn="l" defTabSz="457161" rtl="0" eaLnBrk="1" latinLnBrk="0" hangingPunct="1">
              <a:spcBef>
                <a:spcPct val="20000"/>
              </a:spcBef>
              <a:buFont typeface="Arial"/>
              <a:buChar char="•"/>
              <a:defRPr sz="2000" kern="1200">
                <a:solidFill>
                  <a:schemeClr val="tx1"/>
                </a:solidFill>
                <a:latin typeface="+mn-lt"/>
                <a:ea typeface="+mn-ea"/>
                <a:cs typeface="+mn-cs"/>
              </a:defRPr>
            </a:lvl8pPr>
            <a:lvl9pPr marL="3885876" indent="-228581" algn="l" defTabSz="457161"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Robot</a:t>
            </a:r>
            <a:endParaRPr lang="en-US" b="1"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400" dirty="0" smtClean="0"/>
              <a:t>94 samples/second</a:t>
            </a:r>
            <a:endParaRPr lang="en-US" sz="2400" dirty="0"/>
          </a:p>
        </p:txBody>
      </p:sp>
      <p:sp>
        <p:nvSpPr>
          <p:cNvPr id="11" name="Content Placeholder 6"/>
          <p:cNvSpPr txBox="1">
            <a:spLocks/>
          </p:cNvSpPr>
          <p:nvPr/>
        </p:nvSpPr>
        <p:spPr>
          <a:xfrm>
            <a:off x="6744802" y="1736970"/>
            <a:ext cx="4038600" cy="4525963"/>
          </a:xfrm>
          <a:prstGeom prst="rect">
            <a:avLst/>
          </a:prstGeom>
        </p:spPr>
        <p:txBody>
          <a:bodyPr/>
          <a:lstStyle>
            <a:lvl1pPr marL="0" indent="0" algn="l" defTabSz="457161" rtl="0" eaLnBrk="1" latinLnBrk="0" hangingPunct="1">
              <a:spcBef>
                <a:spcPct val="20000"/>
              </a:spcBef>
              <a:buFontTx/>
              <a:buNone/>
              <a:defRPr sz="3200" b="0" i="0" kern="1200">
                <a:solidFill>
                  <a:schemeClr val="tx1"/>
                </a:solidFill>
                <a:latin typeface="Ubuntu Light"/>
                <a:ea typeface="+mn-ea"/>
                <a:cs typeface="Ubuntu Light"/>
              </a:defRPr>
            </a:lvl1pPr>
            <a:lvl2pPr marL="457161" indent="0" algn="l" defTabSz="457161" rtl="0" eaLnBrk="1" latinLnBrk="0" hangingPunct="1">
              <a:spcBef>
                <a:spcPct val="20000"/>
              </a:spcBef>
              <a:buFontTx/>
              <a:buNone/>
              <a:defRPr sz="2800" b="0" i="0" kern="1200">
                <a:solidFill>
                  <a:schemeClr val="tx1"/>
                </a:solidFill>
                <a:latin typeface="Ubuntu Light"/>
                <a:ea typeface="+mn-ea"/>
                <a:cs typeface="Ubuntu Light"/>
              </a:defRPr>
            </a:lvl2pPr>
            <a:lvl3pPr marL="914323" indent="0" algn="l" defTabSz="457161" rtl="0" eaLnBrk="1" latinLnBrk="0" hangingPunct="1">
              <a:spcBef>
                <a:spcPct val="20000"/>
              </a:spcBef>
              <a:buFontTx/>
              <a:buNone/>
              <a:defRPr sz="2400" b="0" i="0" kern="1200">
                <a:solidFill>
                  <a:schemeClr val="tx1"/>
                </a:solidFill>
                <a:latin typeface="Ubuntu Light"/>
                <a:ea typeface="+mn-ea"/>
                <a:cs typeface="Ubuntu Light"/>
              </a:defRPr>
            </a:lvl3pPr>
            <a:lvl4pPr marL="1371485" indent="0" algn="l" defTabSz="457161" rtl="0" eaLnBrk="1" latinLnBrk="0" hangingPunct="1">
              <a:spcBef>
                <a:spcPct val="20000"/>
              </a:spcBef>
              <a:buFontTx/>
              <a:buNone/>
              <a:defRPr sz="2000" b="0" i="0" kern="1200">
                <a:solidFill>
                  <a:schemeClr val="tx1"/>
                </a:solidFill>
                <a:latin typeface="Ubuntu Light"/>
                <a:ea typeface="+mn-ea"/>
                <a:cs typeface="Ubuntu Light"/>
              </a:defRPr>
            </a:lvl4pPr>
            <a:lvl5pPr marL="1828648" indent="0" algn="l" defTabSz="457161" rtl="0" eaLnBrk="1" latinLnBrk="0" hangingPunct="1">
              <a:spcBef>
                <a:spcPct val="20000"/>
              </a:spcBef>
              <a:buFontTx/>
              <a:buNone/>
              <a:defRPr sz="2000" b="0" i="0" kern="1200">
                <a:solidFill>
                  <a:schemeClr val="tx1"/>
                </a:solidFill>
                <a:latin typeface="Ubuntu Light"/>
                <a:ea typeface="+mn-ea"/>
                <a:cs typeface="Ubuntu Light"/>
              </a:defRPr>
            </a:lvl5pPr>
            <a:lvl6pPr marL="2514391" indent="-228581" algn="l" defTabSz="457161" rtl="0" eaLnBrk="1" latinLnBrk="0" hangingPunct="1">
              <a:spcBef>
                <a:spcPct val="20000"/>
              </a:spcBef>
              <a:buFont typeface="Arial"/>
              <a:buChar char="•"/>
              <a:defRPr sz="2000" kern="1200">
                <a:solidFill>
                  <a:schemeClr val="tx1"/>
                </a:solidFill>
                <a:latin typeface="+mn-lt"/>
                <a:ea typeface="+mn-ea"/>
                <a:cs typeface="+mn-cs"/>
              </a:defRPr>
            </a:lvl6pPr>
            <a:lvl7pPr marL="2971552" indent="-228581" algn="l" defTabSz="457161" rtl="0" eaLnBrk="1" latinLnBrk="0" hangingPunct="1">
              <a:spcBef>
                <a:spcPct val="20000"/>
              </a:spcBef>
              <a:buFont typeface="Arial"/>
              <a:buChar char="•"/>
              <a:defRPr sz="2000" kern="1200">
                <a:solidFill>
                  <a:schemeClr val="tx1"/>
                </a:solidFill>
                <a:latin typeface="+mn-lt"/>
                <a:ea typeface="+mn-ea"/>
                <a:cs typeface="+mn-cs"/>
              </a:defRPr>
            </a:lvl7pPr>
            <a:lvl8pPr marL="3428715" indent="-228581" algn="l" defTabSz="457161" rtl="0" eaLnBrk="1" latinLnBrk="0" hangingPunct="1">
              <a:spcBef>
                <a:spcPct val="20000"/>
              </a:spcBef>
              <a:buFont typeface="Arial"/>
              <a:buChar char="•"/>
              <a:defRPr sz="2000" kern="1200">
                <a:solidFill>
                  <a:schemeClr val="tx1"/>
                </a:solidFill>
                <a:latin typeface="+mn-lt"/>
                <a:ea typeface="+mn-ea"/>
                <a:cs typeface="+mn-cs"/>
              </a:defRPr>
            </a:lvl8pPr>
            <a:lvl9pPr marL="3885876" indent="-228581" algn="l" defTabSz="457161"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Wheel</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r>
              <a:rPr lang="en-US" sz="2400" dirty="0" smtClean="0"/>
              <a:t>1 sample / ~3.5 seconds</a:t>
            </a:r>
            <a:endParaRPr lang="en-US" sz="2400" dirty="0"/>
          </a:p>
        </p:txBody>
      </p:sp>
      <p:pic>
        <p:nvPicPr>
          <p:cNvPr id="12" name="robot_hmc_slow.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57399" y="2638116"/>
            <a:ext cx="2474743" cy="2457111"/>
          </a:xfrm>
          <a:prstGeom prst="rect">
            <a:avLst/>
          </a:prstGeom>
        </p:spPr>
      </p:pic>
      <p:pic>
        <p:nvPicPr>
          <p:cNvPr id="13" name="mh_fail.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793856" y="2638116"/>
            <a:ext cx="2457110" cy="2457111"/>
          </a:xfrm>
          <a:prstGeom prst="rect">
            <a:avLst/>
          </a:prstGeom>
        </p:spPr>
      </p:pic>
    </p:spTree>
    <p:extLst>
      <p:ext uri="{BB962C8B-B14F-4D97-AF65-F5344CB8AC3E}">
        <p14:creationId xmlns:p14="http://schemas.microsoft.com/office/powerpoint/2010/main" val="110627770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2"/>
                </p:tgtEl>
              </p:cMediaNode>
            </p:video>
            <p:video>
              <p:cMediaNode vol="80000">
                <p:cTn id="13"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528113" y="193261"/>
            <a:ext cx="5096946" cy="2658019"/>
            <a:chOff x="143563" y="220870"/>
            <a:chExt cx="5096946" cy="2658018"/>
          </a:xfrm>
        </p:grpSpPr>
        <p:pic>
          <p:nvPicPr>
            <p:cNvPr id="16" name="Picture 15"/>
            <p:cNvPicPr>
              <a:picLocks noChangeAspect="1"/>
            </p:cNvPicPr>
            <p:nvPr/>
          </p:nvPicPr>
          <p:blipFill>
            <a:blip r:embed="rId3"/>
            <a:stretch>
              <a:fillRect/>
            </a:stretch>
          </p:blipFill>
          <p:spPr>
            <a:xfrm>
              <a:off x="209824" y="220870"/>
              <a:ext cx="5030685" cy="2357782"/>
            </a:xfrm>
            <a:prstGeom prst="rect">
              <a:avLst/>
            </a:prstGeom>
          </p:spPr>
        </p:pic>
        <p:sp>
          <p:nvSpPr>
            <p:cNvPr id="17" name="TextBox 16"/>
            <p:cNvSpPr txBox="1"/>
            <p:nvPr/>
          </p:nvSpPr>
          <p:spPr>
            <a:xfrm>
              <a:off x="143563" y="2555723"/>
              <a:ext cx="2628348" cy="323165"/>
            </a:xfrm>
            <a:prstGeom prst="rect">
              <a:avLst/>
            </a:prstGeom>
            <a:noFill/>
          </p:spPr>
          <p:txBody>
            <a:bodyPr wrap="square" rtlCol="0">
              <a:spAutoFit/>
            </a:bodyPr>
            <a:lstStyle/>
            <a:p>
              <a:r>
                <a:rPr lang="en-US" sz="1500" dirty="0">
                  <a:latin typeface="Ubuntu Light"/>
                  <a:cs typeface="Ubuntu Light"/>
                </a:rPr>
                <a:t>[</a:t>
              </a:r>
              <a:r>
                <a:rPr lang="en-US" sz="1500" dirty="0" err="1">
                  <a:latin typeface="Ubuntu Light"/>
                  <a:cs typeface="Ubuntu Light"/>
                </a:rPr>
                <a:t>Talton</a:t>
              </a:r>
              <a:r>
                <a:rPr lang="en-US" sz="1500" dirty="0">
                  <a:latin typeface="Ubuntu Light"/>
                  <a:cs typeface="Ubuntu Light"/>
                </a:rPr>
                <a:t> et al. 2011]</a:t>
              </a:r>
            </a:p>
          </p:txBody>
        </p:sp>
      </p:grpSp>
      <p:grpSp>
        <p:nvGrpSpPr>
          <p:cNvPr id="18" name="Group 17"/>
          <p:cNvGrpSpPr/>
          <p:nvPr/>
        </p:nvGrpSpPr>
        <p:grpSpPr>
          <a:xfrm>
            <a:off x="1506028" y="2904436"/>
            <a:ext cx="3567044" cy="3938117"/>
            <a:chOff x="121478" y="2915478"/>
            <a:chExt cx="3567044" cy="3938117"/>
          </a:xfrm>
        </p:grpSpPr>
        <p:pic>
          <p:nvPicPr>
            <p:cNvPr id="19" name="Picture 18"/>
            <p:cNvPicPr>
              <a:picLocks noChangeAspect="1"/>
            </p:cNvPicPr>
            <p:nvPr/>
          </p:nvPicPr>
          <p:blipFill>
            <a:blip r:embed="rId4"/>
            <a:stretch>
              <a:fillRect/>
            </a:stretch>
          </p:blipFill>
          <p:spPr>
            <a:xfrm>
              <a:off x="209824" y="2915478"/>
              <a:ext cx="3478698" cy="3620474"/>
            </a:xfrm>
            <a:prstGeom prst="rect">
              <a:avLst/>
            </a:prstGeom>
          </p:spPr>
        </p:pic>
        <p:sp>
          <p:nvSpPr>
            <p:cNvPr id="20" name="TextBox 19"/>
            <p:cNvSpPr txBox="1"/>
            <p:nvPr/>
          </p:nvSpPr>
          <p:spPr>
            <a:xfrm>
              <a:off x="121478" y="6530430"/>
              <a:ext cx="2628349" cy="323165"/>
            </a:xfrm>
            <a:prstGeom prst="rect">
              <a:avLst/>
            </a:prstGeom>
            <a:noFill/>
          </p:spPr>
          <p:txBody>
            <a:bodyPr wrap="square" rtlCol="0">
              <a:spAutoFit/>
            </a:bodyPr>
            <a:lstStyle/>
            <a:p>
              <a:r>
                <a:rPr lang="en-US" sz="1500" dirty="0">
                  <a:latin typeface="Ubuntu Light"/>
                  <a:cs typeface="Ubuntu Light"/>
                </a:rPr>
                <a:t>[Yu et al. 2011]</a:t>
              </a:r>
            </a:p>
          </p:txBody>
        </p:sp>
      </p:grpSp>
      <p:grpSp>
        <p:nvGrpSpPr>
          <p:cNvPr id="21" name="Group 20"/>
          <p:cNvGrpSpPr/>
          <p:nvPr/>
        </p:nvGrpSpPr>
        <p:grpSpPr>
          <a:xfrm>
            <a:off x="6810213" y="193260"/>
            <a:ext cx="3411817" cy="3415339"/>
            <a:chOff x="5425661" y="220870"/>
            <a:chExt cx="3411817" cy="3415338"/>
          </a:xfrm>
        </p:grpSpPr>
        <p:pic>
          <p:nvPicPr>
            <p:cNvPr id="22" name="Picture 21"/>
            <p:cNvPicPr>
              <a:picLocks noChangeAspect="1"/>
            </p:cNvPicPr>
            <p:nvPr/>
          </p:nvPicPr>
          <p:blipFill>
            <a:blip r:embed="rId5"/>
            <a:stretch>
              <a:fillRect/>
            </a:stretch>
          </p:blipFill>
          <p:spPr>
            <a:xfrm>
              <a:off x="5496338" y="220870"/>
              <a:ext cx="3341140" cy="3092173"/>
            </a:xfrm>
            <a:prstGeom prst="rect">
              <a:avLst/>
            </a:prstGeom>
          </p:spPr>
        </p:pic>
        <p:sp>
          <p:nvSpPr>
            <p:cNvPr id="23" name="TextBox 22"/>
            <p:cNvSpPr txBox="1"/>
            <p:nvPr/>
          </p:nvSpPr>
          <p:spPr>
            <a:xfrm>
              <a:off x="5425661" y="3313043"/>
              <a:ext cx="2628348" cy="323165"/>
            </a:xfrm>
            <a:prstGeom prst="rect">
              <a:avLst/>
            </a:prstGeom>
            <a:noFill/>
          </p:spPr>
          <p:txBody>
            <a:bodyPr wrap="square" rtlCol="0">
              <a:spAutoFit/>
            </a:bodyPr>
            <a:lstStyle/>
            <a:p>
              <a:r>
                <a:rPr lang="en-US" sz="1500" dirty="0">
                  <a:latin typeface="Ubuntu Light"/>
                  <a:cs typeface="Ubuntu Light"/>
                </a:rPr>
                <a:t>[</a:t>
              </a:r>
              <a:r>
                <a:rPr lang="en-US" sz="1500" dirty="0" err="1">
                  <a:latin typeface="Ubuntu Light"/>
                  <a:cs typeface="Ubuntu Light"/>
                </a:rPr>
                <a:t>Yeh</a:t>
              </a:r>
              <a:r>
                <a:rPr lang="en-US" sz="1500" dirty="0">
                  <a:latin typeface="Ubuntu Light"/>
                  <a:cs typeface="Ubuntu Light"/>
                </a:rPr>
                <a:t> et al. 2012]</a:t>
              </a:r>
            </a:p>
          </p:txBody>
        </p:sp>
      </p:grpSp>
      <p:grpSp>
        <p:nvGrpSpPr>
          <p:cNvPr id="24" name="Group 23"/>
          <p:cNvGrpSpPr/>
          <p:nvPr/>
        </p:nvGrpSpPr>
        <p:grpSpPr>
          <a:xfrm>
            <a:off x="5305366" y="3761001"/>
            <a:ext cx="4847453" cy="2696816"/>
            <a:chOff x="3920813" y="3761001"/>
            <a:chExt cx="4847453" cy="2696816"/>
          </a:xfrm>
        </p:grpSpPr>
        <p:pic>
          <p:nvPicPr>
            <p:cNvPr id="25" name="Picture 24"/>
            <p:cNvPicPr>
              <a:picLocks noChangeAspect="1"/>
            </p:cNvPicPr>
            <p:nvPr/>
          </p:nvPicPr>
          <p:blipFill>
            <a:blip r:embed="rId6"/>
            <a:stretch>
              <a:fillRect/>
            </a:stretch>
          </p:blipFill>
          <p:spPr>
            <a:xfrm>
              <a:off x="4003260" y="3761001"/>
              <a:ext cx="4765006" cy="2362607"/>
            </a:xfrm>
            <a:prstGeom prst="rect">
              <a:avLst/>
            </a:prstGeom>
          </p:spPr>
        </p:pic>
        <p:sp>
          <p:nvSpPr>
            <p:cNvPr id="26" name="TextBox 25"/>
            <p:cNvSpPr txBox="1"/>
            <p:nvPr/>
          </p:nvSpPr>
          <p:spPr>
            <a:xfrm>
              <a:off x="3920813" y="6134652"/>
              <a:ext cx="2628349" cy="323165"/>
            </a:xfrm>
            <a:prstGeom prst="rect">
              <a:avLst/>
            </a:prstGeom>
            <a:noFill/>
          </p:spPr>
          <p:txBody>
            <a:bodyPr wrap="square" rtlCol="0">
              <a:spAutoFit/>
            </a:bodyPr>
            <a:lstStyle/>
            <a:p>
              <a:r>
                <a:rPr lang="en-US" sz="1500" dirty="0">
                  <a:latin typeface="Ubuntu Light"/>
                  <a:cs typeface="Ubuntu Light"/>
                </a:rPr>
                <a:t>[Lin et al. 2013]</a:t>
              </a:r>
            </a:p>
          </p:txBody>
        </p:sp>
      </p:grpSp>
      <p:sp>
        <p:nvSpPr>
          <p:cNvPr id="27" name="Rectangle 26"/>
          <p:cNvSpPr/>
          <p:nvPr/>
        </p:nvSpPr>
        <p:spPr>
          <a:xfrm>
            <a:off x="7541292" y="0"/>
            <a:ext cx="2987261" cy="585304"/>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r>
              <a:rPr lang="en-US" sz="2000" dirty="0">
                <a:latin typeface="Ubuntu"/>
                <a:cs typeface="Ubuntu"/>
              </a:rPr>
              <a:t>Probabilistic Models</a:t>
            </a:r>
          </a:p>
        </p:txBody>
      </p:sp>
    </p:spTree>
    <p:extLst>
      <p:ext uri="{BB962C8B-B14F-4D97-AF65-F5344CB8AC3E}">
        <p14:creationId xmlns:p14="http://schemas.microsoft.com/office/powerpoint/2010/main" val="276676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8777" y="-179528"/>
            <a:ext cx="5901683" cy="6949605"/>
          </a:xfrm>
          <a:prstGeom prst="rect">
            <a:avLst/>
          </a:prstGeom>
        </p:spPr>
      </p:pic>
      <p:sp>
        <p:nvSpPr>
          <p:cNvPr id="3" name="Title 2"/>
          <p:cNvSpPr>
            <a:spLocks noGrp="1"/>
          </p:cNvSpPr>
          <p:nvPr>
            <p:ph type="title"/>
          </p:nvPr>
        </p:nvSpPr>
        <p:spPr>
          <a:xfrm>
            <a:off x="5586545" y="2374901"/>
            <a:ext cx="6123855" cy="1733275"/>
          </a:xfrm>
        </p:spPr>
        <p:txBody>
          <a:bodyPr>
            <a:normAutofit/>
          </a:bodyPr>
          <a:lstStyle/>
          <a:p>
            <a:pPr algn="ctr"/>
            <a:r>
              <a:rPr lang="en-US" dirty="0" smtClean="0"/>
              <a:t>The design sampling toolbox</a:t>
            </a:r>
            <a:endParaRPr lang="en-US" dirty="0"/>
          </a:p>
        </p:txBody>
      </p:sp>
    </p:spTree>
    <p:extLst>
      <p:ext uri="{BB962C8B-B14F-4D97-AF65-F5344CB8AC3E}">
        <p14:creationId xmlns:p14="http://schemas.microsoft.com/office/powerpoint/2010/main" val="42938447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8777" y="-179528"/>
            <a:ext cx="5901683" cy="6949605"/>
          </a:xfrm>
          <a:prstGeom prst="rect">
            <a:avLst/>
          </a:prstGeom>
        </p:spPr>
      </p:pic>
      <p:sp>
        <p:nvSpPr>
          <p:cNvPr id="5" name="Rectangle 4"/>
          <p:cNvSpPr/>
          <p:nvPr/>
        </p:nvSpPr>
        <p:spPr>
          <a:xfrm>
            <a:off x="798915" y="2909957"/>
            <a:ext cx="4197072" cy="1294635"/>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r>
              <a:rPr lang="en-US" sz="2800" b="1" dirty="0">
                <a:latin typeface="Ubuntu"/>
                <a:cs typeface="Ubuntu"/>
              </a:rPr>
              <a:t>Metropolis Hastings</a:t>
            </a:r>
          </a:p>
        </p:txBody>
      </p:sp>
    </p:spTree>
    <p:extLst>
      <p:ext uri="{BB962C8B-B14F-4D97-AF65-F5344CB8AC3E}">
        <p14:creationId xmlns:p14="http://schemas.microsoft.com/office/powerpoint/2010/main" val="197559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Metropolis Hastings</a:t>
            </a:r>
            <a:endParaRPr lang="en-US" dirty="0"/>
          </a:p>
        </p:txBody>
      </p:sp>
      <p:grpSp>
        <p:nvGrpSpPr>
          <p:cNvPr id="26" name="Group 25"/>
          <p:cNvGrpSpPr/>
          <p:nvPr/>
        </p:nvGrpSpPr>
        <p:grpSpPr>
          <a:xfrm>
            <a:off x="3204361" y="1562654"/>
            <a:ext cx="5681867" cy="5030305"/>
            <a:chOff x="933175" y="1562652"/>
            <a:chExt cx="7134086" cy="5030305"/>
          </a:xfrm>
        </p:grpSpPr>
        <p:cxnSp>
          <p:nvCxnSpPr>
            <p:cNvPr id="27" name="Straight Connector 26"/>
            <p:cNvCxnSpPr/>
            <p:nvPr/>
          </p:nvCxnSpPr>
          <p:spPr>
            <a:xfrm>
              <a:off x="944217" y="1562652"/>
              <a:ext cx="0" cy="503030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933175" y="6592957"/>
              <a:ext cx="713408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30" name="Picture 29"/>
          <p:cNvPicPr>
            <a:picLocks noChangeAspect="1"/>
          </p:cNvPicPr>
          <p:nvPr/>
        </p:nvPicPr>
        <p:blipFill>
          <a:blip r:embed="rId3"/>
          <a:stretch>
            <a:fillRect/>
          </a:stretch>
        </p:blipFill>
        <p:spPr>
          <a:xfrm>
            <a:off x="4030409" y="1761437"/>
            <a:ext cx="3969578" cy="4418195"/>
          </a:xfrm>
          <a:prstGeom prst="rect">
            <a:avLst/>
          </a:prstGeom>
        </p:spPr>
      </p:pic>
      <p:sp>
        <p:nvSpPr>
          <p:cNvPr id="32" name="Oval 31"/>
          <p:cNvSpPr/>
          <p:nvPr/>
        </p:nvSpPr>
        <p:spPr>
          <a:xfrm>
            <a:off x="4195511" y="5461001"/>
            <a:ext cx="259522" cy="259523"/>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33" name="Oval 32"/>
          <p:cNvSpPr/>
          <p:nvPr/>
        </p:nvSpPr>
        <p:spPr>
          <a:xfrm>
            <a:off x="4502520" y="4970673"/>
            <a:ext cx="259522" cy="259523"/>
          </a:xfrm>
          <a:prstGeom prst="ellipse">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35" name="Oval 34"/>
          <p:cNvSpPr/>
          <p:nvPr/>
        </p:nvSpPr>
        <p:spPr>
          <a:xfrm>
            <a:off x="5435693" y="5003249"/>
            <a:ext cx="259522" cy="259523"/>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36" name="Oval 35"/>
          <p:cNvSpPr/>
          <p:nvPr/>
        </p:nvSpPr>
        <p:spPr>
          <a:xfrm>
            <a:off x="5998911" y="5071717"/>
            <a:ext cx="259522" cy="259523"/>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38" name="Oval 37"/>
          <p:cNvSpPr/>
          <p:nvPr/>
        </p:nvSpPr>
        <p:spPr>
          <a:xfrm>
            <a:off x="6241869" y="4531141"/>
            <a:ext cx="259522" cy="259523"/>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39" name="Oval 38"/>
          <p:cNvSpPr/>
          <p:nvPr/>
        </p:nvSpPr>
        <p:spPr>
          <a:xfrm>
            <a:off x="5869148" y="4094924"/>
            <a:ext cx="259522" cy="259523"/>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41" name="Oval 40"/>
          <p:cNvSpPr/>
          <p:nvPr/>
        </p:nvSpPr>
        <p:spPr>
          <a:xfrm>
            <a:off x="6330215" y="3653185"/>
            <a:ext cx="259522" cy="259523"/>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32" tIns="45717" rIns="91432" bIns="45717"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cxnSp>
        <p:nvCxnSpPr>
          <p:cNvPr id="42" name="Straight Arrow Connector 41"/>
          <p:cNvCxnSpPr>
            <a:stCxn id="32" idx="7"/>
            <a:endCxn id="33" idx="3"/>
          </p:cNvCxnSpPr>
          <p:nvPr/>
        </p:nvCxnSpPr>
        <p:spPr>
          <a:xfrm flipV="1">
            <a:off x="4417028" y="5192189"/>
            <a:ext cx="123498" cy="306819"/>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3" idx="6"/>
            <a:endCxn id="35" idx="2"/>
          </p:cNvCxnSpPr>
          <p:nvPr/>
        </p:nvCxnSpPr>
        <p:spPr>
          <a:xfrm>
            <a:off x="4762042" y="5100436"/>
            <a:ext cx="673651" cy="32577"/>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35" idx="6"/>
            <a:endCxn id="36" idx="2"/>
          </p:cNvCxnSpPr>
          <p:nvPr/>
        </p:nvCxnSpPr>
        <p:spPr>
          <a:xfrm>
            <a:off x="5695217" y="5133012"/>
            <a:ext cx="303696" cy="68469"/>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36" idx="5"/>
            <a:endCxn id="52" idx="2"/>
          </p:cNvCxnSpPr>
          <p:nvPr/>
        </p:nvCxnSpPr>
        <p:spPr>
          <a:xfrm>
            <a:off x="6220426" y="5293237"/>
            <a:ext cx="430051" cy="167767"/>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36" idx="0"/>
            <a:endCxn id="38" idx="3"/>
          </p:cNvCxnSpPr>
          <p:nvPr/>
        </p:nvCxnSpPr>
        <p:spPr>
          <a:xfrm flipV="1">
            <a:off x="6128673" y="4752658"/>
            <a:ext cx="151203" cy="319063"/>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38" idx="1"/>
            <a:endCxn id="39" idx="5"/>
          </p:cNvCxnSpPr>
          <p:nvPr/>
        </p:nvCxnSpPr>
        <p:spPr>
          <a:xfrm flipH="1" flipV="1">
            <a:off x="6090667" y="4316441"/>
            <a:ext cx="189209" cy="252707"/>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9" idx="7"/>
            <a:endCxn id="41" idx="3"/>
          </p:cNvCxnSpPr>
          <p:nvPr/>
        </p:nvCxnSpPr>
        <p:spPr>
          <a:xfrm flipV="1">
            <a:off x="6090667" y="3874700"/>
            <a:ext cx="277556" cy="258229"/>
          </a:xfrm>
          <a:prstGeom prst="straightConnector1">
            <a:avLst/>
          </a:prstGeom>
          <a:ln>
            <a:solidFill>
              <a:srgbClr val="000000"/>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41" idx="0"/>
          </p:cNvCxnSpPr>
          <p:nvPr/>
        </p:nvCxnSpPr>
        <p:spPr>
          <a:xfrm flipV="1">
            <a:off x="6459976" y="3246786"/>
            <a:ext cx="129761" cy="406401"/>
          </a:xfrm>
          <a:prstGeom prst="straightConnector1">
            <a:avLst/>
          </a:prstGeom>
          <a:ln>
            <a:solidFill>
              <a:srgbClr val="000000"/>
            </a:solidFill>
            <a:prstDash val="dash"/>
            <a:headEnd type="none"/>
            <a:tailEnd type="none"/>
          </a:ln>
        </p:spPr>
        <p:style>
          <a:lnRef idx="2">
            <a:schemeClr val="accent1"/>
          </a:lnRef>
          <a:fillRef idx="0">
            <a:schemeClr val="accent1"/>
          </a:fillRef>
          <a:effectRef idx="1">
            <a:schemeClr val="accent1"/>
          </a:effectRef>
          <a:fontRef idx="minor">
            <a:schemeClr val="tx1"/>
          </a:fontRef>
        </p:style>
      </p:cxnSp>
      <p:grpSp>
        <p:nvGrpSpPr>
          <p:cNvPr id="51" name="Group 50"/>
          <p:cNvGrpSpPr/>
          <p:nvPr/>
        </p:nvGrpSpPr>
        <p:grpSpPr>
          <a:xfrm>
            <a:off x="6512434" y="5193203"/>
            <a:ext cx="538366" cy="538367"/>
            <a:chOff x="5039141" y="5193200"/>
            <a:chExt cx="538367" cy="538367"/>
          </a:xfrm>
        </p:grpSpPr>
        <p:sp>
          <p:nvSpPr>
            <p:cNvPr id="52" name="Oval 51"/>
            <p:cNvSpPr/>
            <p:nvPr/>
          </p:nvSpPr>
          <p:spPr>
            <a:xfrm>
              <a:off x="5177183" y="5331240"/>
              <a:ext cx="259522" cy="259522"/>
            </a:xfrm>
            <a:prstGeom prst="ellipse">
              <a:avLst/>
            </a:prstGeom>
            <a:ln>
              <a:solidFill>
                <a:srgbClr val="000000"/>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sp>
          <p:nvSpPr>
            <p:cNvPr id="53" name="Multiply 52"/>
            <p:cNvSpPr/>
            <p:nvPr/>
          </p:nvSpPr>
          <p:spPr>
            <a:xfrm>
              <a:off x="5039141" y="5193200"/>
              <a:ext cx="538367" cy="538367"/>
            </a:xfrm>
            <a:prstGeom prst="mathMultiply">
              <a:avLst>
                <a:gd name="adj1" fmla="val 10695"/>
              </a:avLst>
            </a:prstGeom>
            <a:solidFill>
              <a:schemeClr val="accent2"/>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latin typeface="Ubuntu"/>
                <a:cs typeface="Ubuntu"/>
              </a:endParaRPr>
            </a:p>
          </p:txBody>
        </p:sp>
      </p:grpSp>
    </p:spTree>
    <p:extLst>
      <p:ext uri="{BB962C8B-B14F-4D97-AF65-F5344CB8AC3E}">
        <p14:creationId xmlns:p14="http://schemas.microsoft.com/office/powerpoint/2010/main" val="1732001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left)">
                                      <p:cBhvr>
                                        <p:cTn id="31" dur="500"/>
                                        <p:tgtEl>
                                          <p:spTgt spid="44"/>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left)">
                                      <p:cBhvr>
                                        <p:cTn id="49" dur="500"/>
                                        <p:tgtEl>
                                          <p:spTgt spid="46"/>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down)">
                                      <p:cBhvr>
                                        <p:cTn id="58" dur="500"/>
                                        <p:tgtEl>
                                          <p:spTgt spid="47"/>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down)">
                                      <p:cBhvr>
                                        <p:cTn id="66" dur="500"/>
                                        <p:tgtEl>
                                          <p:spTgt spid="48"/>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childTnLst>
                          </p:cTn>
                        </p:par>
                        <p:par>
                          <p:cTn id="71" fill="hold">
                            <p:stCondLst>
                              <p:cond delay="2000"/>
                            </p:stCondLst>
                            <p:childTnLst>
                              <p:par>
                                <p:cTn id="72" presetID="22" presetClass="entr" presetSubtype="4" fill="hold" nodeType="after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down)">
                                      <p:cBhvr>
                                        <p:cTn id="74" dur="500"/>
                                        <p:tgtEl>
                                          <p:spTgt spid="49"/>
                                        </p:tgtEl>
                                      </p:cBhvr>
                                    </p:animEffect>
                                  </p:childTnLst>
                                </p:cTn>
                              </p:par>
                            </p:childTnLst>
                          </p:cTn>
                        </p:par>
                        <p:par>
                          <p:cTn id="75" fill="hold">
                            <p:stCondLst>
                              <p:cond delay="2500"/>
                            </p:stCondLst>
                            <p:childTnLst>
                              <p:par>
                                <p:cTn id="76" presetID="10" presetClass="entr" presetSubtype="0" fill="hold" grpId="0"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par>
                          <p:cTn id="79" fill="hold">
                            <p:stCondLst>
                              <p:cond delay="3000"/>
                            </p:stCondLst>
                            <p:childTnLst>
                              <p:par>
                                <p:cTn id="80" presetID="22" presetClass="entr" presetSubtype="4" fill="hold" nodeType="after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wipe(down)">
                                      <p:cBhvr>
                                        <p:cTn id="8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animBg="1"/>
      <p:bldP spid="36" grpId="0" animBg="1"/>
      <p:bldP spid="38" grpId="0" animBg="1"/>
      <p:bldP spid="39" grpId="0" animBg="1"/>
      <p:bldP spid="41" grpId="0" animBg="1"/>
    </p:bldLst>
  </p:timing>
</p:sld>
</file>

<file path=ppt/theme/theme1.xml><?xml version="1.0" encoding="utf-8"?>
<a:theme xmlns:a="http://schemas.openxmlformats.org/drawingml/2006/main" name="Ubuntu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Neutra Tex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Neutra Tex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smtClean="0">
            <a:latin typeface="Ubuntu"/>
            <a:cs typeface="Ubuntu"/>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latin typeface="Ubuntu Light"/>
            <a:cs typeface="Ubuntu Ligh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UbuntuDark.thmx</Template>
  <TotalTime>8989</TotalTime>
  <Words>3834</Words>
  <Application>Microsoft Macintosh PowerPoint</Application>
  <PresentationFormat>Custom</PresentationFormat>
  <Paragraphs>398</Paragraphs>
  <Slides>54</Slides>
  <Notes>54</Notes>
  <HiddenSlides>1</HiddenSlides>
  <MMClips>9</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UbuntuDark</vt:lpstr>
      <vt:lpstr>PowerPoint Presentation</vt:lpstr>
      <vt:lpstr>Design Suggestions</vt:lpstr>
      <vt:lpstr>PowerPoint Presentation</vt:lpstr>
      <vt:lpstr>PowerPoint Presentation</vt:lpstr>
      <vt:lpstr>PowerPoint Presentation</vt:lpstr>
      <vt:lpstr>PowerPoint Presentation</vt:lpstr>
      <vt:lpstr>The design sampling toolbox</vt:lpstr>
      <vt:lpstr>PowerPoint Presentation</vt:lpstr>
      <vt:lpstr>Metropolis Hastings</vt:lpstr>
      <vt:lpstr>Many Design Spaces Look Like This</vt:lpstr>
      <vt:lpstr>Problem: ‘Mode Lock’</vt:lpstr>
      <vt:lpstr>PowerPoint Presentation</vt:lpstr>
      <vt:lpstr>Melting Down Distributions</vt:lpstr>
      <vt:lpstr>Melting Down Distributions</vt:lpstr>
      <vt:lpstr>Melting Down Distributions</vt:lpstr>
      <vt:lpstr>…Actually, Design Spaces Look Like This</vt:lpstr>
      <vt:lpstr>PowerPoint Presentation</vt:lpstr>
      <vt:lpstr>PowerPoint Presentation</vt:lpstr>
      <vt:lpstr>Applications Using Customized Tools</vt:lpstr>
      <vt:lpstr>Mechanical Toy Modeling [Zhu et al. 2012]</vt:lpstr>
      <vt:lpstr>Exterior Lighting Design [Schwarz &amp; Wonka 2014]</vt:lpstr>
      <vt:lpstr>High Reward…for High Effort</vt:lpstr>
      <vt:lpstr>Problem: Tight Constraints</vt:lpstr>
      <vt:lpstr>PowerPoint Presentation</vt:lpstr>
      <vt:lpstr>Hamiltonian monte carlo: how it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Implementation</vt:lpstr>
      <vt:lpstr>Probabilistic Programming</vt:lpstr>
      <vt:lpstr>Example Applications</vt:lpstr>
      <vt:lpstr>Vector Art Coloring</vt:lpstr>
      <vt:lpstr>Vector Art: MH vs. HMC</vt:lpstr>
      <vt:lpstr>PowerPoint Presentation</vt:lpstr>
      <vt:lpstr>Stacking Structures</vt:lpstr>
      <vt:lpstr>Stacking: MH vs. HMC</vt:lpstr>
      <vt:lpstr>Enforcing Symmetry</vt:lpstr>
      <vt:lpstr>Physical Realization</vt:lpstr>
      <vt:lpstr>HMC Limitations</vt:lpstr>
      <vt:lpstr>PowerPoint Presentation</vt:lpstr>
      <vt:lpstr>PowerPoint Presentation</vt:lpstr>
      <vt:lpstr>PowerPoint Presentation</vt:lpstr>
      <vt:lpstr>PowerPoint Presentation</vt:lpstr>
      <vt:lpstr>PowerPoint Presentation</vt:lpstr>
      <vt:lpstr>Not There Yet</vt:lpstr>
      <vt:lpstr>Not There Yet</vt:lpstr>
      <vt:lpstr>PowerPoint Presentation</vt:lpstr>
      <vt:lpstr>Performance Timing</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Ritchie</dc:creator>
  <cp:lastModifiedBy>Daniel Ritchie</cp:lastModifiedBy>
  <cp:revision>309</cp:revision>
  <dcterms:created xsi:type="dcterms:W3CDTF">2015-04-06T20:49:40Z</dcterms:created>
  <dcterms:modified xsi:type="dcterms:W3CDTF">2015-05-07T11:48:27Z</dcterms:modified>
</cp:coreProperties>
</file>