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300" r:id="rId3"/>
    <p:sldId id="271" r:id="rId4"/>
    <p:sldId id="272" r:id="rId5"/>
    <p:sldId id="273" r:id="rId6"/>
    <p:sldId id="274" r:id="rId7"/>
    <p:sldId id="301" r:id="rId8"/>
    <p:sldId id="275" r:id="rId9"/>
    <p:sldId id="277" r:id="rId10"/>
    <p:sldId id="278" r:id="rId11"/>
    <p:sldId id="279" r:id="rId12"/>
    <p:sldId id="280" r:id="rId13"/>
    <p:sldId id="282" r:id="rId14"/>
    <p:sldId id="283" r:id="rId15"/>
    <p:sldId id="285" r:id="rId16"/>
    <p:sldId id="286" r:id="rId17"/>
    <p:sldId id="287" r:id="rId18"/>
    <p:sldId id="288" r:id="rId19"/>
    <p:sldId id="304" r:id="rId20"/>
    <p:sldId id="305" r:id="rId21"/>
    <p:sldId id="306" r:id="rId22"/>
    <p:sldId id="309" r:id="rId23"/>
    <p:sldId id="307" r:id="rId24"/>
    <p:sldId id="310" r:id="rId25"/>
    <p:sldId id="292" r:id="rId26"/>
    <p:sldId id="266" r:id="rId27"/>
    <p:sldId id="299" r:id="rId28"/>
    <p:sldId id="308" r:id="rId29"/>
    <p:sldId id="293" r:id="rId30"/>
    <p:sldId id="296" r:id="rId31"/>
    <p:sldId id="297" r:id="rId32"/>
    <p:sldId id="298" r:id="rId33"/>
    <p:sldId id="294" r:id="rId34"/>
    <p:sldId id="295" r:id="rId35"/>
    <p:sldId id="269" r:id="rId36"/>
    <p:sldId id="303" r:id="rId37"/>
    <p:sldId id="302" r:id="rId38"/>
    <p:sldId id="27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DAEF"/>
    <a:srgbClr val="50D360"/>
    <a:srgbClr val="2AD74A"/>
    <a:srgbClr val="22B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81913" autoAdjust="0"/>
  </p:normalViewPr>
  <p:slideViewPr>
    <p:cSldViewPr snapToGrid="0" snapToObjects="1">
      <p:cViewPr varScale="1">
        <p:scale>
          <a:sx n="116" d="100"/>
          <a:sy n="116" d="100"/>
        </p:scale>
        <p:origin x="-22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EDA2D-3846-3C45-A701-FDAB0C86BA93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D73E1-7099-8F4A-8500-866417FED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4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</a:t>
            </a:r>
            <a:r>
              <a:rPr lang="en-US" baseline="0" dirty="0" smtClean="0"/>
              <a:t> in the </a:t>
            </a:r>
            <a:r>
              <a:rPr lang="en-US" dirty="0" smtClean="0"/>
              <a:t>Graphics lab at Stanford</a:t>
            </a:r>
          </a:p>
          <a:p>
            <a:r>
              <a:rPr lang="en-US" dirty="0" smtClean="0"/>
              <a:t>Tell</a:t>
            </a:r>
            <a:r>
              <a:rPr lang="en-US" baseline="0" dirty="0" smtClean="0"/>
              <a:t> you about a system I built for using PPL to do procedural modeling and design</a:t>
            </a:r>
          </a:p>
          <a:p>
            <a:r>
              <a:rPr lang="en-US" baseline="0" dirty="0" smtClean="0"/>
              <a:t>But to make sense, need to give you some background into how I got into this</a:t>
            </a:r>
          </a:p>
          <a:p>
            <a:r>
              <a:rPr lang="en-US" baseline="0" dirty="0" smtClean="0"/>
              <a:t>And that really </a:t>
            </a:r>
            <a:r>
              <a:rPr lang="en-US" baseline="0" smtClean="0"/>
              <a:t>starts…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03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Generate plausible layouts for</a:t>
            </a:r>
            <a:r>
              <a:rPr lang="en-US" baseline="0" dirty="0" smtClean="0"/>
              <a:t> virtual environments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Process places e.g. groups of tables and chairs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Likelihood specifies non-intersection, enough space for people to walk, alignment,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do similar things to generate playable golf courses.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16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also condition</a:t>
            </a:r>
            <a:r>
              <a:rPr lang="en-US" baseline="0" dirty="0" smtClean="0"/>
              <a:t> on aesthetic criteria as well as functional ones.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Generate random colorings of 2d pattern images that respect aesthetic guidelines and look pleasant.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56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 of inference: separate “how” from “what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r>
              <a:rPr lang="en-US" dirty="0" smtClean="0"/>
              <a:t>Analogy with “generative prior” and “likelihood”</a:t>
            </a:r>
          </a:p>
          <a:p>
            <a:r>
              <a:rPr lang="en-US" dirty="0" smtClean="0"/>
              <a:t>Procedural vs. </a:t>
            </a:r>
            <a:r>
              <a:rPr lang="en-US" smtClean="0"/>
              <a:t>declarative knowledge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Sometimes artist intent is easily specified in one form vs. the other</a:t>
            </a:r>
          </a:p>
          <a:p>
            <a:endParaRPr lang="en-US" dirty="0" smtClean="0"/>
          </a:p>
          <a:p>
            <a:r>
              <a:rPr lang="en-US" dirty="0" smtClean="0"/>
              <a:t>Not</a:t>
            </a:r>
            <a:r>
              <a:rPr lang="en-US" baseline="0" dirty="0" smtClean="0"/>
              <a:t> easy to specify how to make a tree that looks like the letter W</a:t>
            </a:r>
          </a:p>
          <a:p>
            <a:r>
              <a:rPr lang="en-US" baseline="0" dirty="0" smtClean="0"/>
              <a:t>But can write down a recipe for growing trees…</a:t>
            </a:r>
          </a:p>
          <a:p>
            <a:r>
              <a:rPr lang="en-US" baseline="0" dirty="0" smtClean="0"/>
              <a:t>…and specify what it means for a tree to look like the letter </a:t>
            </a:r>
            <a:r>
              <a:rPr lang="en-US" baseline="0" dirty="0" smtClean="0"/>
              <a:t>W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67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inference I showed all use specialized, heavy-duty models (show which)</a:t>
            </a:r>
          </a:p>
          <a:p>
            <a:endParaRPr lang="en-US" dirty="0" smtClean="0"/>
          </a:p>
          <a:p>
            <a:r>
              <a:rPr lang="en-US" dirty="0" smtClean="0"/>
              <a:t>Results in a lot of one-off systems at SIGGRAPH</a:t>
            </a:r>
          </a:p>
          <a:p>
            <a:endParaRPr lang="en-US" dirty="0" smtClean="0"/>
          </a:p>
          <a:p>
            <a:r>
              <a:rPr lang="en-US" dirty="0" smtClean="0"/>
              <a:t>Low industry adoption rate (in part because of perceived difficulty of understanding/implementing)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55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I’ve been interested in using PPLs to do this stuff instead</a:t>
            </a:r>
          </a:p>
          <a:p>
            <a:endParaRPr lang="en-US" dirty="0" smtClean="0"/>
          </a:p>
          <a:p>
            <a:r>
              <a:rPr lang="en-US" dirty="0" smtClean="0"/>
              <a:t>Technical artists know how to program</a:t>
            </a:r>
          </a:p>
          <a:p>
            <a:r>
              <a:rPr lang="en-US" dirty="0" smtClean="0"/>
              <a:t>But</a:t>
            </a:r>
            <a:r>
              <a:rPr lang="en-US" baseline="0" dirty="0" smtClean="0"/>
              <a:t> they’re not inference experts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Separating model specification from inference algorithm is perfect for these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55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Needed to have a </a:t>
            </a:r>
            <a:r>
              <a:rPr lang="en-US" dirty="0" err="1" smtClean="0"/>
              <a:t>testbed</a:t>
            </a:r>
            <a:r>
              <a:rPr lang="en-US" baseline="0" dirty="0" smtClean="0"/>
              <a:t> language </a:t>
            </a:r>
            <a:r>
              <a:rPr lang="en-US" dirty="0" smtClean="0"/>
              <a:t>from which to do experiments.</a:t>
            </a:r>
          </a:p>
          <a:p>
            <a:r>
              <a:rPr lang="en-US" dirty="0" smtClean="0"/>
              <a:t>Thought</a:t>
            </a:r>
            <a:r>
              <a:rPr lang="en-US" baseline="0" dirty="0" smtClean="0"/>
              <a:t> about what properties it ought to.</a:t>
            </a:r>
          </a:p>
          <a:p>
            <a:r>
              <a:rPr lang="en-US" baseline="0" dirty="0" smtClean="0"/>
              <a:t>Here’s some of what I came up with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Criteria: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Allow imperative code (graphics programmers use it)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Memory-efficient representation of data structures (images, meshes)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Fast (efficient machine code)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59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Idea: embed PPL in a low-level language</a:t>
            </a:r>
          </a:p>
          <a:p>
            <a:endParaRPr lang="en-US" dirty="0" smtClean="0"/>
          </a:p>
          <a:p>
            <a:r>
              <a:rPr lang="en-US" dirty="0" smtClean="0"/>
              <a:t>Quicksand</a:t>
            </a:r>
          </a:p>
          <a:p>
            <a:endParaRPr lang="en-US" dirty="0" smtClean="0"/>
          </a:p>
          <a:p>
            <a:r>
              <a:rPr lang="en-US" dirty="0" smtClean="0"/>
              <a:t>Embedded in Terra</a:t>
            </a:r>
          </a:p>
          <a:p>
            <a:endParaRPr lang="en-US" dirty="0" smtClean="0"/>
          </a:p>
          <a:p>
            <a:r>
              <a:rPr lang="en-US" dirty="0" smtClean="0"/>
              <a:t>Most of you probably</a:t>
            </a:r>
            <a:r>
              <a:rPr lang="en-US" baseline="0" dirty="0" smtClean="0"/>
              <a:t> don’t know Terra</a:t>
            </a:r>
            <a:endParaRPr lang="en-US" dirty="0" smtClean="0"/>
          </a:p>
          <a:p>
            <a:r>
              <a:rPr lang="en-US" dirty="0" smtClean="0"/>
              <a:t>Quick detour to give short overview of Terra and why it was a good</a:t>
            </a:r>
            <a:r>
              <a:rPr lang="en-US" baseline="0" dirty="0" smtClean="0"/>
              <a:t> embedding target.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63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Terra:</a:t>
            </a:r>
            <a:r>
              <a:rPr lang="en-US" baseline="0" dirty="0" smtClean="0"/>
              <a:t> low-level systems </a:t>
            </a:r>
            <a:r>
              <a:rPr lang="en-US" baseline="0" dirty="0" err="1" smtClean="0"/>
              <a:t>prog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lang</a:t>
            </a:r>
            <a:r>
              <a:rPr lang="en-US" baseline="0" dirty="0" smtClean="0"/>
              <a:t> with similar programming model to 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fact, so similar to C that it’s backwards-compatible with 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makes it so appealing for embedding: use </a:t>
            </a:r>
            <a:r>
              <a:rPr lang="en-US" baseline="0" dirty="0" err="1" smtClean="0"/>
              <a:t>Lua</a:t>
            </a:r>
            <a:r>
              <a:rPr lang="en-US" baseline="0" dirty="0" smtClean="0"/>
              <a:t> to enable powerful </a:t>
            </a:r>
            <a:r>
              <a:rPr lang="en-US" baseline="0" dirty="0" err="1" smtClean="0"/>
              <a:t>metaprogramming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78A98-B5A1-9342-A002-DBAF3A7C67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73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example of </a:t>
            </a:r>
            <a:r>
              <a:rPr lang="en-US" dirty="0" err="1" smtClean="0"/>
              <a:t>metaprogramming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Like</a:t>
            </a:r>
            <a:r>
              <a:rPr lang="en-US" baseline="0" dirty="0" smtClean="0"/>
              <a:t> C++ template classes. Here we get to use </a:t>
            </a:r>
            <a:r>
              <a:rPr lang="en-US" baseline="0" dirty="0" err="1" smtClean="0"/>
              <a:t>Lua</a:t>
            </a:r>
            <a:r>
              <a:rPr lang="en-US" baseline="0" dirty="0" smtClean="0"/>
              <a:t>, a complete language, instead of a restricted template definition language.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D6FF9-2176-EE45-AF14-9A0F6CBAD2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83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that we use all the time in the Quicksand implementation: using arbitrary computations to generate new Terra code.</a:t>
            </a:r>
          </a:p>
          <a:p>
            <a:endParaRPr lang="en-US" baseline="0" dirty="0" smtClean="0"/>
          </a:p>
          <a:p>
            <a:r>
              <a:rPr lang="en-US" dirty="0" smtClean="0"/>
              <a:t>Imagine we want</a:t>
            </a:r>
            <a:r>
              <a:rPr lang="en-US" baseline="0" dirty="0" smtClean="0"/>
              <a:t> to write </a:t>
            </a:r>
            <a:r>
              <a:rPr lang="en-US" baseline="0" dirty="0" err="1" smtClean="0"/>
              <a:t>bilerp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Do this in terms of single lerp.</a:t>
            </a:r>
          </a:p>
          <a:p>
            <a:r>
              <a:rPr lang="en-US" baseline="0" dirty="0" smtClean="0"/>
              <a:t>But I’ll actually write a function that generates the *code* that performs lerp.</a:t>
            </a:r>
          </a:p>
          <a:p>
            <a:r>
              <a:rPr lang="en-US" baseline="0" dirty="0" smtClean="0"/>
              <a:t>Can splice this code into other code using escape.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7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…with the long history of using random processes to generate content for computer graphics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11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Result of splice looks like this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this is all finished running, we have an </a:t>
            </a:r>
            <a:r>
              <a:rPr lang="en-US" baseline="0" dirty="0" err="1" smtClean="0"/>
              <a:t>untyped</a:t>
            </a:r>
            <a:r>
              <a:rPr lang="en-US" baseline="0" dirty="0" smtClean="0"/>
              <a:t> AST for </a:t>
            </a:r>
            <a:r>
              <a:rPr lang="en-US" baseline="0" dirty="0" err="1" smtClean="0"/>
              <a:t>bilerp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First time we call it, </a:t>
            </a:r>
            <a:r>
              <a:rPr lang="en-US" baseline="0" dirty="0" err="1" smtClean="0"/>
              <a:t>typechecks</a:t>
            </a:r>
            <a:r>
              <a:rPr lang="en-US" baseline="0" dirty="0" smtClean="0"/>
              <a:t> and compiles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86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this everywhere</a:t>
            </a:r>
            <a:r>
              <a:rPr lang="en-US" baseline="0" dirty="0" smtClean="0"/>
              <a:t> in QS </a:t>
            </a:r>
            <a:r>
              <a:rPr lang="en-US" baseline="0" dirty="0" err="1" smtClean="0"/>
              <a:t>impl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Example: QS is a lightweight embedding, we use it for lightweight address transform.</a:t>
            </a:r>
          </a:p>
          <a:p>
            <a:endParaRPr lang="en-US" baseline="0" dirty="0" smtClean="0"/>
          </a:p>
          <a:p>
            <a:r>
              <a:rPr lang="en-US" dirty="0" smtClean="0"/>
              <a:t>Call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random choice primitive actually generates…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86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…this code</a:t>
            </a:r>
          </a:p>
          <a:p>
            <a:r>
              <a:rPr lang="en-US" dirty="0" smtClean="0"/>
              <a:t>Push new</a:t>
            </a:r>
            <a:r>
              <a:rPr lang="en-US" baseline="0" dirty="0" smtClean="0"/>
              <a:t> address onto address stack</a:t>
            </a:r>
          </a:p>
          <a:p>
            <a:r>
              <a:rPr lang="en-US" baseline="0" dirty="0" smtClean="0"/>
              <a:t>Look up whether we have a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RC at this address in our trace of random values</a:t>
            </a:r>
          </a:p>
          <a:p>
            <a:r>
              <a:rPr lang="en-US" baseline="0" dirty="0" smtClean="0"/>
              <a:t>Pop address.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Happens</a:t>
            </a:r>
            <a:r>
              <a:rPr lang="en-US" baseline="0" dirty="0" smtClean="0"/>
              <a:t> at compile-time, so id can be a lexically-unique identifier (which is critical)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30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</a:t>
            </a:r>
            <a:r>
              <a:rPr lang="en-US" baseline="0" dirty="0" smtClean="0"/>
              <a:t> it’s low level, QS </a:t>
            </a:r>
            <a:r>
              <a:rPr lang="en-US" baseline="0" dirty="0" err="1" smtClean="0"/>
              <a:t>impl</a:t>
            </a:r>
            <a:r>
              <a:rPr lang="en-US" baseline="0" dirty="0" smtClean="0"/>
              <a:t> uses types with s</a:t>
            </a:r>
            <a:r>
              <a:rPr lang="en-US" dirty="0" smtClean="0"/>
              <a:t>tatically-determined type layout, static function dispatch everywhere.</a:t>
            </a:r>
          </a:p>
          <a:p>
            <a:r>
              <a:rPr lang="en-US" dirty="0" smtClean="0"/>
              <a:t>Part of what makes it fast, but it also causes some </a:t>
            </a:r>
            <a:r>
              <a:rPr lang="en-US" smtClean="0"/>
              <a:t>compilation challenges.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 err="1" smtClean="0"/>
              <a:t>prob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</a:t>
            </a:r>
            <a:r>
              <a:rPr lang="en-US" baseline="0" dirty="0" smtClean="0"/>
              <a:t> P, we also have an object of type Trace(P) for storing and looking up random choice values.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</a:t>
            </a:r>
            <a:r>
              <a:rPr lang="en-US" baseline="0" dirty="0" smtClean="0"/>
              <a:t> we’re compiling P, P refers to members of Trace (i.e. </a:t>
            </a:r>
            <a:r>
              <a:rPr lang="en-US" baseline="0" dirty="0" err="1" smtClean="0"/>
              <a:t>trace.lookup</a:t>
            </a:r>
            <a:r>
              <a:rPr lang="en-US" baseline="0" dirty="0" smtClean="0"/>
              <a:t>), so we need to compile Trace</a:t>
            </a:r>
          </a:p>
          <a:p>
            <a:r>
              <a:rPr lang="en-US" baseline="0" dirty="0" smtClean="0"/>
              <a:t>But to determine Trace members, we need to know the types of all random choices calls in P, which requires compiling P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Need to break this cyclical dependency somehow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0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pass</a:t>
            </a:r>
            <a:r>
              <a:rPr lang="en-US" baseline="0" dirty="0" smtClean="0"/>
              <a:t> approach.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First: compile source of P, but random choice calls don’t expand—they just record their type into a list.</a:t>
            </a:r>
          </a:p>
          <a:p>
            <a:r>
              <a:rPr lang="en-US" baseline="0" dirty="0" smtClean="0"/>
              <a:t>Second: Feed this list into Trace(P) source to determine its members and compile it to object code.</a:t>
            </a:r>
          </a:p>
          <a:p>
            <a:r>
              <a:rPr lang="en-US" baseline="0" dirty="0" smtClean="0"/>
              <a:t>With compiled Trace available, can finally compile P to object code.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Little</a:t>
            </a:r>
            <a:r>
              <a:rPr lang="en-US" baseline="0" dirty="0" smtClean="0"/>
              <a:t> bit more intricacy which is discussed in the paper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Neat: All of this can be done through writing </a:t>
            </a:r>
            <a:r>
              <a:rPr lang="en-US" baseline="0" dirty="0" err="1" smtClean="0"/>
              <a:t>Lua</a:t>
            </a:r>
            <a:r>
              <a:rPr lang="en-US" baseline="0" dirty="0" smtClean="0"/>
              <a:t>/Terra code</a:t>
            </a:r>
          </a:p>
          <a:p>
            <a:r>
              <a:rPr lang="en-US" baseline="0" dirty="0" smtClean="0"/>
              <a:t>No need for special source-to-source compiler</a:t>
            </a:r>
          </a:p>
          <a:p>
            <a:r>
              <a:rPr lang="en-US" baseline="0" dirty="0" smtClean="0"/>
              <a:t>QS is just a library in Terra</a:t>
            </a:r>
          </a:p>
          <a:p>
            <a:r>
              <a:rPr lang="en-US" baseline="0" dirty="0" smtClean="0"/>
              <a:t>Use by just importing one module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27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this is taken from </a:t>
            </a:r>
            <a:r>
              <a:rPr lang="en-US" dirty="0" err="1" smtClean="0"/>
              <a:t>forestdb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28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Result of all this work is that</a:t>
            </a:r>
            <a:r>
              <a:rPr lang="en-US" baseline="0" dirty="0" smtClean="0"/>
              <a:t> things are faster (</a:t>
            </a:r>
            <a:r>
              <a:rPr lang="en-US" dirty="0" smtClean="0"/>
              <a:t>In terms of MH</a:t>
            </a:r>
            <a:r>
              <a:rPr lang="en-US" baseline="0" dirty="0" smtClean="0"/>
              <a:t> proposals per second)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On HMM,</a:t>
            </a:r>
            <a:r>
              <a:rPr lang="en-US" baseline="0" dirty="0" smtClean="0"/>
              <a:t> Medical, Lin </a:t>
            </a:r>
            <a:r>
              <a:rPr lang="en-US" baseline="0" dirty="0" err="1" smtClean="0"/>
              <a:t>Reg</a:t>
            </a:r>
            <a:r>
              <a:rPr lang="en-US" baseline="0" dirty="0" smtClean="0"/>
              <a:t> (from </a:t>
            </a:r>
            <a:r>
              <a:rPr lang="en-US" baseline="0" dirty="0" err="1" smtClean="0"/>
              <a:t>forestdb.org</a:t>
            </a:r>
            <a:r>
              <a:rPr lang="en-US" baseline="0" dirty="0" smtClean="0"/>
              <a:t>)</a:t>
            </a:r>
            <a:endParaRPr lang="en-US" dirty="0" smtClean="0"/>
          </a:p>
          <a:p>
            <a:r>
              <a:rPr lang="en-US" dirty="0" smtClean="0"/>
              <a:t>As much as 5x faster</a:t>
            </a:r>
          </a:p>
          <a:p>
            <a:endParaRPr lang="en-US" dirty="0" smtClean="0"/>
          </a:p>
          <a:p>
            <a:r>
              <a:rPr lang="en-US" dirty="0" smtClean="0"/>
              <a:t>These programs</a:t>
            </a:r>
            <a:r>
              <a:rPr lang="en-US" baseline="0" dirty="0" smtClean="0"/>
              <a:t> use simple data structures (lists, at most)</a:t>
            </a:r>
          </a:p>
          <a:p>
            <a:r>
              <a:rPr lang="en-US" baseline="0" dirty="0" smtClean="0"/>
              <a:t>Expect performance gap to be even bigger w/ images, meshes,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12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some drawbacks</a:t>
            </a:r>
          </a:p>
          <a:p>
            <a:endParaRPr lang="en-US" dirty="0" smtClean="0"/>
          </a:p>
          <a:p>
            <a:r>
              <a:rPr lang="en-US" dirty="0" smtClean="0"/>
              <a:t>Is a lightweight embedding, so it has the asymptotic</a:t>
            </a:r>
            <a:r>
              <a:rPr lang="en-US" baseline="0" dirty="0" smtClean="0"/>
              <a:t> complexity of lightweight MH</a:t>
            </a:r>
          </a:p>
          <a:p>
            <a:r>
              <a:rPr lang="en-US" baseline="0" dirty="0" smtClean="0"/>
              <a:t>Have to re-execute program on every proposal.</a:t>
            </a:r>
          </a:p>
          <a:p>
            <a:r>
              <a:rPr lang="en-US" baseline="0" dirty="0" smtClean="0"/>
              <a:t>Some interpreted systems do a much better job at </a:t>
            </a:r>
            <a:r>
              <a:rPr lang="en-US" baseline="0" dirty="0" err="1" smtClean="0"/>
              <a:t>incrementalizing</a:t>
            </a:r>
            <a:r>
              <a:rPr lang="en-US" baseline="0" dirty="0" smtClean="0"/>
              <a:t> proposal computation.</a:t>
            </a:r>
          </a:p>
          <a:p>
            <a:r>
              <a:rPr lang="en-US" baseline="0" dirty="0" smtClean="0"/>
              <a:t>Interested in possibility of </a:t>
            </a:r>
            <a:r>
              <a:rPr lang="en-US" baseline="0" dirty="0" err="1" smtClean="0"/>
              <a:t>incrementalizing</a:t>
            </a:r>
            <a:r>
              <a:rPr lang="en-US" baseline="0" dirty="0" smtClean="0"/>
              <a:t> a compiled implementation without having to recompile (the slices).</a:t>
            </a:r>
          </a:p>
          <a:p>
            <a:r>
              <a:rPr lang="en-US" baseline="0" dirty="0" smtClean="0"/>
              <a:t>If anyone’s working on it, love to hear it.</a:t>
            </a:r>
          </a:p>
          <a:p>
            <a:endParaRPr lang="en-US" dirty="0" smtClean="0"/>
          </a:p>
          <a:p>
            <a:r>
              <a:rPr lang="en-US" dirty="0" smtClean="0"/>
              <a:t>Low-level: </a:t>
            </a:r>
          </a:p>
          <a:p>
            <a:r>
              <a:rPr lang="en-US" baseline="0" dirty="0" smtClean="0"/>
              <a:t>Not type-safe</a:t>
            </a:r>
          </a:p>
          <a:p>
            <a:r>
              <a:rPr lang="en-US" baseline="0" dirty="0" smtClean="0"/>
              <a:t>Manual memory management</a:t>
            </a:r>
          </a:p>
          <a:p>
            <a:r>
              <a:rPr lang="en-US" baseline="0" dirty="0" smtClean="0"/>
              <a:t>Can write programs that </a:t>
            </a:r>
            <a:r>
              <a:rPr lang="en-US" baseline="0" dirty="0" err="1" smtClean="0"/>
              <a:t>segfault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59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But,</a:t>
            </a:r>
            <a:r>
              <a:rPr lang="en-US" baseline="0" dirty="0" smtClean="0"/>
              <a:t> can do some really cool stuff with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0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 program to make random ships out of boxy geometry.</a:t>
            </a:r>
          </a:p>
          <a:p>
            <a:endParaRPr lang="en-US" dirty="0" smtClean="0"/>
          </a:p>
          <a:p>
            <a:r>
              <a:rPr lang="en-US" dirty="0" smtClean="0"/>
              <a:t>Constrain shape by,</a:t>
            </a:r>
            <a:r>
              <a:rPr lang="en-US" baseline="0" dirty="0" smtClean="0"/>
              <a:t> say, conditioning on roughly square aspect ratio.</a:t>
            </a:r>
          </a:p>
          <a:p>
            <a:endParaRPr lang="en-US" baseline="0" dirty="0" smtClean="0"/>
          </a:p>
          <a:p>
            <a:r>
              <a:rPr lang="en-US" dirty="0" smtClean="0"/>
              <a:t>Lots of variety while still respecting constraint.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7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of you may have seen or heard of it before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Spatially coherent randomness, usually in 2 or 3 dimensions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Give natural variation to metal, wood textures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3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do more advanced</a:t>
            </a:r>
            <a:r>
              <a:rPr lang="en-US" baseline="0" dirty="0" smtClean="0"/>
              <a:t> shape constraints.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“I want my ship to look roughly like this”</a:t>
            </a:r>
          </a:p>
          <a:p>
            <a:r>
              <a:rPr lang="en-US" baseline="0" dirty="0" smtClean="0"/>
              <a:t>In the sense that it should match this shape volumetrically.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still get some interesting variety.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820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addition to specifying what a shape should look like,</a:t>
            </a:r>
          </a:p>
          <a:p>
            <a:r>
              <a:rPr lang="en-US" dirty="0" smtClean="0"/>
              <a:t>Can</a:t>
            </a:r>
            <a:r>
              <a:rPr lang="en-US" baseline="0" dirty="0" smtClean="0"/>
              <a:t> also say what it *shouldn’t* look like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we generate trees conditioned on not colliding with objects in the environment.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279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Can also generate physically-stable objects, too.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Static equilibrium condition expressed as a likelihood.</a:t>
            </a:r>
          </a:p>
          <a:p>
            <a:r>
              <a:rPr lang="en-US" baseline="0" dirty="0" smtClean="0"/>
              <a:t>Strongly couples variables, so we use HMC (which QS includes).</a:t>
            </a:r>
          </a:p>
          <a:p>
            <a:endParaRPr lang="en-US" dirty="0" smtClean="0"/>
          </a:p>
          <a:p>
            <a:r>
              <a:rPr lang="en-US" dirty="0" smtClean="0"/>
              <a:t>Explore space of possible</a:t>
            </a:r>
            <a:r>
              <a:rPr lang="en-US" baseline="0" dirty="0" smtClean="0"/>
              <a:t> stable structures that can be generated.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1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Went and built some</a:t>
            </a:r>
          </a:p>
          <a:p>
            <a:r>
              <a:rPr lang="en-US" dirty="0" smtClean="0"/>
              <a:t>To</a:t>
            </a:r>
            <a:r>
              <a:rPr lang="en-US" baseline="0" dirty="0" smtClean="0"/>
              <a:t> verify that they do actually stand</a:t>
            </a:r>
          </a:p>
          <a:p>
            <a:r>
              <a:rPr lang="en-US" baseline="0" dirty="0" smtClean="0"/>
              <a:t>And because it’s cool </a:t>
            </a:r>
            <a:r>
              <a:rPr lang="en-US" baseline="0" dirty="0" smtClean="0">
                <a:sym typeface="Wingdings"/>
              </a:rPr>
              <a:t>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13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</a:t>
            </a:r>
            <a:r>
              <a:rPr lang="en-US" baseline="0" dirty="0" smtClean="0"/>
              <a:t> of interesting recent work on SMC and PMCMC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Embed in interactive tool</a:t>
            </a:r>
          </a:p>
          <a:p>
            <a:r>
              <a:rPr lang="en-US" dirty="0" smtClean="0"/>
              <a:t>Rather than use as offline sample</a:t>
            </a:r>
            <a:r>
              <a:rPr lang="en-US" baseline="0" dirty="0" smtClean="0"/>
              <a:t> generator</a:t>
            </a:r>
          </a:p>
          <a:p>
            <a:r>
              <a:rPr lang="en-US" baseline="0" dirty="0" smtClean="0"/>
              <a:t>See what happens when part of iterative design process</a:t>
            </a:r>
          </a:p>
          <a:p>
            <a:r>
              <a:rPr lang="en-US" baseline="0" dirty="0" smtClean="0"/>
              <a:t>Tasks such as “debugging” may take on interesting and new meaning in this context</a:t>
            </a:r>
          </a:p>
          <a:p>
            <a:endParaRPr lang="en-US" baseline="0" dirty="0" smtClean="0"/>
          </a:p>
          <a:p>
            <a:r>
              <a:rPr lang="en-US" baseline="0" dirty="0" smtClean="0"/>
              <a:t>Work with Pixar to find ways to get PPL into their production pipeline.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606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Nominally a talk</a:t>
            </a:r>
            <a:r>
              <a:rPr lang="en-US" baseline="0" dirty="0" smtClean="0"/>
              <a:t> about a system, and I hope I’ve given you a good introduction to Quicksand…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…but if there’s one thing I hope that you take away from this talk, it’s that…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76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if we can</a:t>
            </a:r>
            <a:r>
              <a:rPr lang="en-US" baseline="0" dirty="0" smtClean="0"/>
              <a:t> keep this in mind as we move forward with building the next gen of PPL tools and systems,</a:t>
            </a:r>
          </a:p>
          <a:p>
            <a:r>
              <a:rPr lang="en-US" baseline="0" dirty="0" smtClean="0"/>
              <a:t>I’m excited for what the future </a:t>
            </a:r>
            <a:r>
              <a:rPr lang="en-US" baseline="0" smtClean="0"/>
              <a:t>holds.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623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27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Generate</a:t>
            </a:r>
            <a:r>
              <a:rPr lang="en-US" baseline="0" dirty="0" smtClean="0"/>
              <a:t> rough, natural-looking terrain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8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</a:t>
            </a:r>
            <a:r>
              <a:rPr lang="en-US" baseline="0" dirty="0" smtClean="0"/>
              <a:t> generate random number of floors, random styling for each floor.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Simulate tree growth</a:t>
            </a:r>
          </a:p>
          <a:p>
            <a:r>
              <a:rPr lang="en-US" baseline="0" dirty="0" smtClean="0"/>
              <a:t>Random process decides if and when to branch, size and direction of branches, etc.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49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Generation</a:t>
            </a:r>
            <a:r>
              <a:rPr lang="en-US" baseline="0" dirty="0" smtClean="0"/>
              <a:t> motion of large crows of characters</a:t>
            </a:r>
          </a:p>
          <a:p>
            <a:r>
              <a:rPr lang="en-US" baseline="0" dirty="0" smtClean="0"/>
              <a:t>Simulated as independent agents</a:t>
            </a:r>
          </a:p>
          <a:p>
            <a:r>
              <a:rPr lang="en-US" baseline="0" dirty="0" smtClean="0"/>
              <a:t>Inject randomness into agent behavior to create natural appearance.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Randomness</a:t>
            </a:r>
            <a:r>
              <a:rPr lang="en-US" baseline="0" dirty="0" smtClean="0"/>
              <a:t> not useful for graphics practitioners if it’s chaotic.</a:t>
            </a:r>
          </a:p>
          <a:p>
            <a:r>
              <a:rPr lang="en-US" baseline="0" dirty="0" smtClean="0"/>
              <a:t>Has to be controlled and art-directed.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2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huge chunk of graphics research could be cast as the quest for </a:t>
            </a:r>
            <a:r>
              <a:rPr lang="en-US" baseline="0" dirty="0" err="1" smtClean="0"/>
              <a:t>directable</a:t>
            </a:r>
            <a:r>
              <a:rPr lang="en-US" baseline="0" dirty="0" smtClean="0"/>
              <a:t> randomness.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Particularly interested in a recent trend that uses inference to do this direction.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Go through some recent examples.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2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r>
              <a:rPr lang="en-US" baseline="0" dirty="0" smtClean="0"/>
              <a:t> that generates random shapes by assembling parts from a library.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Model can be conditioned on shape-so-far, suggesting most likely parts to complete the shape.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86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also condition random shape-generated</a:t>
            </a:r>
            <a:r>
              <a:rPr lang="en-US" baseline="0" dirty="0" smtClean="0"/>
              <a:t> processes on user-provided images or volumes,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Make trees that look like your scribbles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Make buildings that look like bunnies.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D73E1-7099-8F4A-8500-866417FEDA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0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4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1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2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8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0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6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07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6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1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6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eutra Text-Book"/>
                <a:cs typeface="Neutra Text-Book"/>
              </a:defRPr>
            </a:lvl1pPr>
          </a:lstStyle>
          <a:p>
            <a:fld id="{B450FAD9-4009-8141-B7ED-344DC95241F1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eutra Text-Book"/>
                <a:cs typeface="Neutra Text-Book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eutra Text-Book"/>
                <a:cs typeface="Neutra Text-Book"/>
              </a:defRPr>
            </a:lvl1pPr>
          </a:lstStyle>
          <a:p>
            <a:fld id="{40A84591-5031-6648-9A64-F314FD23F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87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Ubuntu"/>
          <a:ea typeface="+mj-ea"/>
          <a:cs typeface="Ubuntu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b="0" i="0" kern="1200">
          <a:solidFill>
            <a:schemeClr val="tx1"/>
          </a:solidFill>
          <a:latin typeface="Ubuntu Light"/>
          <a:ea typeface="+mn-ea"/>
          <a:cs typeface="Ubuntu Light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2800" b="0" i="0" kern="1200">
          <a:solidFill>
            <a:schemeClr val="tx1"/>
          </a:solidFill>
          <a:latin typeface="Ubuntu Light"/>
          <a:ea typeface="+mn-ea"/>
          <a:cs typeface="Ubuntu Light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2400" b="0" i="0" kern="1200">
          <a:solidFill>
            <a:schemeClr val="tx1"/>
          </a:solidFill>
          <a:latin typeface="Ubuntu Light"/>
          <a:ea typeface="+mn-ea"/>
          <a:cs typeface="Ubuntu Light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2000" b="0" i="0" kern="1200">
          <a:solidFill>
            <a:schemeClr val="tx1"/>
          </a:solidFill>
          <a:latin typeface="Ubuntu Light"/>
          <a:ea typeface="+mn-ea"/>
          <a:cs typeface="Ubuntu Light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2000" b="0" i="0" kern="1200">
          <a:solidFill>
            <a:schemeClr val="tx1"/>
          </a:solidFill>
          <a:latin typeface="Ubuntu Light"/>
          <a:ea typeface="+mn-ea"/>
          <a:cs typeface="Ubuntu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1.wdp"/><Relationship Id="rId5" Type="http://schemas.openxmlformats.org/officeDocument/2006/relationships/image" Target="../media/image24.png"/><Relationship Id="rId6" Type="http://schemas.microsoft.com/office/2007/relationships/hdphoto" Target="../media/hdphoto2.wdp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2.xml"/><Relationship Id="rId7" Type="http://schemas.openxmlformats.org/officeDocument/2006/relationships/image" Target="../media/image3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6270"/>
            <a:ext cx="9144000" cy="5147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39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Probabilistic Programming</a:t>
            </a:r>
            <a:br>
              <a:rPr lang="en-US" dirty="0" smtClean="0"/>
            </a:b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Procedural Modeling and Design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594781" y="4040056"/>
            <a:ext cx="3952387" cy="1296203"/>
            <a:chOff x="2419605" y="3246293"/>
            <a:chExt cx="3952387" cy="1296203"/>
          </a:xfrm>
        </p:grpSpPr>
        <p:sp>
          <p:nvSpPr>
            <p:cNvPr id="11" name="Rounded Rectangle 10"/>
            <p:cNvSpPr/>
            <p:nvPr/>
          </p:nvSpPr>
          <p:spPr>
            <a:xfrm>
              <a:off x="2419605" y="3246293"/>
              <a:ext cx="3952387" cy="1259102"/>
            </a:xfrm>
            <a:prstGeom prst="roundRect">
              <a:avLst>
                <a:gd name="adj" fmla="val 8861"/>
              </a:avLst>
            </a:prstGeom>
            <a:solidFill>
              <a:schemeClr val="bg1">
                <a:lumMod val="85000"/>
                <a:lumOff val="15000"/>
                <a:alpha val="91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40676" y="3394101"/>
              <a:ext cx="2867472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000000">
                  <a:alpha val="15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Ubuntu"/>
                  <a:cs typeface="Ubuntu"/>
                </a:rPr>
                <a:t>Daniel Ritchie</a:t>
              </a:r>
              <a:endParaRPr lang="en-US" sz="2400" dirty="0">
                <a:latin typeface="Ubuntu"/>
                <a:cs typeface="Ubuntu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781" y="3782409"/>
              <a:ext cx="3552767" cy="760087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1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0970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666079" y="1633845"/>
            <a:ext cx="6897246" cy="3565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62"/>
          <a:stretch/>
        </p:blipFill>
        <p:spPr>
          <a:xfrm>
            <a:off x="3565087" y="1"/>
            <a:ext cx="6017295" cy="6865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9170" y="6410668"/>
            <a:ext cx="260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Ubuntu Light"/>
                <a:cs typeface="Ubuntu Light"/>
              </a:rPr>
              <a:t>[</a:t>
            </a:r>
            <a:r>
              <a:rPr lang="en-US" b="1" dirty="0" err="1" smtClean="0">
                <a:latin typeface="Ubuntu Light"/>
                <a:cs typeface="Ubuntu Light"/>
              </a:rPr>
              <a:t>Yeh</a:t>
            </a:r>
            <a:r>
              <a:rPr lang="en-US" b="1" dirty="0" smtClean="0">
                <a:latin typeface="Ubuntu Light"/>
                <a:cs typeface="Ubuntu Light"/>
              </a:rPr>
              <a:t> et al. 2012]</a:t>
            </a:r>
          </a:p>
        </p:txBody>
      </p:sp>
    </p:spTree>
    <p:extLst>
      <p:ext uri="{BB962C8B-B14F-4D97-AF65-F5344CB8AC3E}">
        <p14:creationId xmlns:p14="http://schemas.microsoft.com/office/powerpoint/2010/main" val="252787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57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" y="4551310"/>
            <a:ext cx="9144000" cy="4538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10" y="6387226"/>
            <a:ext cx="260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Ubuntu Light"/>
                <a:cs typeface="Ubuntu Light"/>
              </a:rPr>
              <a:t>[Lin et al. 2013]</a:t>
            </a:r>
          </a:p>
        </p:txBody>
      </p:sp>
    </p:spTree>
    <p:extLst>
      <p:ext uri="{BB962C8B-B14F-4D97-AF65-F5344CB8AC3E}">
        <p14:creationId xmlns:p14="http://schemas.microsoft.com/office/powerpoint/2010/main" val="84382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071" y="3406141"/>
            <a:ext cx="8683859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40194" y="879114"/>
            <a:ext cx="42291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Ubuntu Light"/>
                <a:cs typeface="Ubuntu Light"/>
              </a:rPr>
              <a:t>What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0194" y="4115510"/>
            <a:ext cx="42291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atin typeface="Ubuntu Light"/>
                <a:cs typeface="Ubuntu Light"/>
              </a:rPr>
              <a:t>How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0643" y="5379129"/>
            <a:ext cx="3008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buntu Light"/>
                <a:cs typeface="Ubuntu Light"/>
              </a:rPr>
              <a:t>(Generative Prior)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5130" y="2161537"/>
            <a:ext cx="270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buntu Light"/>
                <a:cs typeface="Ubuntu Light"/>
              </a:rPr>
              <a:t>(Likelihood)</a:t>
            </a:r>
          </a:p>
        </p:txBody>
      </p:sp>
    </p:spTree>
    <p:extLst>
      <p:ext uri="{BB962C8B-B14F-4D97-AF65-F5344CB8AC3E}">
        <p14:creationId xmlns:p14="http://schemas.microsoft.com/office/powerpoint/2010/main" val="80607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66" y="656209"/>
            <a:ext cx="3591697" cy="2307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573765" y="3726368"/>
            <a:ext cx="3591698" cy="2585248"/>
            <a:chOff x="0" y="-32234"/>
            <a:chExt cx="9582382" cy="6897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1666079" y="1633845"/>
              <a:ext cx="6897246" cy="35650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5088" y="-32231"/>
              <a:ext cx="6017294" cy="6897246"/>
            </a:xfrm>
            <a:prstGeom prst="rect">
              <a:avLst/>
            </a:prstGeom>
          </p:spPr>
        </p:pic>
      </p:grpSp>
      <p:pic>
        <p:nvPicPr>
          <p:cNvPr id="15" name="Picture 14" descr="Slide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90" y="520821"/>
            <a:ext cx="3446998" cy="2585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lide0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90" y="3726369"/>
            <a:ext cx="3446998" cy="2585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503145" y="520821"/>
            <a:ext cx="3745013" cy="2585249"/>
          </a:xfrm>
          <a:prstGeom prst="rect">
            <a:avLst/>
          </a:prstGeom>
          <a:solidFill>
            <a:schemeClr val="bg1">
              <a:lumMod val="85000"/>
              <a:lumOff val="1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29784" y="391558"/>
            <a:ext cx="3745013" cy="2843774"/>
          </a:xfrm>
          <a:prstGeom prst="rect">
            <a:avLst/>
          </a:prstGeom>
          <a:solidFill>
            <a:schemeClr val="bg1">
              <a:lumMod val="85000"/>
              <a:lumOff val="1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145" y="3606285"/>
            <a:ext cx="3745013" cy="2843774"/>
          </a:xfrm>
          <a:prstGeom prst="rect">
            <a:avLst/>
          </a:prstGeom>
          <a:solidFill>
            <a:schemeClr val="bg1">
              <a:lumMod val="85000"/>
              <a:lumOff val="1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85481" y="3606285"/>
            <a:ext cx="3745013" cy="2843774"/>
          </a:xfrm>
          <a:prstGeom prst="rect">
            <a:avLst/>
          </a:prstGeom>
          <a:solidFill>
            <a:schemeClr val="bg1">
              <a:lumMod val="85000"/>
              <a:lumOff val="1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4649" y="1379659"/>
            <a:ext cx="2623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Ubuntu Light"/>
                <a:cs typeface="Ubuntu Light"/>
              </a:rPr>
              <a:t>Bayes Net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19308" y="1461142"/>
            <a:ext cx="2623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Ubuntu Light"/>
                <a:cs typeface="Ubuntu Light"/>
              </a:rPr>
              <a:t>PCFG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380" y="4581491"/>
            <a:ext cx="349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Ubuntu Light"/>
                <a:cs typeface="Ubuntu Light"/>
              </a:rPr>
              <a:t>Factor Graph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80090" y="4581491"/>
            <a:ext cx="3492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Ubuntu Light"/>
                <a:cs typeface="Ubuntu Light"/>
              </a:rPr>
              <a:t>Factor Graph</a:t>
            </a:r>
          </a:p>
        </p:txBody>
      </p:sp>
    </p:spTree>
    <p:extLst>
      <p:ext uri="{BB962C8B-B14F-4D97-AF65-F5344CB8AC3E}">
        <p14:creationId xmlns:p14="http://schemas.microsoft.com/office/powerpoint/2010/main" val="920095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66" y="656209"/>
            <a:ext cx="3591697" cy="2307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573765" y="3726368"/>
            <a:ext cx="3591698" cy="2585248"/>
            <a:chOff x="0" y="-32234"/>
            <a:chExt cx="9582382" cy="6897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1666079" y="1633845"/>
              <a:ext cx="6897246" cy="356508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5088" y="-32231"/>
              <a:ext cx="6017294" cy="6897246"/>
            </a:xfrm>
            <a:prstGeom prst="rect">
              <a:avLst/>
            </a:prstGeom>
          </p:spPr>
        </p:pic>
      </p:grpSp>
      <p:pic>
        <p:nvPicPr>
          <p:cNvPr id="15" name="Picture 14" descr="Slide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90" y="520821"/>
            <a:ext cx="3446998" cy="2585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lide09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90" y="3726369"/>
            <a:ext cx="3446998" cy="2585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503145" y="520821"/>
            <a:ext cx="3745013" cy="2585249"/>
          </a:xfrm>
          <a:prstGeom prst="rect">
            <a:avLst/>
          </a:prstGeom>
          <a:solidFill>
            <a:schemeClr val="bg1">
              <a:lumMod val="85000"/>
              <a:lumOff val="1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29784" y="391558"/>
            <a:ext cx="3745013" cy="2843774"/>
          </a:xfrm>
          <a:prstGeom prst="rect">
            <a:avLst/>
          </a:prstGeom>
          <a:solidFill>
            <a:schemeClr val="bg1">
              <a:lumMod val="85000"/>
              <a:lumOff val="1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3145" y="3606285"/>
            <a:ext cx="3745013" cy="2843774"/>
          </a:xfrm>
          <a:prstGeom prst="rect">
            <a:avLst/>
          </a:prstGeom>
          <a:solidFill>
            <a:schemeClr val="bg1">
              <a:lumMod val="85000"/>
              <a:lumOff val="1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85481" y="3606285"/>
            <a:ext cx="3745013" cy="2843774"/>
          </a:xfrm>
          <a:prstGeom prst="rect">
            <a:avLst/>
          </a:prstGeom>
          <a:solidFill>
            <a:schemeClr val="bg1">
              <a:lumMod val="85000"/>
              <a:lumOff val="1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9308" y="1216156"/>
            <a:ext cx="2623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Ubuntu Light"/>
                <a:cs typeface="Ubuntu Light"/>
              </a:rPr>
              <a:t>PPL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5789" y="1216156"/>
            <a:ext cx="2623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Ubuntu Light"/>
                <a:cs typeface="Ubuntu Light"/>
              </a:rPr>
              <a:t>PPL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55789" y="4469564"/>
            <a:ext cx="2623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Ubuntu Light"/>
                <a:cs typeface="Ubuntu Light"/>
              </a:rPr>
              <a:t>PPL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19308" y="4469564"/>
            <a:ext cx="2623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Ubuntu Light"/>
                <a:cs typeface="Ubuntu Light"/>
              </a:rPr>
              <a:t>PPL</a:t>
            </a:r>
          </a:p>
        </p:txBody>
      </p:sp>
    </p:spTree>
    <p:extLst>
      <p:ext uri="{BB962C8B-B14F-4D97-AF65-F5344CB8AC3E}">
        <p14:creationId xmlns:p14="http://schemas.microsoft.com/office/powerpoint/2010/main" val="12076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Design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Imperative</a:t>
            </a:r>
          </a:p>
          <a:p>
            <a:endParaRPr lang="en-US" dirty="0"/>
          </a:p>
          <a:p>
            <a:r>
              <a:rPr lang="en-US" dirty="0" smtClean="0"/>
              <a:t>Memory-efficient data structures</a:t>
            </a:r>
          </a:p>
          <a:p>
            <a:endParaRPr lang="en-US" dirty="0"/>
          </a:p>
          <a:p>
            <a:r>
              <a:rPr lang="en-US" dirty="0" smtClean="0"/>
              <a:t>Fast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2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11500" dirty="0" smtClean="0"/>
              <a:t>Quicksand</a:t>
            </a:r>
            <a:endParaRPr lang="en-US" sz="115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51560" y="3886200"/>
            <a:ext cx="704088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(A lightweight embedding of PPL in Terra)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452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96825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>
                <a:solidFill>
                  <a:srgbClr val="75715E"/>
                </a:solidFill>
                <a:latin typeface="Menlo"/>
              </a:rPr>
              <a:t>-- Primitive types</a:t>
            </a:r>
            <a:endParaRPr lang="en-US" sz="2900" dirty="0">
              <a:solidFill>
                <a:srgbClr val="F8F8F2"/>
              </a:solidFill>
              <a:latin typeface="Menlo"/>
            </a:endParaRPr>
          </a:p>
          <a:p>
            <a:r>
              <a:rPr lang="en-US" sz="2900" dirty="0" err="1">
                <a:solidFill>
                  <a:srgbClr val="F8F8F2"/>
                </a:solidFill>
                <a:latin typeface="Menlo"/>
              </a:rPr>
              <a:t>int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, </a:t>
            </a:r>
            <a:r>
              <a:rPr lang="en-US" sz="2900" dirty="0" err="1">
                <a:solidFill>
                  <a:srgbClr val="F8F8F2"/>
                </a:solidFill>
                <a:latin typeface="Menlo"/>
              </a:rPr>
              <a:t>bool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, double, </a:t>
            </a:r>
            <a:r>
              <a:rPr lang="en-US" sz="2900" dirty="0">
                <a:latin typeface="Menlo"/>
              </a:rPr>
              <a:t>&amp;</a:t>
            </a:r>
            <a:r>
              <a:rPr lang="en-US" sz="2900" dirty="0" err="1">
                <a:solidFill>
                  <a:srgbClr val="F8F8F2"/>
                </a:solidFill>
                <a:latin typeface="Menlo"/>
              </a:rPr>
              <a:t>int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, </a:t>
            </a:r>
            <a:r>
              <a:rPr lang="en-US" sz="2900" dirty="0">
                <a:solidFill>
                  <a:srgbClr val="FFFFFF"/>
                </a:solidFill>
                <a:latin typeface="Menlo"/>
              </a:rPr>
              <a:t>...</a:t>
            </a:r>
          </a:p>
          <a:p>
            <a:endParaRPr lang="en-US" sz="2900" dirty="0">
              <a:solidFill>
                <a:srgbClr val="F8F8F2"/>
              </a:solidFill>
              <a:latin typeface="Menlo"/>
            </a:endParaRPr>
          </a:p>
          <a:p>
            <a:r>
              <a:rPr lang="en-US" sz="2900" dirty="0">
                <a:solidFill>
                  <a:srgbClr val="75715E"/>
                </a:solidFill>
                <a:latin typeface="Menlo"/>
              </a:rPr>
              <a:t>-- User-defined aggregate types</a:t>
            </a:r>
            <a:endParaRPr lang="en-US" sz="2900" dirty="0">
              <a:solidFill>
                <a:srgbClr val="F8F8F2"/>
              </a:solidFill>
              <a:latin typeface="Menlo"/>
            </a:endParaRPr>
          </a:p>
          <a:p>
            <a:r>
              <a:rPr lang="en-US" sz="2900" dirty="0" err="1">
                <a:solidFill>
                  <a:srgbClr val="6BDAEF"/>
                </a:solidFill>
                <a:latin typeface="Menlo"/>
              </a:rPr>
              <a:t>struct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Foo { value: </a:t>
            </a:r>
            <a:r>
              <a:rPr lang="en-US" sz="2900" dirty="0" err="1">
                <a:solidFill>
                  <a:srgbClr val="F8F8F2"/>
                </a:solidFill>
                <a:latin typeface="Menlo"/>
              </a:rPr>
              <a:t>int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}</a:t>
            </a:r>
          </a:p>
          <a:p>
            <a:endParaRPr lang="en-US" sz="2900" dirty="0">
              <a:solidFill>
                <a:srgbClr val="F8F8F2"/>
              </a:solidFill>
              <a:latin typeface="Menlo"/>
            </a:endParaRPr>
          </a:p>
          <a:p>
            <a:r>
              <a:rPr lang="en-US" sz="2900" dirty="0">
                <a:solidFill>
                  <a:srgbClr val="75715E"/>
                </a:solidFill>
                <a:latin typeface="Menlo"/>
              </a:rPr>
              <a:t>-- Functions</a:t>
            </a:r>
            <a:endParaRPr lang="en-US" sz="2900" dirty="0">
              <a:solidFill>
                <a:srgbClr val="F8F8F2"/>
              </a:solidFill>
              <a:latin typeface="Menlo"/>
            </a:endParaRPr>
          </a:p>
          <a:p>
            <a:r>
              <a:rPr lang="en-US" sz="2900" dirty="0">
                <a:solidFill>
                  <a:srgbClr val="6BDAEF"/>
                </a:solidFill>
                <a:latin typeface="Menlo"/>
              </a:rPr>
              <a:t>terra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min(a: </a:t>
            </a:r>
            <a:r>
              <a:rPr lang="en-US" sz="2900" dirty="0" err="1">
                <a:solidFill>
                  <a:srgbClr val="F8F8F2"/>
                </a:solidFill>
                <a:latin typeface="Menlo"/>
              </a:rPr>
              <a:t>int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, b: </a:t>
            </a:r>
            <a:r>
              <a:rPr lang="en-US" sz="2900" dirty="0" err="1">
                <a:solidFill>
                  <a:srgbClr val="F8F8F2"/>
                </a:solidFill>
                <a:latin typeface="Menlo"/>
              </a:rPr>
              <a:t>int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) : </a:t>
            </a:r>
            <a:r>
              <a:rPr lang="en-US" sz="2900" dirty="0" err="1">
                <a:solidFill>
                  <a:srgbClr val="F8F8F2"/>
                </a:solidFill>
                <a:latin typeface="Menlo"/>
              </a:rPr>
              <a:t>int</a:t>
            </a:r>
            <a:endParaRPr lang="en-US" sz="2900" dirty="0">
              <a:solidFill>
                <a:srgbClr val="F8F8F2"/>
              </a:solidFill>
              <a:latin typeface="Menlo"/>
            </a:endParaRPr>
          </a:p>
          <a:p>
            <a:r>
              <a:rPr lang="en-US" sz="2900" dirty="0">
                <a:solidFill>
                  <a:srgbClr val="F8F8F2"/>
                </a:solidFill>
                <a:latin typeface="Menlo"/>
              </a:rPr>
              <a:t>	</a:t>
            </a:r>
            <a:r>
              <a:rPr lang="en-US" sz="2900" dirty="0">
                <a:solidFill>
                  <a:srgbClr val="66D9EF"/>
                </a:solidFill>
                <a:latin typeface="Menlo"/>
              </a:rPr>
              <a:t>if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a </a:t>
            </a:r>
            <a:r>
              <a:rPr lang="en-US" sz="2900" dirty="0">
                <a:solidFill>
                  <a:srgbClr val="F92672"/>
                </a:solidFill>
                <a:latin typeface="Menlo"/>
              </a:rPr>
              <a:t>&lt;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b </a:t>
            </a:r>
            <a:r>
              <a:rPr lang="en-US" sz="2900" dirty="0">
                <a:solidFill>
                  <a:srgbClr val="66D9EF"/>
                </a:solidFill>
                <a:latin typeface="Menlo"/>
              </a:rPr>
              <a:t>then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2900" dirty="0">
                <a:solidFill>
                  <a:srgbClr val="66D9EF"/>
                </a:solidFill>
                <a:latin typeface="Menlo"/>
              </a:rPr>
              <a:t>return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a</a:t>
            </a:r>
          </a:p>
          <a:p>
            <a:r>
              <a:rPr lang="en-US" sz="2900" dirty="0">
                <a:solidFill>
                  <a:srgbClr val="F8F8F2"/>
                </a:solidFill>
                <a:latin typeface="Menlo"/>
              </a:rPr>
              <a:t>	</a:t>
            </a:r>
            <a:r>
              <a:rPr lang="en-US" sz="2900" dirty="0">
                <a:solidFill>
                  <a:srgbClr val="66D9EF"/>
                </a:solidFill>
                <a:latin typeface="Menlo"/>
              </a:rPr>
              <a:t>else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2900" dirty="0">
                <a:solidFill>
                  <a:srgbClr val="66D9EF"/>
                </a:solidFill>
                <a:latin typeface="Menlo"/>
              </a:rPr>
              <a:t>return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b </a:t>
            </a:r>
            <a:r>
              <a:rPr lang="en-US" sz="2900" dirty="0">
                <a:solidFill>
                  <a:srgbClr val="66D9EF"/>
                </a:solidFill>
                <a:latin typeface="Menlo"/>
              </a:rPr>
              <a:t>end</a:t>
            </a:r>
            <a:endParaRPr lang="en-US" sz="2900" dirty="0">
              <a:solidFill>
                <a:srgbClr val="F8F8F2"/>
              </a:solidFill>
              <a:latin typeface="Menlo"/>
            </a:endParaRPr>
          </a:p>
          <a:p>
            <a:r>
              <a:rPr lang="en-US" sz="2900" dirty="0">
                <a:solidFill>
                  <a:srgbClr val="66D9EF"/>
                </a:solidFill>
                <a:latin typeface="Menlo"/>
              </a:rPr>
              <a:t>end</a:t>
            </a:r>
            <a:endParaRPr lang="en-US" sz="2900" dirty="0">
              <a:solidFill>
                <a:srgbClr val="F8F8F2"/>
              </a:solidFill>
              <a:latin typeface="Menlo"/>
            </a:endParaRPr>
          </a:p>
          <a:p>
            <a:endParaRPr lang="en-US" sz="2900" dirty="0">
              <a:solidFill>
                <a:srgbClr val="F8F8F2"/>
              </a:solidFill>
              <a:latin typeface="Menlo"/>
            </a:endParaRPr>
          </a:p>
          <a:p>
            <a:r>
              <a:rPr lang="en-US" sz="2900" dirty="0">
                <a:solidFill>
                  <a:srgbClr val="75715E"/>
                </a:solidFill>
                <a:latin typeface="Menlo"/>
              </a:rPr>
              <a:t>-- C compatibility</a:t>
            </a:r>
            <a:endParaRPr lang="en-US" sz="2900" dirty="0">
              <a:solidFill>
                <a:srgbClr val="F8F8F2"/>
              </a:solidFill>
              <a:latin typeface="Menlo"/>
            </a:endParaRPr>
          </a:p>
          <a:p>
            <a:r>
              <a:rPr lang="en-US" sz="2900" dirty="0">
                <a:solidFill>
                  <a:srgbClr val="F8F8F2"/>
                </a:solidFill>
                <a:latin typeface="Menlo"/>
              </a:rPr>
              <a:t>C </a:t>
            </a:r>
            <a:r>
              <a:rPr lang="en-US" sz="2900" dirty="0">
                <a:solidFill>
                  <a:srgbClr val="F92672"/>
                </a:solidFill>
                <a:latin typeface="Menlo"/>
              </a:rPr>
              <a:t>=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2900" dirty="0" err="1">
                <a:solidFill>
                  <a:srgbClr val="F8F8F2"/>
                </a:solidFill>
                <a:latin typeface="Menlo"/>
              </a:rPr>
              <a:t>terralib.includec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(</a:t>
            </a:r>
            <a:r>
              <a:rPr lang="en-US" sz="2900" dirty="0">
                <a:solidFill>
                  <a:srgbClr val="E6DB74"/>
                </a:solidFill>
                <a:latin typeface="Menlo"/>
              </a:rPr>
              <a:t>"</a:t>
            </a:r>
            <a:r>
              <a:rPr lang="en-US" sz="2900" dirty="0" err="1">
                <a:solidFill>
                  <a:srgbClr val="E6DB74"/>
                </a:solidFill>
                <a:latin typeface="Menlo"/>
              </a:rPr>
              <a:t>stdio.h</a:t>
            </a:r>
            <a:r>
              <a:rPr lang="en-US" sz="2900" dirty="0">
                <a:solidFill>
                  <a:srgbClr val="E6DB74"/>
                </a:solidFill>
                <a:latin typeface="Menlo"/>
              </a:rPr>
              <a:t>"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)</a:t>
            </a:r>
          </a:p>
          <a:p>
            <a:r>
              <a:rPr lang="en-US" sz="2900" dirty="0" err="1">
                <a:solidFill>
                  <a:srgbClr val="F8F8F2"/>
                </a:solidFill>
                <a:latin typeface="Menlo"/>
              </a:rPr>
              <a:t>C.printf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(</a:t>
            </a:r>
            <a:r>
              <a:rPr lang="en-US" sz="2900" dirty="0">
                <a:solidFill>
                  <a:srgbClr val="E6DB74"/>
                </a:solidFill>
                <a:latin typeface="Menlo"/>
              </a:rPr>
              <a:t>"Hello, world!</a:t>
            </a:r>
            <a:r>
              <a:rPr lang="en-US" sz="2900" dirty="0">
                <a:solidFill>
                  <a:srgbClr val="AE81FF"/>
                </a:solidFill>
                <a:latin typeface="Menlo"/>
              </a:rPr>
              <a:t>\n</a:t>
            </a:r>
            <a:r>
              <a:rPr lang="en-US" sz="2900" dirty="0">
                <a:solidFill>
                  <a:srgbClr val="E6DB74"/>
                </a:solidFill>
                <a:latin typeface="Menlo"/>
              </a:rPr>
              <a:t>"</a:t>
            </a:r>
            <a:r>
              <a:rPr lang="en-US" sz="2900" dirty="0">
                <a:solidFill>
                  <a:srgbClr val="F8F8F2"/>
                </a:solidFill>
                <a:latin typeface="Menlo"/>
              </a:rPr>
              <a:t>)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870" y="4047276"/>
            <a:ext cx="2078887" cy="2078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159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Metaprogramming</a:t>
            </a:r>
            <a:r>
              <a:rPr lang="en-US" dirty="0" smtClean="0"/>
              <a:t> Terra:</a:t>
            </a:r>
            <a:br>
              <a:rPr lang="en-US" dirty="0" smtClean="0"/>
            </a:br>
            <a:r>
              <a:rPr lang="en-US" dirty="0" smtClean="0"/>
              <a:t>Type Parameterization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3870" y="181258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75715E"/>
                </a:solidFill>
                <a:latin typeface="Menlo"/>
              </a:rPr>
              <a:t>-- 'Plain' type</a:t>
            </a:r>
            <a:endParaRPr lang="en-US" sz="2000" dirty="0" smtClean="0">
              <a:solidFill>
                <a:srgbClr val="F8F8F2"/>
              </a:solidFill>
              <a:latin typeface="Menlo"/>
            </a:endParaRPr>
          </a:p>
          <a:p>
            <a:r>
              <a:rPr lang="en-US" sz="2000" dirty="0" err="1" smtClean="0">
                <a:solidFill>
                  <a:srgbClr val="6BDAEF"/>
                </a:solidFill>
                <a:latin typeface="Menlo"/>
              </a:rPr>
              <a:t>struct</a:t>
            </a:r>
            <a:r>
              <a:rPr lang="en-US" sz="2000" dirty="0" smtClean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2000" dirty="0" err="1" smtClean="0">
                <a:solidFill>
                  <a:srgbClr val="F8F8F2"/>
                </a:solidFill>
                <a:latin typeface="Menlo"/>
              </a:rPr>
              <a:t>GreyscaleImage</a:t>
            </a:r>
            <a:r>
              <a:rPr lang="en-US" sz="2000" dirty="0" smtClean="0">
                <a:solidFill>
                  <a:srgbClr val="F8F8F2"/>
                </a:solidFill>
                <a:latin typeface="Menlo"/>
              </a:rPr>
              <a:t> {</a:t>
            </a:r>
          </a:p>
          <a:p>
            <a:r>
              <a:rPr lang="en-US" sz="2000" dirty="0" smtClean="0">
                <a:solidFill>
                  <a:srgbClr val="F8F8F2"/>
                </a:solidFill>
                <a:latin typeface="Menlo"/>
              </a:rPr>
              <a:t>	data : </a:t>
            </a:r>
            <a:r>
              <a:rPr lang="en-US" sz="2000" dirty="0" smtClean="0">
                <a:solidFill>
                  <a:srgbClr val="FFFFFF"/>
                </a:solidFill>
                <a:latin typeface="Menlo"/>
              </a:rPr>
              <a:t>&amp;</a:t>
            </a:r>
            <a:r>
              <a:rPr lang="en-US" sz="2000" dirty="0" smtClean="0">
                <a:solidFill>
                  <a:srgbClr val="F8F8F2"/>
                </a:solidFill>
                <a:latin typeface="Menlo"/>
              </a:rPr>
              <a:t>float</a:t>
            </a:r>
          </a:p>
          <a:p>
            <a:r>
              <a:rPr lang="en-US" sz="2000" dirty="0" smtClean="0">
                <a:solidFill>
                  <a:srgbClr val="F8F8F2"/>
                </a:solidFill>
                <a:latin typeface="Menlo"/>
              </a:rPr>
              <a:t>	width : </a:t>
            </a:r>
            <a:r>
              <a:rPr lang="en-US" sz="2000" dirty="0" err="1" smtClean="0">
                <a:solidFill>
                  <a:srgbClr val="F8F8F2"/>
                </a:solidFill>
                <a:latin typeface="Menlo"/>
              </a:rPr>
              <a:t>int</a:t>
            </a:r>
            <a:endParaRPr lang="en-US" sz="2000" dirty="0" smtClean="0">
              <a:solidFill>
                <a:srgbClr val="F8F8F2"/>
              </a:solidFill>
              <a:latin typeface="Menlo"/>
            </a:endParaRPr>
          </a:p>
          <a:p>
            <a:r>
              <a:rPr lang="en-US" sz="2000" dirty="0" smtClean="0">
                <a:solidFill>
                  <a:srgbClr val="F8F8F2"/>
                </a:solidFill>
                <a:latin typeface="Menlo"/>
              </a:rPr>
              <a:t>	height : </a:t>
            </a:r>
            <a:r>
              <a:rPr lang="en-US" sz="2000" dirty="0" err="1" smtClean="0">
                <a:solidFill>
                  <a:srgbClr val="F8F8F2"/>
                </a:solidFill>
                <a:latin typeface="Menlo"/>
              </a:rPr>
              <a:t>int</a:t>
            </a:r>
            <a:endParaRPr lang="en-US" sz="2000" dirty="0" smtClean="0">
              <a:solidFill>
                <a:srgbClr val="F8F8F2"/>
              </a:solidFill>
              <a:latin typeface="Menlo"/>
            </a:endParaRPr>
          </a:p>
          <a:p>
            <a:r>
              <a:rPr lang="en-US" sz="2000" dirty="0" smtClean="0">
                <a:solidFill>
                  <a:srgbClr val="F8F8F2"/>
                </a:solidFill>
                <a:latin typeface="Menlo"/>
              </a:rPr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870" y="397586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75715E"/>
                </a:solidFill>
                <a:latin typeface="Menlo"/>
              </a:rPr>
              <a:t>-- Parameterized type</a:t>
            </a:r>
            <a:endParaRPr lang="en-US" sz="2000" dirty="0" smtClean="0">
              <a:solidFill>
                <a:srgbClr val="F8F8F2"/>
              </a:solidFill>
              <a:latin typeface="Menlo"/>
            </a:endParaRPr>
          </a:p>
          <a:p>
            <a:r>
              <a:rPr lang="en-US" sz="2000" dirty="0" smtClean="0">
                <a:solidFill>
                  <a:srgbClr val="66D9EF"/>
                </a:solidFill>
                <a:latin typeface="Menlo"/>
              </a:rPr>
              <a:t>function</a:t>
            </a:r>
            <a:r>
              <a:rPr lang="en-US" sz="2000" dirty="0" smtClean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2000" dirty="0" smtClean="0">
                <a:latin typeface="Menlo"/>
              </a:rPr>
              <a:t>Image</a:t>
            </a:r>
            <a:r>
              <a:rPr lang="en-US" sz="2000" dirty="0" smtClean="0">
                <a:solidFill>
                  <a:srgbClr val="F8F8F2"/>
                </a:solidFill>
                <a:latin typeface="Menlo"/>
              </a:rPr>
              <a:t>(</a:t>
            </a:r>
            <a:r>
              <a:rPr lang="en-US" sz="2000" dirty="0" err="1" smtClean="0">
                <a:solidFill>
                  <a:srgbClr val="F8F8F2"/>
                </a:solidFill>
                <a:latin typeface="Menlo"/>
              </a:rPr>
              <a:t>PixelType</a:t>
            </a:r>
            <a:r>
              <a:rPr lang="en-US" sz="2000" dirty="0" smtClean="0">
                <a:solidFill>
                  <a:srgbClr val="F8F8F2"/>
                </a:solidFill>
                <a:latin typeface="Menlo"/>
              </a:rPr>
              <a:t>)</a:t>
            </a:r>
          </a:p>
          <a:p>
            <a:r>
              <a:rPr lang="en-US" sz="2000" dirty="0" smtClean="0">
                <a:solidFill>
                  <a:srgbClr val="F8F8F2"/>
                </a:solidFill>
                <a:latin typeface="Menlo"/>
              </a:rPr>
              <a:t>	</a:t>
            </a:r>
            <a:r>
              <a:rPr lang="en-US" sz="2000" dirty="0" smtClean="0">
                <a:solidFill>
                  <a:srgbClr val="66D9EF"/>
                </a:solidFill>
                <a:latin typeface="Menlo"/>
              </a:rPr>
              <a:t>return</a:t>
            </a:r>
            <a:r>
              <a:rPr lang="en-US" sz="2000" dirty="0" smtClean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2000" dirty="0" err="1" smtClean="0">
                <a:solidFill>
                  <a:srgbClr val="6BDAEF"/>
                </a:solidFill>
                <a:latin typeface="Menlo"/>
              </a:rPr>
              <a:t>struct</a:t>
            </a:r>
            <a:r>
              <a:rPr lang="en-US" sz="2000" dirty="0" smtClean="0">
                <a:solidFill>
                  <a:srgbClr val="F8F8F2"/>
                </a:solidFill>
                <a:latin typeface="Menlo"/>
              </a:rPr>
              <a:t> {</a:t>
            </a:r>
          </a:p>
          <a:p>
            <a:r>
              <a:rPr lang="en-US" sz="2000" dirty="0" smtClean="0">
                <a:solidFill>
                  <a:srgbClr val="F8F8F2"/>
                </a:solidFill>
                <a:latin typeface="Menlo"/>
              </a:rPr>
              <a:t>		data : </a:t>
            </a:r>
            <a:r>
              <a:rPr lang="en-US" sz="2000" dirty="0" smtClean="0">
                <a:solidFill>
                  <a:srgbClr val="FFFFFF"/>
                </a:solidFill>
                <a:latin typeface="Menlo"/>
              </a:rPr>
              <a:t>&amp;</a:t>
            </a:r>
            <a:r>
              <a:rPr lang="en-US" sz="2000" dirty="0" err="1" smtClean="0">
                <a:solidFill>
                  <a:srgbClr val="F8F8F2"/>
                </a:solidFill>
                <a:latin typeface="Menlo"/>
              </a:rPr>
              <a:t>PixelType</a:t>
            </a:r>
            <a:endParaRPr lang="en-US" sz="2000" dirty="0" smtClean="0">
              <a:solidFill>
                <a:srgbClr val="F8F8F2"/>
              </a:solidFill>
              <a:latin typeface="Menlo"/>
            </a:endParaRPr>
          </a:p>
          <a:p>
            <a:r>
              <a:rPr lang="en-US" sz="2000" dirty="0" smtClean="0">
                <a:solidFill>
                  <a:srgbClr val="F8F8F2"/>
                </a:solidFill>
                <a:latin typeface="Menlo"/>
              </a:rPr>
              <a:t>		width : </a:t>
            </a:r>
            <a:r>
              <a:rPr lang="en-US" sz="2000" dirty="0" err="1" smtClean="0">
                <a:solidFill>
                  <a:srgbClr val="F8F8F2"/>
                </a:solidFill>
                <a:latin typeface="Menlo"/>
              </a:rPr>
              <a:t>int</a:t>
            </a:r>
            <a:endParaRPr lang="en-US" sz="2000" dirty="0" smtClean="0">
              <a:solidFill>
                <a:srgbClr val="F8F8F2"/>
              </a:solidFill>
              <a:latin typeface="Menlo"/>
            </a:endParaRPr>
          </a:p>
          <a:p>
            <a:r>
              <a:rPr lang="en-US" sz="2000" dirty="0" smtClean="0">
                <a:solidFill>
                  <a:srgbClr val="F8F8F2"/>
                </a:solidFill>
                <a:latin typeface="Menlo"/>
              </a:rPr>
              <a:t>		height : </a:t>
            </a:r>
            <a:r>
              <a:rPr lang="en-US" sz="2000" dirty="0" err="1" smtClean="0">
                <a:solidFill>
                  <a:srgbClr val="F8F8F2"/>
                </a:solidFill>
                <a:latin typeface="Menlo"/>
              </a:rPr>
              <a:t>int</a:t>
            </a:r>
            <a:endParaRPr lang="en-US" sz="2000" dirty="0" smtClean="0">
              <a:solidFill>
                <a:srgbClr val="F8F8F2"/>
              </a:solidFill>
              <a:latin typeface="Menlo"/>
            </a:endParaRPr>
          </a:p>
          <a:p>
            <a:r>
              <a:rPr lang="en-US" sz="2000" dirty="0" smtClean="0">
                <a:solidFill>
                  <a:srgbClr val="F8F8F2"/>
                </a:solidFill>
                <a:latin typeface="Menlo"/>
              </a:rPr>
              <a:t>	}</a:t>
            </a:r>
          </a:p>
          <a:p>
            <a:r>
              <a:rPr lang="en-US" sz="2000" dirty="0" smtClean="0">
                <a:solidFill>
                  <a:srgbClr val="66D9EF"/>
                </a:solidFill>
                <a:latin typeface="Menlo"/>
              </a:rPr>
              <a:t>end</a:t>
            </a:r>
            <a:endParaRPr lang="en-US" sz="2000" dirty="0" smtClean="0">
              <a:solidFill>
                <a:srgbClr val="F8F8F2"/>
              </a:solidFill>
              <a:latin typeface="Menlo"/>
            </a:endParaRPr>
          </a:p>
        </p:txBody>
      </p:sp>
    </p:spTree>
    <p:extLst>
      <p:ext uri="{BB962C8B-B14F-4D97-AF65-F5344CB8AC3E}">
        <p14:creationId xmlns:p14="http://schemas.microsoft.com/office/powerpoint/2010/main" val="386057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Metaprogramming</a:t>
            </a:r>
            <a:r>
              <a:rPr lang="en-US" dirty="0" smtClean="0"/>
              <a:t> Terra:</a:t>
            </a:r>
            <a:br>
              <a:rPr lang="en-US" dirty="0" smtClean="0"/>
            </a:br>
            <a:r>
              <a:rPr lang="en-US" dirty="0" smtClean="0"/>
              <a:t>Code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>
                <a:solidFill>
                  <a:srgbClr val="66D9EF"/>
                </a:solidFill>
                <a:latin typeface="Menlo"/>
              </a:rPr>
              <a:t>function</a:t>
            </a:r>
            <a:r>
              <a:rPr lang="en-U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Menlo"/>
              </a:rPr>
              <a:t>lerp</a:t>
            </a:r>
            <a:r>
              <a:rPr lang="en-US" sz="1600" dirty="0">
                <a:solidFill>
                  <a:srgbClr val="F8F8F2"/>
                </a:solidFill>
                <a:latin typeface="Menlo"/>
              </a:rPr>
              <a:t>(lo, hi, t)</a:t>
            </a:r>
          </a:p>
          <a:p>
            <a:r>
              <a:rPr lang="en-US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en-US" sz="1600" dirty="0">
                <a:solidFill>
                  <a:srgbClr val="75715E"/>
                </a:solidFill>
                <a:latin typeface="Menlo"/>
              </a:rPr>
              <a:t>-- ` (quote) creates Terra expressions</a:t>
            </a:r>
            <a:endParaRPr lang="en-US" sz="1600" dirty="0">
              <a:solidFill>
                <a:srgbClr val="F8F8F2"/>
              </a:solidFill>
              <a:latin typeface="Menlo"/>
            </a:endParaRPr>
          </a:p>
          <a:p>
            <a:r>
              <a:rPr lang="is-IS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is-IS" sz="1600" dirty="0">
                <a:solidFill>
                  <a:srgbClr val="66D9EF"/>
                </a:solidFill>
                <a:latin typeface="Menlo"/>
              </a:rPr>
              <a:t>return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is-IS" sz="1600" dirty="0">
                <a:latin typeface="Menlo"/>
              </a:rPr>
              <a:t>`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(</a:t>
            </a:r>
            <a:r>
              <a:rPr lang="is-IS" sz="1600" dirty="0">
                <a:solidFill>
                  <a:srgbClr val="AE81FF"/>
                </a:solidFill>
                <a:latin typeface="Menlo"/>
              </a:rPr>
              <a:t>1.0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-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t)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*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lo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+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t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*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hi</a:t>
            </a:r>
          </a:p>
          <a:p>
            <a:r>
              <a:rPr lang="en-US" sz="1600" dirty="0">
                <a:solidFill>
                  <a:srgbClr val="66D9EF"/>
                </a:solidFill>
                <a:latin typeface="Menlo"/>
              </a:rPr>
              <a:t>end</a:t>
            </a:r>
            <a:endParaRPr lang="en-US" sz="1600" dirty="0">
              <a:solidFill>
                <a:srgbClr val="F8F8F2"/>
              </a:solidFill>
              <a:latin typeface="Menlo"/>
            </a:endParaRPr>
          </a:p>
          <a:p>
            <a:endParaRPr lang="en-US" sz="1600" dirty="0">
              <a:solidFill>
                <a:srgbClr val="F8F8F2"/>
              </a:solidFill>
              <a:latin typeface="Menlo"/>
            </a:endParaRPr>
          </a:p>
          <a:p>
            <a:endParaRPr lang="en-US" sz="1600" dirty="0">
              <a:solidFill>
                <a:srgbClr val="F8F8F2"/>
              </a:solidFill>
              <a:latin typeface="Menlo"/>
            </a:endParaRPr>
          </a:p>
          <a:p>
            <a:r>
              <a:rPr lang="en-US" sz="1600" dirty="0">
                <a:solidFill>
                  <a:srgbClr val="6BDAEF"/>
                </a:solidFill>
                <a:latin typeface="Menlo"/>
              </a:rPr>
              <a:t>terra</a:t>
            </a:r>
            <a:r>
              <a:rPr lang="en-U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1600" dirty="0" err="1">
                <a:solidFill>
                  <a:srgbClr val="F8F8F2"/>
                </a:solidFill>
                <a:latin typeface="Menlo"/>
              </a:rPr>
              <a:t>bilerp</a:t>
            </a:r>
            <a:r>
              <a:rPr lang="en-US" sz="1600" dirty="0">
                <a:solidFill>
                  <a:srgbClr val="F8F8F2"/>
                </a:solidFill>
                <a:latin typeface="Menlo"/>
              </a:rPr>
              <a:t>(x00: float, x01: float, x10: float, x11: float,</a:t>
            </a:r>
          </a:p>
          <a:p>
            <a:r>
              <a:rPr lang="ro-RO" sz="1600" dirty="0">
                <a:solidFill>
                  <a:srgbClr val="F8F8F2"/>
                </a:solidFill>
                <a:latin typeface="Menlo"/>
              </a:rPr>
              <a:t>			 u: float, v: float)</a:t>
            </a:r>
          </a:p>
          <a:p>
            <a:r>
              <a:rPr lang="ro-RO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ro-RO" sz="1600" dirty="0">
                <a:solidFill>
                  <a:srgbClr val="75715E"/>
                </a:solidFill>
                <a:latin typeface="Menlo"/>
              </a:rPr>
              <a:t>-- [] (escape) splices in Terra expressions</a:t>
            </a:r>
            <a:endParaRPr lang="ro-RO" sz="1600" dirty="0">
              <a:solidFill>
                <a:srgbClr val="F8F8F2"/>
              </a:solidFill>
              <a:latin typeface="Menlo"/>
            </a:endParaRPr>
          </a:p>
          <a:p>
            <a:r>
              <a:rPr lang="is-IS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is-IS" sz="1600" dirty="0">
                <a:solidFill>
                  <a:srgbClr val="6BDAEF"/>
                </a:solidFill>
                <a:latin typeface="Menlo"/>
              </a:rPr>
              <a:t>var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x0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=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[lerp(x00, x01, u)]</a:t>
            </a:r>
          </a:p>
          <a:p>
            <a:r>
              <a:rPr lang="is-IS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is-IS" sz="1600" dirty="0">
                <a:solidFill>
                  <a:srgbClr val="6BDAEF"/>
                </a:solidFill>
                <a:latin typeface="Menlo"/>
              </a:rPr>
              <a:t>var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x1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=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[lerp(x10, x11, u)]</a:t>
            </a:r>
          </a:p>
          <a:p>
            <a:r>
              <a:rPr lang="is-IS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is-IS" sz="1600" dirty="0">
                <a:solidFill>
                  <a:srgbClr val="66D9EF"/>
                </a:solidFill>
                <a:latin typeface="Menlo"/>
              </a:rPr>
              <a:t>return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[lerp(x0, x1, v)]</a:t>
            </a:r>
          </a:p>
          <a:p>
            <a:r>
              <a:rPr lang="en-US" sz="1600" dirty="0">
                <a:solidFill>
                  <a:srgbClr val="66D9EF"/>
                </a:solidFill>
                <a:latin typeface="Menlo"/>
              </a:rPr>
              <a:t>end</a:t>
            </a:r>
            <a:endParaRPr lang="en-US" sz="1600" dirty="0">
              <a:solidFill>
                <a:srgbClr val="F8F8F2"/>
              </a:solidFill>
              <a:latin typeface="Menlo"/>
            </a:endParaRPr>
          </a:p>
          <a:p>
            <a:endParaRPr lang="en-US" sz="1600" dirty="0">
              <a:solidFill>
                <a:srgbClr val="F8F8F2"/>
              </a:solidFill>
              <a:latin typeface="Menlo"/>
            </a:endParaRPr>
          </a:p>
          <a:p>
            <a:r>
              <a:rPr lang="en-US" sz="1600" dirty="0">
                <a:noFill/>
                <a:latin typeface="Menlo"/>
              </a:rPr>
              <a:t>-- Calling </a:t>
            </a:r>
            <a:r>
              <a:rPr lang="en-US" sz="1600" dirty="0" err="1">
                <a:noFill/>
                <a:latin typeface="Menlo"/>
              </a:rPr>
              <a:t>bilerp</a:t>
            </a:r>
            <a:r>
              <a:rPr lang="en-US" sz="1600" dirty="0">
                <a:noFill/>
                <a:latin typeface="Menlo"/>
              </a:rPr>
              <a:t> causes it to </a:t>
            </a:r>
            <a:r>
              <a:rPr lang="en-US" sz="1600" dirty="0" err="1">
                <a:noFill/>
                <a:latin typeface="Menlo"/>
              </a:rPr>
              <a:t>typecheck</a:t>
            </a:r>
            <a:r>
              <a:rPr lang="en-US" sz="1600" dirty="0">
                <a:noFill/>
                <a:latin typeface="Menlo"/>
              </a:rPr>
              <a:t> and compile</a:t>
            </a:r>
          </a:p>
          <a:p>
            <a:r>
              <a:rPr lang="tr-TR" sz="1600" dirty="0" err="1">
                <a:noFill/>
                <a:latin typeface="Menlo"/>
              </a:rPr>
              <a:t>result</a:t>
            </a:r>
            <a:r>
              <a:rPr lang="tr-TR" sz="1600" dirty="0">
                <a:noFill/>
                <a:latin typeface="Menlo"/>
              </a:rPr>
              <a:t> = </a:t>
            </a:r>
            <a:r>
              <a:rPr lang="tr-TR" sz="1600" dirty="0" err="1">
                <a:noFill/>
                <a:latin typeface="Menlo"/>
              </a:rPr>
              <a:t>bilerp</a:t>
            </a:r>
            <a:r>
              <a:rPr lang="tr-TR" sz="1600" dirty="0">
                <a:noFill/>
                <a:latin typeface="Menlo"/>
              </a:rPr>
              <a:t>(0.1, 0.4, 0.2, 0.2, 0.5, 0.5</a:t>
            </a:r>
            <a:r>
              <a:rPr lang="tr-TR" sz="1600" dirty="0" smtClean="0">
                <a:noFill/>
                <a:latin typeface="Menlo"/>
              </a:rPr>
              <a:t>)</a:t>
            </a:r>
            <a:endParaRPr lang="tr-TR" sz="1600" dirty="0">
              <a:noFill/>
              <a:latin typeface="Menlo"/>
            </a:endParaRPr>
          </a:p>
        </p:txBody>
      </p:sp>
    </p:spTree>
    <p:extLst>
      <p:ext uri="{BB962C8B-B14F-4D97-AF65-F5344CB8AC3E}">
        <p14:creationId xmlns:p14="http://schemas.microsoft.com/office/powerpoint/2010/main" val="337725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Random Processes</a:t>
            </a:r>
            <a:br>
              <a:rPr lang="en-US" dirty="0" smtClean="0"/>
            </a:br>
            <a:r>
              <a:rPr lang="en-US" dirty="0" smtClean="0"/>
              <a:t>in</a:t>
            </a:r>
            <a:br>
              <a:rPr lang="en-US" dirty="0" smtClean="0"/>
            </a:br>
            <a:r>
              <a:rPr lang="en-US" dirty="0" smtClean="0"/>
              <a:t>Computer 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Metaprogramming</a:t>
            </a:r>
            <a:r>
              <a:rPr lang="en-US" dirty="0" smtClean="0"/>
              <a:t> Terra:</a:t>
            </a:r>
            <a:br>
              <a:rPr lang="en-US" dirty="0" smtClean="0"/>
            </a:br>
            <a:r>
              <a:rPr lang="en-US" dirty="0" smtClean="0"/>
              <a:t>Code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 dirty="0">
                <a:solidFill>
                  <a:srgbClr val="66D9EF"/>
                </a:solidFill>
                <a:latin typeface="Menlo"/>
              </a:rPr>
              <a:t>function</a:t>
            </a:r>
            <a:r>
              <a:rPr lang="en-U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Menlo"/>
              </a:rPr>
              <a:t>lerp</a:t>
            </a:r>
            <a:r>
              <a:rPr lang="en-US" sz="1600" dirty="0">
                <a:solidFill>
                  <a:srgbClr val="F8F8F2"/>
                </a:solidFill>
                <a:latin typeface="Menlo"/>
              </a:rPr>
              <a:t>(lo, hi, t)</a:t>
            </a:r>
          </a:p>
          <a:p>
            <a:r>
              <a:rPr lang="en-US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en-US" sz="1600" dirty="0">
                <a:solidFill>
                  <a:srgbClr val="75715E"/>
                </a:solidFill>
                <a:latin typeface="Menlo"/>
              </a:rPr>
              <a:t>-- ` (quote) creates Terra expressions</a:t>
            </a:r>
            <a:endParaRPr lang="en-US" sz="1600" dirty="0">
              <a:solidFill>
                <a:srgbClr val="F8F8F2"/>
              </a:solidFill>
              <a:latin typeface="Menlo"/>
            </a:endParaRPr>
          </a:p>
          <a:p>
            <a:r>
              <a:rPr lang="is-IS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is-IS" sz="1600" dirty="0">
                <a:solidFill>
                  <a:srgbClr val="66D9EF"/>
                </a:solidFill>
                <a:latin typeface="Menlo"/>
              </a:rPr>
              <a:t>return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is-IS" sz="1600" dirty="0">
                <a:solidFill>
                  <a:srgbClr val="FFFFFF"/>
                </a:solidFill>
                <a:latin typeface="Menlo"/>
              </a:rPr>
              <a:t>`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(</a:t>
            </a:r>
            <a:r>
              <a:rPr lang="is-IS" sz="1600" dirty="0">
                <a:solidFill>
                  <a:srgbClr val="AE81FF"/>
                </a:solidFill>
                <a:latin typeface="Menlo"/>
              </a:rPr>
              <a:t>1.0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-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t)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*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lo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+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t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*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hi</a:t>
            </a:r>
          </a:p>
          <a:p>
            <a:r>
              <a:rPr lang="en-US" sz="1600" dirty="0">
                <a:solidFill>
                  <a:srgbClr val="66D9EF"/>
                </a:solidFill>
                <a:latin typeface="Menlo"/>
              </a:rPr>
              <a:t>end</a:t>
            </a:r>
            <a:endParaRPr lang="en-US" sz="1600" dirty="0">
              <a:solidFill>
                <a:srgbClr val="F8F8F2"/>
              </a:solidFill>
              <a:latin typeface="Menlo"/>
            </a:endParaRPr>
          </a:p>
          <a:p>
            <a:endParaRPr lang="en-US" sz="1600" dirty="0">
              <a:solidFill>
                <a:srgbClr val="F8F8F2"/>
              </a:solidFill>
              <a:latin typeface="Menlo"/>
            </a:endParaRPr>
          </a:p>
          <a:p>
            <a:r>
              <a:rPr lang="en-US" sz="1600" dirty="0">
                <a:solidFill>
                  <a:srgbClr val="75715E"/>
                </a:solidFill>
                <a:latin typeface="Menlo"/>
              </a:rPr>
              <a:t>-- Generates </a:t>
            </a:r>
            <a:r>
              <a:rPr lang="en-US" sz="1600" dirty="0" err="1">
                <a:solidFill>
                  <a:srgbClr val="75715E"/>
                </a:solidFill>
                <a:latin typeface="Menlo"/>
              </a:rPr>
              <a:t>untyped</a:t>
            </a:r>
            <a:r>
              <a:rPr lang="en-US" sz="1600" dirty="0">
                <a:solidFill>
                  <a:srgbClr val="75715E"/>
                </a:solidFill>
                <a:latin typeface="Menlo"/>
              </a:rPr>
              <a:t> AST</a:t>
            </a:r>
            <a:endParaRPr lang="en-US" sz="1600" dirty="0">
              <a:solidFill>
                <a:srgbClr val="F8F8F2"/>
              </a:solidFill>
              <a:latin typeface="Menlo"/>
            </a:endParaRPr>
          </a:p>
          <a:p>
            <a:r>
              <a:rPr lang="en-US" sz="1600" dirty="0">
                <a:solidFill>
                  <a:srgbClr val="6BDAEF"/>
                </a:solidFill>
                <a:latin typeface="Menlo"/>
              </a:rPr>
              <a:t>terra</a:t>
            </a:r>
            <a:r>
              <a:rPr lang="en-U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sz="1600" dirty="0" err="1">
                <a:solidFill>
                  <a:srgbClr val="F8F8F2"/>
                </a:solidFill>
                <a:latin typeface="Menlo"/>
              </a:rPr>
              <a:t>bilerp</a:t>
            </a:r>
            <a:r>
              <a:rPr lang="en-US" sz="1600" dirty="0">
                <a:solidFill>
                  <a:srgbClr val="F8F8F2"/>
                </a:solidFill>
                <a:latin typeface="Menlo"/>
              </a:rPr>
              <a:t>(x00: float, x01: float, x10: float, x11: float,</a:t>
            </a:r>
          </a:p>
          <a:p>
            <a:r>
              <a:rPr lang="ro-RO" sz="1600" dirty="0">
                <a:solidFill>
                  <a:srgbClr val="F8F8F2"/>
                </a:solidFill>
                <a:latin typeface="Menlo"/>
              </a:rPr>
              <a:t>			 u: float, v: float)</a:t>
            </a:r>
          </a:p>
          <a:p>
            <a:r>
              <a:rPr lang="ro-RO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ro-RO" sz="1600" dirty="0">
                <a:solidFill>
                  <a:srgbClr val="75715E"/>
                </a:solidFill>
                <a:latin typeface="Menlo"/>
              </a:rPr>
              <a:t>-- [] (escape) splices in Terra expressions</a:t>
            </a:r>
            <a:endParaRPr lang="ro-RO" sz="1600" dirty="0">
              <a:solidFill>
                <a:srgbClr val="F8F8F2"/>
              </a:solidFill>
              <a:latin typeface="Menlo"/>
            </a:endParaRPr>
          </a:p>
          <a:p>
            <a:r>
              <a:rPr lang="da-DK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da-DK" sz="1600" dirty="0">
                <a:solidFill>
                  <a:srgbClr val="6BDAEF"/>
                </a:solidFill>
                <a:latin typeface="Menlo"/>
              </a:rPr>
              <a:t>var</a:t>
            </a:r>
            <a:r>
              <a:rPr lang="da-DK" sz="1600" dirty="0">
                <a:solidFill>
                  <a:srgbClr val="F8F8F2"/>
                </a:solidFill>
                <a:latin typeface="Menlo"/>
              </a:rPr>
              <a:t> x0 </a:t>
            </a:r>
            <a:r>
              <a:rPr lang="da-DK" sz="1600" dirty="0">
                <a:solidFill>
                  <a:srgbClr val="F92672"/>
                </a:solidFill>
                <a:latin typeface="Menlo"/>
              </a:rPr>
              <a:t>=</a:t>
            </a:r>
            <a:r>
              <a:rPr lang="da-DK" sz="1600" dirty="0">
                <a:solidFill>
                  <a:srgbClr val="F8F8F2"/>
                </a:solidFill>
                <a:latin typeface="Menlo"/>
              </a:rPr>
              <a:t> (</a:t>
            </a:r>
            <a:r>
              <a:rPr lang="da-DK" sz="1600" dirty="0">
                <a:solidFill>
                  <a:srgbClr val="AE81FF"/>
                </a:solidFill>
                <a:latin typeface="Menlo"/>
              </a:rPr>
              <a:t>1.0</a:t>
            </a:r>
            <a:r>
              <a:rPr lang="da-DK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da-DK" sz="1600" dirty="0">
                <a:solidFill>
                  <a:srgbClr val="F92672"/>
                </a:solidFill>
                <a:latin typeface="Menlo"/>
              </a:rPr>
              <a:t>-</a:t>
            </a:r>
            <a:r>
              <a:rPr lang="da-DK" sz="1600" dirty="0">
                <a:solidFill>
                  <a:srgbClr val="F8F8F2"/>
                </a:solidFill>
                <a:latin typeface="Menlo"/>
              </a:rPr>
              <a:t> u)</a:t>
            </a:r>
            <a:r>
              <a:rPr lang="da-DK" sz="1600" dirty="0">
                <a:solidFill>
                  <a:srgbClr val="F92672"/>
                </a:solidFill>
                <a:latin typeface="Menlo"/>
              </a:rPr>
              <a:t>*</a:t>
            </a:r>
            <a:r>
              <a:rPr lang="da-DK" sz="1600" dirty="0">
                <a:solidFill>
                  <a:srgbClr val="F8F8F2"/>
                </a:solidFill>
                <a:latin typeface="Menlo"/>
              </a:rPr>
              <a:t>x00 </a:t>
            </a:r>
            <a:r>
              <a:rPr lang="da-DK" sz="1600" dirty="0">
                <a:solidFill>
                  <a:srgbClr val="F92672"/>
                </a:solidFill>
                <a:latin typeface="Menlo"/>
              </a:rPr>
              <a:t>+</a:t>
            </a:r>
            <a:r>
              <a:rPr lang="da-DK" sz="1600" dirty="0">
                <a:solidFill>
                  <a:srgbClr val="F8F8F2"/>
                </a:solidFill>
                <a:latin typeface="Menlo"/>
              </a:rPr>
              <a:t> ux01</a:t>
            </a:r>
          </a:p>
          <a:p>
            <a:r>
              <a:rPr lang="is-IS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is-IS" sz="1600" dirty="0">
                <a:solidFill>
                  <a:srgbClr val="6BDAEF"/>
                </a:solidFill>
                <a:latin typeface="Menlo"/>
              </a:rPr>
              <a:t>var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x1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=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(</a:t>
            </a:r>
            <a:r>
              <a:rPr lang="is-IS" sz="1600" dirty="0">
                <a:solidFill>
                  <a:srgbClr val="AE81FF"/>
                </a:solidFill>
                <a:latin typeface="Menlo"/>
              </a:rPr>
              <a:t>1.0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-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u)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*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x10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+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u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*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x11</a:t>
            </a:r>
          </a:p>
          <a:p>
            <a:r>
              <a:rPr lang="is-IS" sz="1600" dirty="0">
                <a:solidFill>
                  <a:srgbClr val="F8F8F2"/>
                </a:solidFill>
                <a:latin typeface="Menlo"/>
              </a:rPr>
              <a:t>	</a:t>
            </a:r>
            <a:r>
              <a:rPr lang="is-IS" sz="1600" dirty="0">
                <a:solidFill>
                  <a:srgbClr val="66D9EF"/>
                </a:solidFill>
                <a:latin typeface="Menlo"/>
              </a:rPr>
              <a:t>return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(</a:t>
            </a:r>
            <a:r>
              <a:rPr lang="is-IS" sz="1600" dirty="0">
                <a:solidFill>
                  <a:srgbClr val="AE81FF"/>
                </a:solidFill>
                <a:latin typeface="Menlo"/>
              </a:rPr>
              <a:t>1.0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-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v)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*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x0 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+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 v</a:t>
            </a:r>
            <a:r>
              <a:rPr lang="is-IS" sz="1600" dirty="0">
                <a:solidFill>
                  <a:srgbClr val="F92672"/>
                </a:solidFill>
                <a:latin typeface="Menlo"/>
              </a:rPr>
              <a:t>*</a:t>
            </a:r>
            <a:r>
              <a:rPr lang="is-IS" sz="1600" dirty="0">
                <a:solidFill>
                  <a:srgbClr val="F8F8F2"/>
                </a:solidFill>
                <a:latin typeface="Menlo"/>
              </a:rPr>
              <a:t>x1</a:t>
            </a:r>
          </a:p>
          <a:p>
            <a:r>
              <a:rPr lang="en-US" sz="1600" dirty="0">
                <a:solidFill>
                  <a:srgbClr val="66D9EF"/>
                </a:solidFill>
                <a:latin typeface="Menlo"/>
              </a:rPr>
              <a:t>end</a:t>
            </a:r>
            <a:endParaRPr lang="en-US" sz="1600" dirty="0">
              <a:solidFill>
                <a:srgbClr val="F8F8F2"/>
              </a:solidFill>
              <a:latin typeface="Menlo"/>
            </a:endParaRPr>
          </a:p>
          <a:p>
            <a:endParaRPr lang="en-US" sz="1600" dirty="0" smtClean="0">
              <a:solidFill>
                <a:srgbClr val="F8F8F2"/>
              </a:solidFill>
              <a:latin typeface="Menlo"/>
            </a:endParaRPr>
          </a:p>
          <a:p>
            <a:r>
              <a:rPr lang="en-US" sz="1600" dirty="0" smtClean="0">
                <a:solidFill>
                  <a:srgbClr val="75715E"/>
                </a:solidFill>
                <a:latin typeface="Menlo"/>
              </a:rPr>
              <a:t>-</a:t>
            </a:r>
            <a:r>
              <a:rPr lang="en-US" sz="1600" dirty="0">
                <a:solidFill>
                  <a:srgbClr val="75715E"/>
                </a:solidFill>
                <a:latin typeface="Menlo"/>
              </a:rPr>
              <a:t>- Calling </a:t>
            </a:r>
            <a:r>
              <a:rPr lang="en-US" sz="1600" dirty="0" err="1">
                <a:solidFill>
                  <a:srgbClr val="75715E"/>
                </a:solidFill>
                <a:latin typeface="Menlo"/>
              </a:rPr>
              <a:t>bilerp</a:t>
            </a:r>
            <a:r>
              <a:rPr lang="en-US" sz="1600" dirty="0">
                <a:solidFill>
                  <a:srgbClr val="75715E"/>
                </a:solidFill>
                <a:latin typeface="Menlo"/>
              </a:rPr>
              <a:t> causes it to </a:t>
            </a:r>
            <a:r>
              <a:rPr lang="en-US" sz="1600" dirty="0" err="1">
                <a:solidFill>
                  <a:srgbClr val="75715E"/>
                </a:solidFill>
                <a:latin typeface="Menlo"/>
              </a:rPr>
              <a:t>typecheck</a:t>
            </a:r>
            <a:r>
              <a:rPr lang="en-US" sz="1600" dirty="0">
                <a:solidFill>
                  <a:srgbClr val="75715E"/>
                </a:solidFill>
                <a:latin typeface="Menlo"/>
              </a:rPr>
              <a:t> and compile</a:t>
            </a:r>
            <a:endParaRPr lang="en-US" sz="1600" dirty="0">
              <a:solidFill>
                <a:srgbClr val="F8F8F2"/>
              </a:solidFill>
              <a:latin typeface="Menlo"/>
            </a:endParaRPr>
          </a:p>
          <a:p>
            <a:r>
              <a:rPr lang="tr-TR" sz="1600" dirty="0" err="1">
                <a:solidFill>
                  <a:srgbClr val="F8F8F2"/>
                </a:solidFill>
                <a:latin typeface="Menlo"/>
              </a:rPr>
              <a:t>result</a:t>
            </a:r>
            <a:r>
              <a:rPr lang="tr-TR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sz="1600" dirty="0">
                <a:solidFill>
                  <a:srgbClr val="F92672"/>
                </a:solidFill>
                <a:latin typeface="Menlo"/>
              </a:rPr>
              <a:t>=</a:t>
            </a:r>
            <a:r>
              <a:rPr lang="tr-TR" sz="1600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sz="1600" dirty="0" err="1">
                <a:solidFill>
                  <a:srgbClr val="F8F8F2"/>
                </a:solidFill>
                <a:latin typeface="Menlo"/>
              </a:rPr>
              <a:t>bilerp</a:t>
            </a:r>
            <a:r>
              <a:rPr lang="tr-TR" sz="1600" dirty="0">
                <a:solidFill>
                  <a:srgbClr val="F8F8F2"/>
                </a:solidFill>
                <a:latin typeface="Menlo"/>
              </a:rPr>
              <a:t>(</a:t>
            </a:r>
            <a:r>
              <a:rPr lang="tr-TR" sz="1600" dirty="0">
                <a:solidFill>
                  <a:srgbClr val="AE81FF"/>
                </a:solidFill>
                <a:latin typeface="Menlo"/>
              </a:rPr>
              <a:t>0.1</a:t>
            </a:r>
            <a:r>
              <a:rPr lang="tr-TR" sz="1600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sz="1600" dirty="0">
                <a:solidFill>
                  <a:srgbClr val="AE81FF"/>
                </a:solidFill>
                <a:latin typeface="Menlo"/>
              </a:rPr>
              <a:t>0.4</a:t>
            </a:r>
            <a:r>
              <a:rPr lang="tr-TR" sz="1600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sz="1600" dirty="0">
                <a:solidFill>
                  <a:srgbClr val="AE81FF"/>
                </a:solidFill>
                <a:latin typeface="Menlo"/>
              </a:rPr>
              <a:t>0.2</a:t>
            </a:r>
            <a:r>
              <a:rPr lang="tr-TR" sz="1600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sz="1600" dirty="0">
                <a:solidFill>
                  <a:srgbClr val="AE81FF"/>
                </a:solidFill>
                <a:latin typeface="Menlo"/>
              </a:rPr>
              <a:t>0.2</a:t>
            </a:r>
            <a:r>
              <a:rPr lang="tr-TR" sz="1600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sz="1600" dirty="0">
                <a:solidFill>
                  <a:srgbClr val="AE81FF"/>
                </a:solidFill>
                <a:latin typeface="Menlo"/>
              </a:rPr>
              <a:t>0.5</a:t>
            </a:r>
            <a:r>
              <a:rPr lang="tr-TR" sz="1600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sz="1600" dirty="0">
                <a:solidFill>
                  <a:srgbClr val="AE81FF"/>
                </a:solidFill>
                <a:latin typeface="Menlo"/>
              </a:rPr>
              <a:t>0.5</a:t>
            </a:r>
            <a:r>
              <a:rPr lang="tr-TR" sz="1600" dirty="0" smtClean="0">
                <a:solidFill>
                  <a:srgbClr val="F8F8F2"/>
                </a:solidFill>
                <a:latin typeface="Menlo"/>
              </a:rPr>
              <a:t>)</a:t>
            </a:r>
            <a:endParaRPr lang="tr-TR" sz="1600" dirty="0">
              <a:solidFill>
                <a:srgbClr val="F8F8F2"/>
              </a:solidFill>
              <a:latin typeface="Menlo"/>
            </a:endParaRPr>
          </a:p>
        </p:txBody>
      </p:sp>
    </p:spTree>
    <p:extLst>
      <p:ext uri="{BB962C8B-B14F-4D97-AF65-F5344CB8AC3E}">
        <p14:creationId xmlns:p14="http://schemas.microsoft.com/office/powerpoint/2010/main" val="366918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Code Gen for Variable Addressing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>
                <a:solidFill>
                  <a:srgbClr val="6BDAEF"/>
                </a:solidFill>
                <a:latin typeface="Menlo"/>
              </a:rPr>
              <a:t>var</a:t>
            </a:r>
            <a:r>
              <a:rPr lang="fr-FR" dirty="0">
                <a:solidFill>
                  <a:srgbClr val="F8F8F2"/>
                </a:solidFill>
                <a:latin typeface="Menlo"/>
              </a:rPr>
              <a:t> x </a:t>
            </a:r>
            <a:r>
              <a:rPr lang="fr-FR" dirty="0">
                <a:solidFill>
                  <a:srgbClr val="F92672"/>
                </a:solidFill>
                <a:latin typeface="Menlo"/>
              </a:rPr>
              <a:t>=</a:t>
            </a:r>
            <a:r>
              <a:rPr lang="fr-FR" dirty="0">
                <a:solidFill>
                  <a:srgbClr val="F8F8F2"/>
                </a:solidFill>
                <a:latin typeface="Menlo"/>
              </a:rPr>
              <a:t> </a:t>
            </a:r>
            <a:r>
              <a:rPr lang="fr-FR" dirty="0" err="1">
                <a:solidFill>
                  <a:srgbClr val="50D360"/>
                </a:solidFill>
                <a:latin typeface="Menlo"/>
              </a:rPr>
              <a:t>qs.gaussian</a:t>
            </a:r>
            <a:r>
              <a:rPr lang="fr-FR" dirty="0">
                <a:solidFill>
                  <a:srgbClr val="F8F8F2"/>
                </a:solidFill>
                <a:latin typeface="Menlo"/>
              </a:rPr>
              <a:t>(</a:t>
            </a:r>
            <a:r>
              <a:rPr lang="fr-FR" dirty="0">
                <a:solidFill>
                  <a:srgbClr val="AE81FF"/>
                </a:solidFill>
                <a:latin typeface="Menlo"/>
              </a:rPr>
              <a:t>0.0</a:t>
            </a:r>
            <a:r>
              <a:rPr lang="fr-FR" dirty="0">
                <a:solidFill>
                  <a:srgbClr val="F8F8F2"/>
                </a:solidFill>
                <a:latin typeface="Menlo"/>
              </a:rPr>
              <a:t>, </a:t>
            </a:r>
            <a:r>
              <a:rPr lang="fr-FR" dirty="0">
                <a:solidFill>
                  <a:srgbClr val="AE81FF"/>
                </a:solidFill>
                <a:latin typeface="Menlo"/>
              </a:rPr>
              <a:t>1.0</a:t>
            </a:r>
            <a:r>
              <a:rPr lang="fr-FR" dirty="0">
                <a:solidFill>
                  <a:srgbClr val="F8F8F2"/>
                </a:solidFill>
                <a:latin typeface="Menlo"/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	__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trace.address:push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(0)</a:t>
            </a:r>
          </a:p>
          <a:p>
            <a:r>
              <a:rPr lang="en-US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	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var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tmp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 =__</a:t>
            </a:r>
            <a:r>
              <a:rPr lang="en-US" dirty="0" err="1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trace.lookup</a:t>
            </a:r>
            <a:r>
              <a:rPr lang="en-US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(</a:t>
            </a:r>
          </a:p>
          <a:p>
            <a:r>
              <a:rPr lang="fr-FR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		</a:t>
            </a:r>
            <a:r>
              <a:rPr lang="fr-FR" dirty="0" err="1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GaussianType</a:t>
            </a:r>
            <a:r>
              <a:rPr lang="fr-FR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, 0.0, 1.0</a:t>
            </a:r>
          </a:p>
          <a:p>
            <a:r>
              <a:rPr lang="fr-FR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	)</a:t>
            </a:r>
          </a:p>
          <a:p>
            <a:r>
              <a:rPr lang="fr-FR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	__</a:t>
            </a:r>
            <a:r>
              <a:rPr lang="fr-FR" dirty="0" err="1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trace.address:pop</a:t>
            </a:r>
            <a:r>
              <a:rPr lang="fr-FR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()</a:t>
            </a:r>
          </a:p>
          <a:p>
            <a:r>
              <a:rPr lang="fr-FR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in</a:t>
            </a:r>
          </a:p>
          <a:p>
            <a:r>
              <a:rPr lang="fr-FR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	</a:t>
            </a:r>
            <a:r>
              <a:rPr lang="fr-FR" dirty="0" err="1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tmp</a:t>
            </a:r>
            <a:endParaRPr lang="fr-FR" dirty="0" smtClean="0">
              <a:solidFill>
                <a:schemeClr val="bg1">
                  <a:lumMod val="85000"/>
                  <a:lumOff val="15000"/>
                  <a:alpha val="0"/>
                </a:schemeClr>
              </a:solidFill>
              <a:latin typeface="Menlo"/>
            </a:endParaRPr>
          </a:p>
          <a:p>
            <a:r>
              <a:rPr lang="fr-FR" dirty="0" smtClean="0">
                <a:solidFill>
                  <a:schemeClr val="bg1">
                    <a:lumMod val="85000"/>
                    <a:lumOff val="15000"/>
                    <a:alpha val="0"/>
                  </a:schemeClr>
                </a:solidFill>
                <a:latin typeface="Menlo"/>
              </a:rPr>
              <a:t>end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Code Gen for Variable Addressing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rgbClr val="6BDAEF"/>
                </a:solidFill>
                <a:latin typeface="Menlo"/>
              </a:rPr>
              <a:t>var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 x </a:t>
            </a:r>
            <a:r>
              <a:rPr lang="en-US" dirty="0">
                <a:solidFill>
                  <a:srgbClr val="F92672"/>
                </a:solidFill>
                <a:latin typeface="Menlo"/>
              </a:rPr>
              <a:t>=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 let</a:t>
            </a:r>
          </a:p>
          <a:p>
            <a:r>
              <a:rPr lang="en-US" dirty="0">
                <a:solidFill>
                  <a:srgbClr val="F8F8F2"/>
                </a:solidFill>
                <a:latin typeface="Menlo"/>
              </a:rPr>
              <a:t>	__</a:t>
            </a:r>
            <a:r>
              <a:rPr lang="en-US" dirty="0" err="1">
                <a:solidFill>
                  <a:srgbClr val="F8F8F2"/>
                </a:solidFill>
                <a:latin typeface="Menlo"/>
              </a:rPr>
              <a:t>trace.address:push</a:t>
            </a:r>
            <a:r>
              <a:rPr lang="en-US" dirty="0" smtClean="0">
                <a:solidFill>
                  <a:srgbClr val="F8F8F2"/>
                </a:solidFill>
                <a:latin typeface="Menlo"/>
              </a:rPr>
              <a:t>(</a:t>
            </a:r>
            <a:r>
              <a:rPr lang="en-US" dirty="0" smtClean="0">
                <a:latin typeface="Menlo"/>
              </a:rPr>
              <a:t>id</a:t>
            </a:r>
            <a:r>
              <a:rPr lang="en-US" dirty="0" smtClean="0">
                <a:solidFill>
                  <a:srgbClr val="F8F8F2"/>
                </a:solidFill>
                <a:latin typeface="Menlo"/>
              </a:rPr>
              <a:t>)</a:t>
            </a:r>
            <a:endParaRPr lang="en-US" dirty="0">
              <a:solidFill>
                <a:srgbClr val="F8F8F2"/>
              </a:solidFill>
              <a:latin typeface="Menlo"/>
            </a:endParaRPr>
          </a:p>
          <a:p>
            <a:r>
              <a:rPr lang="en-US" dirty="0">
                <a:solidFill>
                  <a:srgbClr val="F8F8F2"/>
                </a:solidFill>
                <a:latin typeface="Menlo"/>
              </a:rPr>
              <a:t>	</a:t>
            </a:r>
            <a:r>
              <a:rPr lang="en-US" dirty="0" err="1">
                <a:solidFill>
                  <a:srgbClr val="6BDAEF"/>
                </a:solidFill>
                <a:latin typeface="Menlo"/>
              </a:rPr>
              <a:t>var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enlo"/>
              </a:rPr>
              <a:t>tmp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dirty="0">
                <a:solidFill>
                  <a:srgbClr val="F92672"/>
                </a:solidFill>
                <a:latin typeface="Menlo"/>
              </a:rPr>
              <a:t>=</a:t>
            </a:r>
            <a:r>
              <a:rPr lang="en-US" dirty="0" smtClean="0">
                <a:solidFill>
                  <a:srgbClr val="F8F8F2"/>
                </a:solidFill>
                <a:latin typeface="Menlo"/>
              </a:rPr>
              <a:t>__</a:t>
            </a:r>
            <a:r>
              <a:rPr lang="en-US" dirty="0" err="1" smtClean="0">
                <a:solidFill>
                  <a:srgbClr val="F8F8F2"/>
                </a:solidFill>
                <a:latin typeface="Menlo"/>
              </a:rPr>
              <a:t>trace.gauss_lookup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(</a:t>
            </a:r>
          </a:p>
          <a:p>
            <a:r>
              <a:rPr lang="fr-FR" dirty="0">
                <a:solidFill>
                  <a:srgbClr val="F8F8F2"/>
                </a:solidFill>
                <a:latin typeface="Menlo"/>
              </a:rPr>
              <a:t>		</a:t>
            </a:r>
            <a:r>
              <a:rPr lang="fr-FR" dirty="0" smtClean="0">
                <a:solidFill>
                  <a:srgbClr val="AE81FF"/>
                </a:solidFill>
                <a:latin typeface="Menlo"/>
              </a:rPr>
              <a:t>0.0</a:t>
            </a:r>
            <a:r>
              <a:rPr lang="fr-FR" dirty="0">
                <a:solidFill>
                  <a:srgbClr val="F8F8F2"/>
                </a:solidFill>
                <a:latin typeface="Menlo"/>
              </a:rPr>
              <a:t>, </a:t>
            </a:r>
            <a:r>
              <a:rPr lang="fr-FR" dirty="0">
                <a:solidFill>
                  <a:srgbClr val="AE81FF"/>
                </a:solidFill>
                <a:latin typeface="Menlo"/>
              </a:rPr>
              <a:t>1.0</a:t>
            </a:r>
            <a:endParaRPr lang="fr-FR" dirty="0">
              <a:solidFill>
                <a:srgbClr val="F8F8F2"/>
              </a:solidFill>
              <a:latin typeface="Menlo"/>
            </a:endParaRPr>
          </a:p>
          <a:p>
            <a:r>
              <a:rPr lang="fr-FR" dirty="0">
                <a:solidFill>
                  <a:srgbClr val="F8F8F2"/>
                </a:solidFill>
                <a:latin typeface="Menlo"/>
              </a:rPr>
              <a:t>	)</a:t>
            </a:r>
          </a:p>
          <a:p>
            <a:r>
              <a:rPr lang="fr-FR" dirty="0">
                <a:solidFill>
                  <a:srgbClr val="F8F8F2"/>
                </a:solidFill>
                <a:latin typeface="Menlo"/>
              </a:rPr>
              <a:t>	__</a:t>
            </a:r>
            <a:r>
              <a:rPr lang="fr-FR" dirty="0" err="1">
                <a:solidFill>
                  <a:srgbClr val="F8F8F2"/>
                </a:solidFill>
                <a:latin typeface="Menlo"/>
              </a:rPr>
              <a:t>trace.address:pop</a:t>
            </a:r>
            <a:r>
              <a:rPr lang="fr-FR" dirty="0">
                <a:solidFill>
                  <a:srgbClr val="F8F8F2"/>
                </a:solidFill>
                <a:latin typeface="Menlo"/>
              </a:rPr>
              <a:t>()</a:t>
            </a:r>
          </a:p>
          <a:p>
            <a:r>
              <a:rPr lang="fr-FR" dirty="0">
                <a:solidFill>
                  <a:srgbClr val="66D9EF"/>
                </a:solidFill>
                <a:latin typeface="Menlo"/>
              </a:rPr>
              <a:t>in</a:t>
            </a:r>
            <a:endParaRPr lang="fr-FR" dirty="0">
              <a:solidFill>
                <a:srgbClr val="F8F8F2"/>
              </a:solidFill>
              <a:latin typeface="Menlo"/>
            </a:endParaRPr>
          </a:p>
          <a:p>
            <a:r>
              <a:rPr lang="fr-FR" dirty="0">
                <a:solidFill>
                  <a:srgbClr val="F8F8F2"/>
                </a:solidFill>
                <a:latin typeface="Menlo"/>
              </a:rPr>
              <a:t>	</a:t>
            </a:r>
            <a:r>
              <a:rPr lang="fr-FR" dirty="0" err="1">
                <a:solidFill>
                  <a:srgbClr val="F8F8F2"/>
                </a:solidFill>
                <a:latin typeface="Menlo"/>
              </a:rPr>
              <a:t>tmp</a:t>
            </a:r>
            <a:endParaRPr lang="fr-FR" dirty="0">
              <a:solidFill>
                <a:srgbClr val="F8F8F2"/>
              </a:solidFill>
              <a:latin typeface="Menlo"/>
            </a:endParaRPr>
          </a:p>
          <a:p>
            <a:r>
              <a:rPr lang="fr-FR" dirty="0">
                <a:solidFill>
                  <a:srgbClr val="66D9EF"/>
                </a:solidFill>
                <a:latin typeface="Menlo"/>
              </a:rPr>
              <a:t>end</a:t>
            </a:r>
            <a:endParaRPr lang="fr-FR" dirty="0">
              <a:solidFill>
                <a:srgbClr val="F8F8F2"/>
              </a:solidFill>
              <a:latin typeface="Menlo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802133" y="2030806"/>
            <a:ext cx="528639" cy="470631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9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Compilation Challenges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84885" y="1740691"/>
            <a:ext cx="3055791" cy="1411893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  <a:lumOff val="15000"/>
                </a:schemeClr>
              </a:gs>
              <a:gs pos="100000">
                <a:schemeClr val="bg1">
                  <a:lumMod val="65000"/>
                  <a:lumOff val="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atin typeface="Ubuntu"/>
                <a:cs typeface="Ubuntu"/>
              </a:rPr>
              <a:t>P</a:t>
            </a:r>
            <a:endParaRPr lang="en-US" sz="7200" dirty="0">
              <a:latin typeface="Ubuntu"/>
              <a:cs typeface="Ubuntu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84885" y="4912617"/>
            <a:ext cx="3055791" cy="1267731"/>
          </a:xfrm>
          <a:prstGeom prst="roundRect">
            <a:avLst/>
          </a:prstGeom>
          <a:gradFill>
            <a:gsLst>
              <a:gs pos="0">
                <a:schemeClr val="bg1">
                  <a:lumMod val="85000"/>
                  <a:lumOff val="15000"/>
                </a:schemeClr>
              </a:gs>
              <a:gs pos="100000">
                <a:schemeClr val="bg1">
                  <a:lumMod val="65000"/>
                  <a:lumOff val="35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Ubuntu"/>
                <a:cs typeface="Ubuntu"/>
              </a:rPr>
              <a:t>Trace(P)</a:t>
            </a:r>
            <a:endParaRPr lang="en-US" sz="5400" dirty="0">
              <a:latin typeface="Ubuntu"/>
              <a:cs typeface="Ubuntu"/>
            </a:endParaRPr>
          </a:p>
        </p:txBody>
      </p:sp>
      <p:sp>
        <p:nvSpPr>
          <p:cNvPr id="10" name="Curved Left Arrow 9"/>
          <p:cNvSpPr/>
          <p:nvPr/>
        </p:nvSpPr>
        <p:spPr>
          <a:xfrm flipH="1">
            <a:off x="586660" y="2172640"/>
            <a:ext cx="2157364" cy="3803732"/>
          </a:xfrm>
          <a:prstGeom prst="curvedLeftArrow">
            <a:avLst>
              <a:gd name="adj1" fmla="val 9954"/>
              <a:gd name="adj2" fmla="val 31875"/>
              <a:gd name="adj3" fmla="val 24471"/>
            </a:avLst>
          </a:prstGeom>
          <a:solidFill>
            <a:schemeClr val="tx1"/>
          </a:solidFill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Ubuntu"/>
              <a:cs typeface="Ubuntu"/>
            </a:endParaRPr>
          </a:p>
        </p:txBody>
      </p:sp>
      <p:sp>
        <p:nvSpPr>
          <p:cNvPr id="11" name="Curved Left Arrow 10"/>
          <p:cNvSpPr/>
          <p:nvPr/>
        </p:nvSpPr>
        <p:spPr>
          <a:xfrm flipV="1">
            <a:off x="6212411" y="2114614"/>
            <a:ext cx="2194235" cy="3642557"/>
          </a:xfrm>
          <a:prstGeom prst="curvedLeftArrow">
            <a:avLst>
              <a:gd name="adj1" fmla="val 9954"/>
              <a:gd name="adj2" fmla="val 31875"/>
              <a:gd name="adj3" fmla="val 24471"/>
            </a:avLst>
          </a:prstGeom>
          <a:solidFill>
            <a:schemeClr val="tx1"/>
          </a:solidFill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solidFill>
                <a:schemeClr val="tx1"/>
              </a:solidFill>
              <a:latin typeface="Ubuntu"/>
              <a:cs typeface="Ubuntu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660" y="3404018"/>
            <a:ext cx="1828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Ubuntu Light"/>
                <a:cs typeface="Ubuntu Light"/>
              </a:rPr>
              <a:t>Type</a:t>
            </a:r>
          </a:p>
          <a:p>
            <a:pPr algn="ctr"/>
            <a:r>
              <a:rPr lang="en-US" sz="2800" b="1" dirty="0" smtClean="0">
                <a:latin typeface="Ubuntu Light"/>
                <a:cs typeface="Ubuntu Light"/>
              </a:rPr>
              <a:t>Members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8044" y="3292091"/>
            <a:ext cx="1828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Ubuntu Light"/>
                <a:cs typeface="Ubuntu Light"/>
              </a:rPr>
              <a:t>Random</a:t>
            </a:r>
          </a:p>
          <a:p>
            <a:pPr algn="ctr"/>
            <a:r>
              <a:rPr lang="en-US" sz="2800" b="1" dirty="0" smtClean="0">
                <a:latin typeface="Ubuntu Light"/>
                <a:cs typeface="Ubuntu Light"/>
              </a:rPr>
              <a:t>Choice</a:t>
            </a:r>
          </a:p>
          <a:p>
            <a:pPr algn="ctr"/>
            <a:r>
              <a:rPr lang="en-US" sz="2800" b="1" dirty="0" smtClean="0">
                <a:latin typeface="Ubuntu Light"/>
                <a:cs typeface="Ubuntu Light"/>
              </a:rPr>
              <a:t>Calls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9152" y="2810894"/>
            <a:ext cx="14311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atin typeface="Ubuntu Light"/>
                <a:cs typeface="Ubuntu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6809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3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Two-Pass Compilation Approach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76733" y="2520778"/>
            <a:ext cx="1130981" cy="1095990"/>
            <a:chOff x="921904" y="2108170"/>
            <a:chExt cx="1456970" cy="1411893"/>
          </a:xfrm>
        </p:grpSpPr>
        <p:sp>
          <p:nvSpPr>
            <p:cNvPr id="4" name="Rounded Rectangle 3"/>
            <p:cNvSpPr/>
            <p:nvPr/>
          </p:nvSpPr>
          <p:spPr>
            <a:xfrm>
              <a:off x="921904" y="2108170"/>
              <a:ext cx="1456970" cy="1411893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  <a:lumOff val="15000"/>
                  </a:schemeClr>
                </a:gs>
                <a:gs pos="100000">
                  <a:schemeClr val="bg1">
                    <a:lumMod val="65000"/>
                    <a:lumOff val="3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dirty="0" smtClean="0">
                  <a:latin typeface="Ubuntu"/>
                  <a:cs typeface="Ubuntu"/>
                </a:rPr>
                <a:t>P</a:t>
              </a:r>
              <a:endParaRPr lang="en-US" sz="5400" dirty="0">
                <a:latin typeface="Ubuntu"/>
                <a:cs typeface="Ubuntu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38" y="2551908"/>
              <a:ext cx="658698" cy="65869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500302" y="4904854"/>
            <a:ext cx="1130982" cy="1095990"/>
            <a:chOff x="4012925" y="1860856"/>
            <a:chExt cx="1456970" cy="1411893"/>
          </a:xfrm>
        </p:grpSpPr>
        <p:sp>
          <p:nvSpPr>
            <p:cNvPr id="9" name="Rounded Rectangle 8"/>
            <p:cNvSpPr/>
            <p:nvPr/>
          </p:nvSpPr>
          <p:spPr>
            <a:xfrm>
              <a:off x="4012925" y="1860856"/>
              <a:ext cx="1456970" cy="1411893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  <a:lumOff val="15000"/>
                  </a:schemeClr>
                </a:gs>
                <a:gs pos="100000">
                  <a:schemeClr val="bg1">
                    <a:lumMod val="65000"/>
                    <a:lumOff val="3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dirty="0" smtClean="0">
                  <a:latin typeface="Ubuntu"/>
                  <a:cs typeface="Ubuntu"/>
                </a:rPr>
                <a:t>P</a:t>
              </a:r>
              <a:endParaRPr lang="en-US" sz="5400" dirty="0">
                <a:latin typeface="Ubuntu"/>
                <a:cs typeface="Ubuntu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4402" y="2324923"/>
              <a:ext cx="658697" cy="65869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003483" y="2617716"/>
            <a:ext cx="2694759" cy="906698"/>
            <a:chOff x="2449799" y="4977088"/>
            <a:chExt cx="2694759" cy="906698"/>
          </a:xfrm>
        </p:grpSpPr>
        <p:sp>
          <p:nvSpPr>
            <p:cNvPr id="14" name="Rounded Rectangle 13"/>
            <p:cNvSpPr/>
            <p:nvPr/>
          </p:nvSpPr>
          <p:spPr>
            <a:xfrm>
              <a:off x="2449799" y="4977088"/>
              <a:ext cx="2694759" cy="906698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  <a:lumOff val="15000"/>
                  </a:schemeClr>
                </a:gs>
                <a:gs pos="100000">
                  <a:schemeClr val="bg1">
                    <a:lumMod val="65000"/>
                    <a:lumOff val="3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 smtClean="0">
                  <a:latin typeface="Ubuntu"/>
                  <a:cs typeface="Ubuntu"/>
                </a:rPr>
                <a:t>Trace(P)</a:t>
              </a:r>
              <a:endParaRPr lang="en-US" sz="4000" dirty="0">
                <a:latin typeface="Ubuntu"/>
                <a:cs typeface="Ubuntu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0954" y="5228955"/>
              <a:ext cx="511318" cy="51131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003483" y="5005314"/>
            <a:ext cx="2694759" cy="906698"/>
            <a:chOff x="5496819" y="4985975"/>
            <a:chExt cx="2694759" cy="906698"/>
          </a:xfrm>
        </p:grpSpPr>
        <p:sp>
          <p:nvSpPr>
            <p:cNvPr id="16" name="Rounded Rectangle 15"/>
            <p:cNvSpPr/>
            <p:nvPr/>
          </p:nvSpPr>
          <p:spPr>
            <a:xfrm>
              <a:off x="5496819" y="4985975"/>
              <a:ext cx="2694759" cy="906698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  <a:lumOff val="15000"/>
                  </a:schemeClr>
                </a:gs>
                <a:gs pos="100000">
                  <a:schemeClr val="bg1">
                    <a:lumMod val="65000"/>
                    <a:lumOff val="3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dirty="0" smtClean="0">
                  <a:latin typeface="Ubuntu"/>
                  <a:cs typeface="Ubuntu"/>
                </a:rPr>
                <a:t>Trace(P)</a:t>
              </a:r>
              <a:endParaRPr lang="en-US" sz="4000" dirty="0">
                <a:latin typeface="Ubuntu"/>
                <a:cs typeface="Ubuntu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5921" y="5228955"/>
              <a:ext cx="511318" cy="51131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32496" y="5025088"/>
            <a:ext cx="2127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Ubuntu Light"/>
                <a:cs typeface="Ubuntu Light"/>
              </a:rPr>
              <a:t>[T1, T2, …]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1107145" y="3730487"/>
            <a:ext cx="477064" cy="1124218"/>
          </a:xfrm>
          <a:prstGeom prst="downArrow">
            <a:avLst/>
          </a:prstGeom>
          <a:solidFill>
            <a:schemeClr val="tx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latin typeface="Ubuntu"/>
              <a:cs typeface="Ubuntu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496849" y="2520778"/>
            <a:ext cx="1130981" cy="1095990"/>
            <a:chOff x="921904" y="2108170"/>
            <a:chExt cx="1456970" cy="1411893"/>
          </a:xfrm>
        </p:grpSpPr>
        <p:sp>
          <p:nvSpPr>
            <p:cNvPr id="24" name="Rounded Rectangle 23"/>
            <p:cNvSpPr/>
            <p:nvPr/>
          </p:nvSpPr>
          <p:spPr>
            <a:xfrm>
              <a:off x="921904" y="2108170"/>
              <a:ext cx="1456970" cy="1411893"/>
            </a:xfrm>
            <a:prstGeom prst="roundRect">
              <a:avLst/>
            </a:prstGeom>
            <a:gradFill>
              <a:gsLst>
                <a:gs pos="0">
                  <a:schemeClr val="bg1">
                    <a:lumMod val="85000"/>
                    <a:lumOff val="15000"/>
                  </a:schemeClr>
                </a:gs>
                <a:gs pos="100000">
                  <a:schemeClr val="bg1">
                    <a:lumMod val="65000"/>
                    <a:lumOff val="35000"/>
                  </a:schemeClr>
                </a:gs>
              </a:gsLst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dirty="0" smtClean="0">
                  <a:latin typeface="Ubuntu"/>
                  <a:cs typeface="Ubuntu"/>
                </a:rPr>
                <a:t>P</a:t>
              </a:r>
              <a:endParaRPr lang="en-US" sz="5400" dirty="0">
                <a:latin typeface="Ubuntu"/>
                <a:cs typeface="Ubuntu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4838" y="2551908"/>
              <a:ext cx="658698" cy="658698"/>
            </a:xfrm>
            <a:prstGeom prst="rect">
              <a:avLst/>
            </a:prstGeom>
          </p:spPr>
        </p:pic>
      </p:grpSp>
      <p:sp>
        <p:nvSpPr>
          <p:cNvPr id="26" name="Down Arrow 25"/>
          <p:cNvSpPr/>
          <p:nvPr/>
        </p:nvSpPr>
        <p:spPr>
          <a:xfrm>
            <a:off x="5114744" y="3730487"/>
            <a:ext cx="477064" cy="1124218"/>
          </a:xfrm>
          <a:prstGeom prst="downArrow">
            <a:avLst/>
          </a:prstGeom>
          <a:solidFill>
            <a:schemeClr val="tx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latin typeface="Ubuntu"/>
              <a:cs typeface="Ubuntu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7827261" y="3730487"/>
            <a:ext cx="477064" cy="1124218"/>
          </a:xfrm>
          <a:prstGeom prst="downArrow">
            <a:avLst/>
          </a:prstGeom>
          <a:solidFill>
            <a:schemeClr val="tx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smtClean="0">
              <a:latin typeface="Ubuntu"/>
              <a:cs typeface="Ubuntu"/>
            </a:endParaRPr>
          </a:p>
        </p:txBody>
      </p:sp>
      <p:cxnSp>
        <p:nvCxnSpPr>
          <p:cNvPr id="29" name="Elbow Connector 28"/>
          <p:cNvCxnSpPr>
            <a:stCxn id="21" idx="3"/>
            <a:endCxn id="14" idx="1"/>
          </p:cNvCxnSpPr>
          <p:nvPr/>
        </p:nvCxnSpPr>
        <p:spPr>
          <a:xfrm flipV="1">
            <a:off x="2459945" y="3071065"/>
            <a:ext cx="1543538" cy="2215633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07740" y="1805161"/>
            <a:ext cx="207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Ubuntu Light"/>
                <a:cs typeface="Ubuntu Light"/>
              </a:rPr>
              <a:t>Pass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56584" y="1805161"/>
            <a:ext cx="207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Ubuntu Light"/>
                <a:cs typeface="Ubuntu Light"/>
              </a:rPr>
              <a:t>Pass 2</a:t>
            </a:r>
          </a:p>
        </p:txBody>
      </p:sp>
      <p:cxnSp>
        <p:nvCxnSpPr>
          <p:cNvPr id="40" name="Elbow Connector 39"/>
          <p:cNvCxnSpPr>
            <a:stCxn id="16" idx="3"/>
            <a:endCxn id="24" idx="1"/>
          </p:cNvCxnSpPr>
          <p:nvPr/>
        </p:nvCxnSpPr>
        <p:spPr>
          <a:xfrm flipV="1">
            <a:off x="6698242" y="3068773"/>
            <a:ext cx="798607" cy="238989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63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6" grpId="0" animBg="1"/>
      <p:bldP spid="27" grpId="0" animBg="1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357"/>
            <a:ext cx="8229600" cy="1143000"/>
          </a:xfrm>
        </p:spPr>
        <p:txBody>
          <a:bodyPr/>
          <a:lstStyle/>
          <a:p>
            <a:r>
              <a:rPr lang="en-US" dirty="0" smtClean="0"/>
              <a:t>QS Example: Linear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357"/>
            <a:ext cx="8229600" cy="5325927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>
                <a:solidFill>
                  <a:srgbClr val="50D360"/>
                </a:solidFill>
                <a:latin typeface="Menlo"/>
              </a:rPr>
              <a:t>qs</a:t>
            </a:r>
            <a:r>
              <a:rPr lang="en-US" dirty="0" smtClean="0">
                <a:solidFill>
                  <a:srgbClr val="F8F8F2"/>
                </a:solidFill>
                <a:latin typeface="Menlo"/>
              </a:rPr>
              <a:t> </a:t>
            </a:r>
            <a:r>
              <a:rPr lang="en-US" dirty="0">
                <a:solidFill>
                  <a:srgbClr val="F92672"/>
                </a:solidFill>
                <a:latin typeface="Menlo"/>
              </a:rPr>
              <a:t>=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dirty="0" err="1">
                <a:solidFill>
                  <a:srgbClr val="F8F8F2"/>
                </a:solidFill>
                <a:latin typeface="Menlo"/>
              </a:rPr>
              <a:t>terralib.require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(</a:t>
            </a:r>
            <a:r>
              <a:rPr lang="en-US" dirty="0">
                <a:solidFill>
                  <a:srgbClr val="E6DB74"/>
                </a:solidFill>
                <a:latin typeface="Menlo"/>
              </a:rPr>
              <a:t>"</a:t>
            </a:r>
            <a:r>
              <a:rPr lang="en-US" dirty="0" err="1">
                <a:solidFill>
                  <a:srgbClr val="E6DB74"/>
                </a:solidFill>
                <a:latin typeface="Menlo"/>
              </a:rPr>
              <a:t>qs</a:t>
            </a:r>
            <a:r>
              <a:rPr lang="en-US" dirty="0">
                <a:solidFill>
                  <a:srgbClr val="E6DB74"/>
                </a:solidFill>
                <a:latin typeface="Menlo"/>
              </a:rPr>
              <a:t>"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)</a:t>
            </a:r>
          </a:p>
          <a:p>
            <a:r>
              <a:rPr lang="en-US" dirty="0">
                <a:solidFill>
                  <a:srgbClr val="75715E"/>
                </a:solidFill>
                <a:latin typeface="Menlo"/>
              </a:rPr>
              <a:t>-- Model definition</a:t>
            </a:r>
            <a:endParaRPr lang="en-US" dirty="0">
              <a:solidFill>
                <a:srgbClr val="F8F8F2"/>
              </a:solidFill>
              <a:latin typeface="Menlo"/>
            </a:endParaRPr>
          </a:p>
          <a:p>
            <a:r>
              <a:rPr lang="en-US" dirty="0" err="1" smtClean="0">
                <a:solidFill>
                  <a:srgbClr val="F8F8F2"/>
                </a:solidFill>
                <a:latin typeface="Menlo"/>
              </a:rPr>
              <a:t>linreg</a:t>
            </a:r>
            <a:r>
              <a:rPr lang="en-US" dirty="0" smtClean="0">
                <a:solidFill>
                  <a:srgbClr val="F8F8F2"/>
                </a:solidFill>
                <a:latin typeface="Menlo"/>
              </a:rPr>
              <a:t> </a:t>
            </a:r>
            <a:r>
              <a:rPr lang="en-US" dirty="0">
                <a:solidFill>
                  <a:srgbClr val="F92672"/>
                </a:solidFill>
                <a:latin typeface="Menlo"/>
              </a:rPr>
              <a:t>=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dirty="0" err="1">
                <a:solidFill>
                  <a:srgbClr val="50D360"/>
                </a:solidFill>
                <a:latin typeface="Menlo"/>
              </a:rPr>
              <a:t>qs.program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(</a:t>
            </a:r>
            <a:r>
              <a:rPr lang="en-US" dirty="0">
                <a:solidFill>
                  <a:srgbClr val="66D9EF"/>
                </a:solidFill>
                <a:latin typeface="Menlo"/>
              </a:rPr>
              <a:t>function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()</a:t>
            </a:r>
          </a:p>
          <a:p>
            <a:r>
              <a:rPr lang="en-US" dirty="0">
                <a:solidFill>
                  <a:srgbClr val="F8F8F2"/>
                </a:solidFill>
                <a:latin typeface="Menlo"/>
              </a:rPr>
              <a:t>	</a:t>
            </a:r>
            <a:r>
              <a:rPr lang="en-US" dirty="0">
                <a:solidFill>
                  <a:srgbClr val="66D9EF"/>
                </a:solidFill>
                <a:latin typeface="Menlo"/>
              </a:rPr>
              <a:t>return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 terra()</a:t>
            </a:r>
          </a:p>
          <a:p>
            <a:r>
              <a:rPr lang="en-US" dirty="0">
                <a:solidFill>
                  <a:srgbClr val="F8F8F2"/>
                </a:solidFill>
                <a:latin typeface="Menlo"/>
              </a:rPr>
              <a:t>		</a:t>
            </a:r>
            <a:r>
              <a:rPr lang="en-US" dirty="0">
                <a:solidFill>
                  <a:srgbClr val="75715E"/>
                </a:solidFill>
                <a:latin typeface="Menlo"/>
              </a:rPr>
              <a:t>-- The data</a:t>
            </a:r>
            <a:endParaRPr lang="en-US" dirty="0">
              <a:solidFill>
                <a:srgbClr val="F8F8F2"/>
              </a:solidFill>
              <a:latin typeface="Menlo"/>
            </a:endParaRPr>
          </a:p>
          <a:p>
            <a:r>
              <a:rPr lang="tr-TR" dirty="0">
                <a:solidFill>
                  <a:srgbClr val="F8F8F2"/>
                </a:solidFill>
                <a:latin typeface="Menlo"/>
              </a:rPr>
              <a:t>		</a:t>
            </a:r>
            <a:r>
              <a:rPr lang="tr-TR" dirty="0">
                <a:solidFill>
                  <a:srgbClr val="6BDAEF"/>
                </a:solidFill>
                <a:latin typeface="Menlo"/>
              </a:rPr>
              <a:t>var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dirty="0" err="1">
                <a:solidFill>
                  <a:srgbClr val="F8F8F2"/>
                </a:solidFill>
                <a:latin typeface="Menlo"/>
              </a:rPr>
              <a:t>xs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dirty="0">
                <a:solidFill>
                  <a:srgbClr val="F92672"/>
                </a:solidFill>
                <a:latin typeface="Menlo"/>
              </a:rPr>
              <a:t>=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dirty="0" err="1">
                <a:solidFill>
                  <a:srgbClr val="F8F8F2"/>
                </a:solidFill>
                <a:latin typeface="Menlo"/>
              </a:rPr>
              <a:t>array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(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0.0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1.0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2.0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3.0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)</a:t>
            </a:r>
          </a:p>
          <a:p>
            <a:r>
              <a:rPr lang="tr-TR" dirty="0">
                <a:solidFill>
                  <a:srgbClr val="F8F8F2"/>
                </a:solidFill>
                <a:latin typeface="Menlo"/>
              </a:rPr>
              <a:t>		</a:t>
            </a:r>
            <a:r>
              <a:rPr lang="tr-TR" dirty="0">
                <a:solidFill>
                  <a:srgbClr val="6BDAEF"/>
                </a:solidFill>
                <a:latin typeface="Menlo"/>
              </a:rPr>
              <a:t>var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dirty="0" err="1">
                <a:solidFill>
                  <a:srgbClr val="F8F8F2"/>
                </a:solidFill>
                <a:latin typeface="Menlo"/>
              </a:rPr>
              <a:t>ys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dirty="0">
                <a:solidFill>
                  <a:srgbClr val="F92672"/>
                </a:solidFill>
                <a:latin typeface="Menlo"/>
              </a:rPr>
              <a:t>=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dirty="0" err="1">
                <a:solidFill>
                  <a:srgbClr val="F8F8F2"/>
                </a:solidFill>
                <a:latin typeface="Menlo"/>
              </a:rPr>
              <a:t>array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(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0.0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1.0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4.0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6.0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)</a:t>
            </a:r>
          </a:p>
          <a:p>
            <a:r>
              <a:rPr lang="tr-TR" dirty="0">
                <a:solidFill>
                  <a:srgbClr val="F8F8F2"/>
                </a:solidFill>
                <a:latin typeface="Menlo"/>
              </a:rPr>
              <a:t>		</a:t>
            </a:r>
            <a:r>
              <a:rPr lang="tr-TR" dirty="0">
                <a:solidFill>
                  <a:srgbClr val="75715E"/>
                </a:solidFill>
                <a:latin typeface="Menlo"/>
              </a:rPr>
              <a:t>-- </a:t>
            </a:r>
            <a:r>
              <a:rPr lang="tr-TR" dirty="0" err="1">
                <a:solidFill>
                  <a:srgbClr val="75715E"/>
                </a:solidFill>
                <a:latin typeface="Menlo"/>
              </a:rPr>
              <a:t>Parameters</a:t>
            </a:r>
            <a:endParaRPr lang="tr-TR" dirty="0">
              <a:solidFill>
                <a:srgbClr val="F8F8F2"/>
              </a:solidFill>
              <a:latin typeface="Menlo"/>
            </a:endParaRPr>
          </a:p>
          <a:p>
            <a:r>
              <a:rPr lang="tr-TR" dirty="0">
                <a:solidFill>
                  <a:srgbClr val="F8F8F2"/>
                </a:solidFill>
                <a:latin typeface="Menlo"/>
              </a:rPr>
              <a:t>		</a:t>
            </a:r>
            <a:r>
              <a:rPr lang="tr-TR" dirty="0">
                <a:solidFill>
                  <a:srgbClr val="6BDAEF"/>
                </a:solidFill>
                <a:latin typeface="Menlo"/>
              </a:rPr>
              <a:t>var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m </a:t>
            </a:r>
            <a:r>
              <a:rPr lang="tr-TR" dirty="0">
                <a:solidFill>
                  <a:srgbClr val="F92672"/>
                </a:solidFill>
                <a:latin typeface="Menlo"/>
              </a:rPr>
              <a:t>=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dirty="0" err="1">
                <a:solidFill>
                  <a:srgbClr val="50D360"/>
                </a:solidFill>
                <a:latin typeface="Menlo"/>
              </a:rPr>
              <a:t>qs.gaussian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(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0.0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dirty="0" smtClean="0">
                <a:solidFill>
                  <a:srgbClr val="AE81FF"/>
                </a:solidFill>
                <a:latin typeface="Menlo"/>
              </a:rPr>
              <a:t>2.0</a:t>
            </a:r>
            <a:r>
              <a:rPr lang="tr-TR" dirty="0" smtClean="0">
                <a:solidFill>
                  <a:srgbClr val="F8F8F2"/>
                </a:solidFill>
                <a:latin typeface="Menlo"/>
              </a:rPr>
              <a:t>)</a:t>
            </a:r>
            <a:endParaRPr lang="tr-TR" dirty="0">
              <a:solidFill>
                <a:srgbClr val="F8F8F2"/>
              </a:solidFill>
              <a:latin typeface="Menlo"/>
            </a:endParaRPr>
          </a:p>
          <a:p>
            <a:r>
              <a:rPr lang="tr-TR" dirty="0">
                <a:solidFill>
                  <a:srgbClr val="F8F8F2"/>
                </a:solidFill>
                <a:latin typeface="Menlo"/>
              </a:rPr>
              <a:t>		</a:t>
            </a:r>
            <a:r>
              <a:rPr lang="tr-TR" dirty="0">
                <a:solidFill>
                  <a:srgbClr val="6BDAEF"/>
                </a:solidFill>
                <a:latin typeface="Menlo"/>
              </a:rPr>
              <a:t>var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b </a:t>
            </a:r>
            <a:r>
              <a:rPr lang="tr-TR" dirty="0">
                <a:solidFill>
                  <a:srgbClr val="F92672"/>
                </a:solidFill>
                <a:latin typeface="Menlo"/>
              </a:rPr>
              <a:t>=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 </a:t>
            </a:r>
            <a:r>
              <a:rPr lang="tr-TR" dirty="0" err="1">
                <a:solidFill>
                  <a:srgbClr val="50D360"/>
                </a:solidFill>
                <a:latin typeface="Menlo"/>
              </a:rPr>
              <a:t>qs.gaussian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(</a:t>
            </a:r>
            <a:r>
              <a:rPr lang="tr-TR" dirty="0">
                <a:solidFill>
                  <a:srgbClr val="AE81FF"/>
                </a:solidFill>
                <a:latin typeface="Menlo"/>
              </a:rPr>
              <a:t>0.0</a:t>
            </a:r>
            <a:r>
              <a:rPr lang="tr-TR" dirty="0">
                <a:solidFill>
                  <a:srgbClr val="F8F8F2"/>
                </a:solidFill>
                <a:latin typeface="Menlo"/>
              </a:rPr>
              <a:t>, </a:t>
            </a:r>
            <a:r>
              <a:rPr lang="tr-TR" dirty="0" smtClean="0">
                <a:solidFill>
                  <a:srgbClr val="AE81FF"/>
                </a:solidFill>
                <a:latin typeface="Menlo"/>
              </a:rPr>
              <a:t>2.0</a:t>
            </a:r>
            <a:r>
              <a:rPr lang="tr-TR" dirty="0" smtClean="0">
                <a:solidFill>
                  <a:srgbClr val="F8F8F2"/>
                </a:solidFill>
                <a:latin typeface="Menlo"/>
              </a:rPr>
              <a:t>)</a:t>
            </a:r>
            <a:endParaRPr lang="tr-TR" dirty="0">
              <a:solidFill>
                <a:srgbClr val="F8F8F2"/>
              </a:solidFill>
              <a:latin typeface="Menlo"/>
            </a:endParaRPr>
          </a:p>
          <a:p>
            <a:r>
              <a:rPr lang="sv-SE" dirty="0">
                <a:solidFill>
                  <a:srgbClr val="F8F8F2"/>
                </a:solidFill>
                <a:latin typeface="Menlo"/>
              </a:rPr>
              <a:t>		</a:t>
            </a:r>
            <a:r>
              <a:rPr lang="sv-SE" dirty="0">
                <a:solidFill>
                  <a:srgbClr val="6BDAEF"/>
                </a:solidFill>
                <a:latin typeface="Menlo"/>
              </a:rPr>
              <a:t>var</a:t>
            </a:r>
            <a:r>
              <a:rPr lang="sv-SE" dirty="0">
                <a:solidFill>
                  <a:srgbClr val="F8F8F2"/>
                </a:solidFill>
                <a:latin typeface="Menlo"/>
              </a:rPr>
              <a:t> v </a:t>
            </a:r>
            <a:r>
              <a:rPr lang="sv-SE" dirty="0">
                <a:solidFill>
                  <a:srgbClr val="F92672"/>
                </a:solidFill>
                <a:latin typeface="Menlo"/>
              </a:rPr>
              <a:t>=</a:t>
            </a:r>
            <a:r>
              <a:rPr lang="sv-SE" dirty="0">
                <a:solidFill>
                  <a:srgbClr val="F8F8F2"/>
                </a:solidFill>
                <a:latin typeface="Menlo"/>
              </a:rPr>
              <a:t> </a:t>
            </a:r>
            <a:r>
              <a:rPr lang="sv-SE" dirty="0" err="1">
                <a:solidFill>
                  <a:srgbClr val="50D360"/>
                </a:solidFill>
                <a:latin typeface="Menlo"/>
              </a:rPr>
              <a:t>qs.gamma</a:t>
            </a:r>
            <a:r>
              <a:rPr lang="sv-SE" dirty="0">
                <a:solidFill>
                  <a:srgbClr val="F8F8F2"/>
                </a:solidFill>
                <a:latin typeface="Menlo"/>
              </a:rPr>
              <a:t>(</a:t>
            </a:r>
            <a:r>
              <a:rPr lang="sv-SE" dirty="0">
                <a:solidFill>
                  <a:srgbClr val="AE81FF"/>
                </a:solidFill>
                <a:latin typeface="Menlo"/>
              </a:rPr>
              <a:t>1.0</a:t>
            </a:r>
            <a:r>
              <a:rPr lang="sv-SE" dirty="0">
                <a:solidFill>
                  <a:srgbClr val="F8F8F2"/>
                </a:solidFill>
                <a:latin typeface="Menlo"/>
              </a:rPr>
              <a:t>, </a:t>
            </a:r>
            <a:r>
              <a:rPr lang="sv-SE" dirty="0" smtClean="0">
                <a:solidFill>
                  <a:srgbClr val="AE81FF"/>
                </a:solidFill>
                <a:latin typeface="Menlo"/>
              </a:rPr>
              <a:t>1.0</a:t>
            </a:r>
            <a:r>
              <a:rPr lang="sv-SE" dirty="0" smtClean="0">
                <a:solidFill>
                  <a:srgbClr val="F8F8F2"/>
                </a:solidFill>
                <a:latin typeface="Menlo"/>
              </a:rPr>
              <a:t>)</a:t>
            </a:r>
            <a:endParaRPr lang="sv-SE" dirty="0">
              <a:solidFill>
                <a:srgbClr val="F8F8F2"/>
              </a:solidFill>
              <a:latin typeface="Menlo"/>
            </a:endParaRPr>
          </a:p>
          <a:p>
            <a:r>
              <a:rPr lang="sv-SE" dirty="0">
                <a:solidFill>
                  <a:srgbClr val="F8F8F2"/>
                </a:solidFill>
                <a:latin typeface="Menlo"/>
              </a:rPr>
              <a:t>		</a:t>
            </a:r>
            <a:r>
              <a:rPr lang="sv-SE" dirty="0">
                <a:solidFill>
                  <a:srgbClr val="75715E"/>
                </a:solidFill>
                <a:latin typeface="Menlo"/>
              </a:rPr>
              <a:t>-- </a:t>
            </a:r>
            <a:r>
              <a:rPr lang="sv-SE" dirty="0" err="1">
                <a:solidFill>
                  <a:srgbClr val="75715E"/>
                </a:solidFill>
                <a:latin typeface="Menlo"/>
              </a:rPr>
              <a:t>Condition</a:t>
            </a:r>
            <a:r>
              <a:rPr lang="sv-SE" dirty="0">
                <a:solidFill>
                  <a:srgbClr val="75715E"/>
                </a:solidFill>
                <a:latin typeface="Menlo"/>
              </a:rPr>
              <a:t> on all the </a:t>
            </a:r>
            <a:r>
              <a:rPr lang="sv-SE" dirty="0" err="1">
                <a:solidFill>
                  <a:srgbClr val="75715E"/>
                </a:solidFill>
                <a:latin typeface="Menlo"/>
              </a:rPr>
              <a:t>provided</a:t>
            </a:r>
            <a:r>
              <a:rPr lang="sv-SE" dirty="0">
                <a:solidFill>
                  <a:srgbClr val="75715E"/>
                </a:solidFill>
                <a:latin typeface="Menlo"/>
              </a:rPr>
              <a:t> data</a:t>
            </a:r>
            <a:endParaRPr lang="sv-SE" dirty="0">
              <a:solidFill>
                <a:srgbClr val="F8F8F2"/>
              </a:solidFill>
              <a:latin typeface="Menlo"/>
            </a:endParaRPr>
          </a:p>
          <a:p>
            <a:r>
              <a:rPr lang="da-DK" dirty="0">
                <a:solidFill>
                  <a:srgbClr val="F8F8F2"/>
                </a:solidFill>
                <a:latin typeface="Menlo"/>
              </a:rPr>
              <a:t>		</a:t>
            </a:r>
            <a:r>
              <a:rPr lang="da-DK" dirty="0">
                <a:solidFill>
                  <a:srgbClr val="66D9EF"/>
                </a:solidFill>
                <a:latin typeface="Menlo"/>
              </a:rPr>
              <a:t>for</a:t>
            </a:r>
            <a:r>
              <a:rPr lang="da-DK" dirty="0">
                <a:solidFill>
                  <a:srgbClr val="F8F8F2"/>
                </a:solidFill>
                <a:latin typeface="Menlo"/>
              </a:rPr>
              <a:t> i</a:t>
            </a:r>
            <a:r>
              <a:rPr lang="da-DK" dirty="0">
                <a:solidFill>
                  <a:srgbClr val="F92672"/>
                </a:solidFill>
                <a:latin typeface="Menlo"/>
              </a:rPr>
              <a:t>=</a:t>
            </a:r>
            <a:r>
              <a:rPr lang="da-DK" dirty="0">
                <a:solidFill>
                  <a:srgbClr val="AE81FF"/>
                </a:solidFill>
                <a:latin typeface="Menlo"/>
              </a:rPr>
              <a:t>0</a:t>
            </a:r>
            <a:r>
              <a:rPr lang="da-DK" dirty="0">
                <a:solidFill>
                  <a:srgbClr val="F8F8F2"/>
                </a:solidFill>
                <a:latin typeface="Menlo"/>
              </a:rPr>
              <a:t>,</a:t>
            </a:r>
            <a:r>
              <a:rPr lang="da-DK" dirty="0">
                <a:solidFill>
                  <a:srgbClr val="AE81FF"/>
                </a:solidFill>
                <a:latin typeface="Menlo"/>
              </a:rPr>
              <a:t>4</a:t>
            </a:r>
            <a:r>
              <a:rPr lang="da-DK" dirty="0">
                <a:solidFill>
                  <a:srgbClr val="F8F8F2"/>
                </a:solidFill>
                <a:latin typeface="Menlo"/>
              </a:rPr>
              <a:t> </a:t>
            </a:r>
            <a:r>
              <a:rPr lang="da-DK" dirty="0">
                <a:solidFill>
                  <a:srgbClr val="66D9EF"/>
                </a:solidFill>
                <a:latin typeface="Menlo"/>
              </a:rPr>
              <a:t>do</a:t>
            </a:r>
            <a:endParaRPr lang="da-DK" dirty="0">
              <a:solidFill>
                <a:srgbClr val="F8F8F2"/>
              </a:solidFill>
              <a:latin typeface="Menlo"/>
            </a:endParaRPr>
          </a:p>
          <a:p>
            <a:r>
              <a:rPr lang="da-DK" dirty="0">
                <a:solidFill>
                  <a:srgbClr val="F8F8F2"/>
                </a:solidFill>
                <a:latin typeface="Menlo"/>
              </a:rPr>
              <a:t>			</a:t>
            </a:r>
            <a:r>
              <a:rPr lang="da-DK" dirty="0" err="1">
                <a:solidFill>
                  <a:srgbClr val="50D360"/>
                </a:solidFill>
                <a:latin typeface="Menlo"/>
              </a:rPr>
              <a:t>qs.gaussian.observe</a:t>
            </a:r>
            <a:r>
              <a:rPr lang="da-DK" dirty="0">
                <a:solidFill>
                  <a:srgbClr val="F8F8F2"/>
                </a:solidFill>
                <a:latin typeface="Menlo"/>
              </a:rPr>
              <a:t>(</a:t>
            </a:r>
            <a:r>
              <a:rPr lang="da-DK" dirty="0" err="1">
                <a:solidFill>
                  <a:srgbClr val="F8F8F2"/>
                </a:solidFill>
                <a:latin typeface="Menlo"/>
              </a:rPr>
              <a:t>ys</a:t>
            </a:r>
            <a:r>
              <a:rPr lang="da-DK" dirty="0">
                <a:solidFill>
                  <a:srgbClr val="F8F8F2"/>
                </a:solidFill>
                <a:latin typeface="Menlo"/>
              </a:rPr>
              <a:t>[i], m</a:t>
            </a:r>
            <a:r>
              <a:rPr lang="da-DK" dirty="0">
                <a:solidFill>
                  <a:srgbClr val="F92672"/>
                </a:solidFill>
                <a:latin typeface="Menlo"/>
              </a:rPr>
              <a:t>*</a:t>
            </a:r>
            <a:r>
              <a:rPr lang="da-DK" dirty="0" err="1">
                <a:solidFill>
                  <a:srgbClr val="F8F8F2"/>
                </a:solidFill>
                <a:latin typeface="Menlo"/>
              </a:rPr>
              <a:t>xs</a:t>
            </a:r>
            <a:r>
              <a:rPr lang="da-DK" dirty="0">
                <a:solidFill>
                  <a:srgbClr val="F8F8F2"/>
                </a:solidFill>
                <a:latin typeface="Menlo"/>
              </a:rPr>
              <a:t>[i]</a:t>
            </a:r>
            <a:r>
              <a:rPr lang="da-DK" dirty="0">
                <a:solidFill>
                  <a:srgbClr val="F92672"/>
                </a:solidFill>
                <a:latin typeface="Menlo"/>
              </a:rPr>
              <a:t>+</a:t>
            </a:r>
            <a:r>
              <a:rPr lang="da-DK" dirty="0">
                <a:solidFill>
                  <a:srgbClr val="F8F8F2"/>
                </a:solidFill>
                <a:latin typeface="Menlo"/>
              </a:rPr>
              <a:t>b, v)</a:t>
            </a:r>
          </a:p>
          <a:p>
            <a:r>
              <a:rPr lang="da-DK" dirty="0">
                <a:solidFill>
                  <a:srgbClr val="F8F8F2"/>
                </a:solidFill>
                <a:latin typeface="Menlo"/>
              </a:rPr>
              <a:t>		</a:t>
            </a:r>
            <a:r>
              <a:rPr lang="da-DK" dirty="0">
                <a:solidFill>
                  <a:srgbClr val="66D9EF"/>
                </a:solidFill>
                <a:latin typeface="Menlo"/>
              </a:rPr>
              <a:t>end</a:t>
            </a:r>
            <a:endParaRPr lang="da-DK" dirty="0">
              <a:solidFill>
                <a:srgbClr val="F8F8F2"/>
              </a:solidFill>
              <a:latin typeface="Menlo"/>
            </a:endParaRPr>
          </a:p>
          <a:p>
            <a:r>
              <a:rPr lang="da-DK" dirty="0">
                <a:solidFill>
                  <a:srgbClr val="F8F8F2"/>
                </a:solidFill>
                <a:latin typeface="Menlo"/>
              </a:rPr>
              <a:t>		</a:t>
            </a:r>
            <a:r>
              <a:rPr lang="da-DK" dirty="0">
                <a:solidFill>
                  <a:srgbClr val="75715E"/>
                </a:solidFill>
                <a:latin typeface="Menlo"/>
              </a:rPr>
              <a:t>-- </a:t>
            </a:r>
            <a:r>
              <a:rPr lang="da-DK" dirty="0" err="1">
                <a:solidFill>
                  <a:srgbClr val="75715E"/>
                </a:solidFill>
                <a:latin typeface="Menlo"/>
              </a:rPr>
              <a:t>Predict</a:t>
            </a:r>
            <a:r>
              <a:rPr lang="da-DK" dirty="0">
                <a:solidFill>
                  <a:srgbClr val="75715E"/>
                </a:solidFill>
                <a:latin typeface="Menlo"/>
              </a:rPr>
              <a:t> the </a:t>
            </a:r>
            <a:r>
              <a:rPr lang="da-DK" dirty="0" err="1">
                <a:solidFill>
                  <a:srgbClr val="75715E"/>
                </a:solidFill>
                <a:latin typeface="Menlo"/>
              </a:rPr>
              <a:t>value</a:t>
            </a:r>
            <a:r>
              <a:rPr lang="da-DK" dirty="0">
                <a:solidFill>
                  <a:srgbClr val="75715E"/>
                </a:solidFill>
                <a:latin typeface="Menlo"/>
              </a:rPr>
              <a:t> at x=4</a:t>
            </a:r>
            <a:endParaRPr lang="da-DK" dirty="0">
              <a:solidFill>
                <a:srgbClr val="F8F8F2"/>
              </a:solidFill>
              <a:latin typeface="Menlo"/>
            </a:endParaRPr>
          </a:p>
          <a:p>
            <a:r>
              <a:rPr lang="is-IS" dirty="0">
                <a:solidFill>
                  <a:srgbClr val="F8F8F2"/>
                </a:solidFill>
                <a:latin typeface="Menlo"/>
              </a:rPr>
              <a:t>		</a:t>
            </a:r>
            <a:r>
              <a:rPr lang="is-IS" dirty="0">
                <a:solidFill>
                  <a:srgbClr val="66D9EF"/>
                </a:solidFill>
                <a:latin typeface="Menlo"/>
              </a:rPr>
              <a:t>return</a:t>
            </a:r>
            <a:r>
              <a:rPr lang="is-IS" dirty="0">
                <a:solidFill>
                  <a:srgbClr val="F8F8F2"/>
                </a:solidFill>
                <a:latin typeface="Menlo"/>
              </a:rPr>
              <a:t> m</a:t>
            </a:r>
            <a:r>
              <a:rPr lang="is-IS" dirty="0">
                <a:solidFill>
                  <a:srgbClr val="F92672"/>
                </a:solidFill>
                <a:latin typeface="Menlo"/>
              </a:rPr>
              <a:t>*</a:t>
            </a:r>
            <a:r>
              <a:rPr lang="is-IS" dirty="0">
                <a:solidFill>
                  <a:srgbClr val="AE81FF"/>
                </a:solidFill>
                <a:latin typeface="Menlo"/>
              </a:rPr>
              <a:t>4.0</a:t>
            </a:r>
            <a:r>
              <a:rPr lang="is-IS" dirty="0">
                <a:solidFill>
                  <a:srgbClr val="F8F8F2"/>
                </a:solidFill>
                <a:latin typeface="Menlo"/>
              </a:rPr>
              <a:t> </a:t>
            </a:r>
            <a:r>
              <a:rPr lang="is-IS" dirty="0">
                <a:solidFill>
                  <a:srgbClr val="F92672"/>
                </a:solidFill>
                <a:latin typeface="Menlo"/>
              </a:rPr>
              <a:t>+</a:t>
            </a:r>
            <a:r>
              <a:rPr lang="is-IS" dirty="0">
                <a:solidFill>
                  <a:srgbClr val="F8F8F2"/>
                </a:solidFill>
                <a:latin typeface="Menlo"/>
              </a:rPr>
              <a:t> b</a:t>
            </a:r>
          </a:p>
          <a:p>
            <a:r>
              <a:rPr lang="en-US" dirty="0">
                <a:solidFill>
                  <a:srgbClr val="F8F8F2"/>
                </a:solidFill>
                <a:latin typeface="Menlo"/>
              </a:rPr>
              <a:t>	</a:t>
            </a:r>
            <a:r>
              <a:rPr lang="en-US" dirty="0">
                <a:solidFill>
                  <a:srgbClr val="66D9EF"/>
                </a:solidFill>
                <a:latin typeface="Menlo"/>
              </a:rPr>
              <a:t>end</a:t>
            </a:r>
            <a:endParaRPr lang="en-US" dirty="0">
              <a:solidFill>
                <a:srgbClr val="F8F8F2"/>
              </a:solidFill>
              <a:latin typeface="Menlo"/>
            </a:endParaRPr>
          </a:p>
          <a:p>
            <a:r>
              <a:rPr lang="en-US" dirty="0">
                <a:solidFill>
                  <a:srgbClr val="66D9EF"/>
                </a:solidFill>
                <a:latin typeface="Menlo"/>
              </a:rPr>
              <a:t>end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)</a:t>
            </a:r>
          </a:p>
          <a:p>
            <a:r>
              <a:rPr lang="en-US" dirty="0">
                <a:solidFill>
                  <a:srgbClr val="75715E"/>
                </a:solidFill>
                <a:latin typeface="Menlo"/>
              </a:rPr>
              <a:t>-- Query the model for the MAP prediction</a:t>
            </a:r>
            <a:endParaRPr lang="en-US" dirty="0">
              <a:solidFill>
                <a:srgbClr val="F8F8F2"/>
              </a:solidFill>
              <a:latin typeface="Menlo"/>
            </a:endParaRPr>
          </a:p>
          <a:p>
            <a:r>
              <a:rPr lang="en-US" dirty="0" err="1" smtClean="0">
                <a:solidFill>
                  <a:srgbClr val="F8F8F2"/>
                </a:solidFill>
                <a:latin typeface="Menlo"/>
              </a:rPr>
              <a:t>queryfn</a:t>
            </a:r>
            <a:r>
              <a:rPr lang="en-US" dirty="0" smtClean="0">
                <a:solidFill>
                  <a:srgbClr val="F8F8F2"/>
                </a:solidFill>
                <a:latin typeface="Menlo"/>
              </a:rPr>
              <a:t> </a:t>
            </a:r>
            <a:r>
              <a:rPr lang="en-US" dirty="0">
                <a:solidFill>
                  <a:srgbClr val="F92672"/>
                </a:solidFill>
                <a:latin typeface="Menlo"/>
              </a:rPr>
              <a:t>=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 </a:t>
            </a:r>
            <a:r>
              <a:rPr lang="en-US" dirty="0" err="1">
                <a:solidFill>
                  <a:srgbClr val="50D360"/>
                </a:solidFill>
                <a:latin typeface="Menlo"/>
              </a:rPr>
              <a:t>qs.infer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(</a:t>
            </a:r>
            <a:r>
              <a:rPr lang="en-US" dirty="0" err="1">
                <a:solidFill>
                  <a:srgbClr val="F8F8F2"/>
                </a:solidFill>
                <a:latin typeface="Menlo"/>
              </a:rPr>
              <a:t>linreg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, </a:t>
            </a:r>
            <a:r>
              <a:rPr lang="en-US" dirty="0" err="1">
                <a:solidFill>
                  <a:srgbClr val="50D360"/>
                </a:solidFill>
                <a:latin typeface="Menlo"/>
              </a:rPr>
              <a:t>qs.MAP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, </a:t>
            </a:r>
            <a:r>
              <a:rPr lang="en-US" dirty="0" err="1">
                <a:solidFill>
                  <a:srgbClr val="50D360"/>
                </a:solidFill>
                <a:latin typeface="Menlo"/>
              </a:rPr>
              <a:t>qs.MCMC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(</a:t>
            </a:r>
            <a:r>
              <a:rPr lang="en-US" dirty="0" err="1">
                <a:solidFill>
                  <a:srgbClr val="50D360"/>
                </a:solidFill>
                <a:latin typeface="Menlo"/>
              </a:rPr>
              <a:t>qs.TraceMHKernel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(</a:t>
            </a:r>
            <a:r>
              <a:rPr lang="en-US" dirty="0" smtClean="0">
                <a:solidFill>
                  <a:srgbClr val="F8F8F2"/>
                </a:solidFill>
                <a:latin typeface="Menlo"/>
              </a:rPr>
              <a:t>))</a:t>
            </a:r>
            <a:r>
              <a:rPr lang="en-US" dirty="0">
                <a:solidFill>
                  <a:srgbClr val="F8F8F2"/>
                </a:solidFill>
                <a:latin typeface="Menlo"/>
              </a:rPr>
              <a:t>)</a:t>
            </a:r>
          </a:p>
          <a:p>
            <a:r>
              <a:rPr lang="is-IS" dirty="0">
                <a:solidFill>
                  <a:srgbClr val="F8F8F2"/>
                </a:solidFill>
                <a:latin typeface="Menlo"/>
              </a:rPr>
              <a:t>print(queryfn())   </a:t>
            </a:r>
            <a:r>
              <a:rPr lang="is-IS" dirty="0">
                <a:solidFill>
                  <a:srgbClr val="75715E"/>
                </a:solidFill>
                <a:latin typeface="Menlo"/>
              </a:rPr>
              <a:t>-- output: </a:t>
            </a:r>
            <a:r>
              <a:rPr lang="is-IS" dirty="0" smtClean="0">
                <a:solidFill>
                  <a:srgbClr val="75715E"/>
                </a:solidFill>
                <a:latin typeface="Menlo"/>
              </a:rPr>
              <a:t>8.024</a:t>
            </a:r>
            <a:endParaRPr lang="is-IS" dirty="0">
              <a:solidFill>
                <a:srgbClr val="F8F8F2"/>
              </a:solidFill>
              <a:latin typeface="Menl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6935" y="6404221"/>
            <a:ext cx="260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Ubuntu Light"/>
                <a:cs typeface="Ubuntu Light"/>
              </a:rPr>
              <a:t>[</a:t>
            </a:r>
            <a:r>
              <a:rPr lang="en-US" b="1" dirty="0" err="1" smtClean="0">
                <a:latin typeface="Ubuntu Light"/>
                <a:cs typeface="Ubuntu Light"/>
              </a:rPr>
              <a:t>forestdb.org</a:t>
            </a:r>
            <a:r>
              <a:rPr lang="en-US" b="1" dirty="0" smtClean="0">
                <a:latin typeface="Ubuntu Light"/>
                <a:cs typeface="Ubuntu Ligh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3040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Quicksand has </a:t>
            </a:r>
            <a:r>
              <a:rPr lang="en-US" dirty="0"/>
              <a:t>h</a:t>
            </a:r>
            <a:r>
              <a:rPr lang="en-US" dirty="0" smtClean="0"/>
              <a:t>igher MH throughput than Probabilistic-JS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6918"/>
            <a:ext cx="9144000" cy="259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4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Lightweight MH </a:t>
            </a:r>
            <a:r>
              <a:rPr lang="en-US" dirty="0" err="1" smtClean="0"/>
              <a:t>Asymptotics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Low-Level Language Pitfalls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Structural vs. nonstructural</a:t>
            </a:r>
          </a:p>
          <a:p>
            <a:r>
              <a:rPr lang="en-US" dirty="0" smtClean="0"/>
              <a:t>HARM and HMC</a:t>
            </a:r>
          </a:p>
          <a:p>
            <a:r>
              <a:rPr lang="en-US" dirty="0" smtClean="0"/>
              <a:t>LARJ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5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US" dirty="0" smtClean="0"/>
              <a:t>Procedural Modeling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33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66779" y="-196871"/>
            <a:ext cx="12711478" cy="7054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8" y="401540"/>
            <a:ext cx="2464511" cy="2464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36191" y="6371492"/>
            <a:ext cx="247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Ubuntu Light"/>
                <a:cs typeface="Ubuntu Light"/>
              </a:rPr>
              <a:t>[</a:t>
            </a:r>
            <a:r>
              <a:rPr lang="en-US" b="1" dirty="0" err="1" smtClean="0">
                <a:latin typeface="Ubuntu Light"/>
                <a:cs typeface="Ubuntu Light"/>
              </a:rPr>
              <a:t>Keyshot</a:t>
            </a:r>
            <a:r>
              <a:rPr lang="en-US" b="1" dirty="0" smtClean="0">
                <a:latin typeface="Ubuntu Light"/>
                <a:cs typeface="Ubuntu Ligh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400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Spaceships – Aspect Ratio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702" y="1469916"/>
            <a:ext cx="5458423" cy="5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7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Spaceships – Volume Target</a:t>
            </a:r>
            <a:endParaRPr lang="en-US" dirty="0"/>
          </a:p>
        </p:txBody>
      </p:sp>
      <p:pic>
        <p:nvPicPr>
          <p:cNvPr id="4" name="Picture 3" descr="targe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925" y="2366050"/>
            <a:ext cx="3584429" cy="2817341"/>
          </a:xfrm>
          <a:prstGeom prst="rect">
            <a:avLst/>
          </a:prstGeom>
        </p:spPr>
      </p:pic>
      <p:pic>
        <p:nvPicPr>
          <p:cNvPr id="5" name="Picture 4" descr="Screen Shot 2014-12-01 at 5.27.48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11" t="24872" r="10218" b="20718"/>
          <a:stretch/>
        </p:blipFill>
        <p:spPr>
          <a:xfrm>
            <a:off x="5518473" y="1334788"/>
            <a:ext cx="2443342" cy="1863184"/>
          </a:xfrm>
          <a:prstGeom prst="rect">
            <a:avLst/>
          </a:prstGeom>
        </p:spPr>
      </p:pic>
      <p:pic>
        <p:nvPicPr>
          <p:cNvPr id="6" name="Picture 5" descr="Screen Shot 2014-12-01 at 5.28.12 P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5" t="23993" r="9061" b="22546"/>
          <a:stretch/>
        </p:blipFill>
        <p:spPr>
          <a:xfrm>
            <a:off x="5344409" y="3062585"/>
            <a:ext cx="2520705" cy="1830691"/>
          </a:xfrm>
          <a:prstGeom prst="rect">
            <a:avLst/>
          </a:prstGeom>
        </p:spPr>
      </p:pic>
      <p:pic>
        <p:nvPicPr>
          <p:cNvPr id="7" name="Picture 6" descr="Screen Shot 2014-12-01 at 5.28.24 P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5" t="19467" r="10218" b="18780"/>
          <a:stretch/>
        </p:blipFill>
        <p:spPr>
          <a:xfrm>
            <a:off x="5344409" y="4743383"/>
            <a:ext cx="2482023" cy="21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Trees – Obstacle Avoidance</a:t>
            </a:r>
            <a:endParaRPr lang="en-US" dirty="0"/>
          </a:p>
        </p:txBody>
      </p:sp>
      <p:pic>
        <p:nvPicPr>
          <p:cNvPr id="5" name="Picture 4" descr="Screen Shot 2014-12-04 at 11.26.36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15188"/>
            <a:ext cx="4848004" cy="4951299"/>
          </a:xfrm>
          <a:prstGeom prst="rect">
            <a:avLst/>
          </a:prstGeom>
        </p:spPr>
      </p:pic>
      <p:pic>
        <p:nvPicPr>
          <p:cNvPr id="6" name="Picture 5" descr="Screen Shot 2014-12-04 at 11.26.05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4706" y="1417638"/>
            <a:ext cx="4009919" cy="47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2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HMC for Stable Structures</a:t>
            </a:r>
            <a:endParaRPr lang="en-US" dirty="0"/>
          </a:p>
        </p:txBody>
      </p:sp>
      <p:pic>
        <p:nvPicPr>
          <p:cNvPr id="4" name="tripleArch_hm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223" y="1921206"/>
            <a:ext cx="3952014" cy="3952014"/>
          </a:xfrm>
          <a:prstGeom prst="rect">
            <a:avLst/>
          </a:prstGeom>
        </p:spPr>
      </p:pic>
      <p:pic>
        <p:nvPicPr>
          <p:cNvPr id="5" name="wheel_hmc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6460" y="1921206"/>
            <a:ext cx="3950208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0"/>
            <a:ext cx="7802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Alternative Inference Algorithms</a:t>
            </a:r>
          </a:p>
          <a:p>
            <a:endParaRPr lang="en-US" dirty="0" smtClean="0"/>
          </a:p>
          <a:p>
            <a:r>
              <a:rPr lang="en-US" dirty="0" smtClean="0"/>
              <a:t>Interactivity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361" y="4603160"/>
            <a:ext cx="4052895" cy="4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95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3103" y="-49911"/>
            <a:ext cx="11075582" cy="6922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1490" y="380373"/>
            <a:ext cx="7807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buntu Light"/>
                <a:cs typeface="Ubuntu Light"/>
              </a:rPr>
              <a:t>PPLs for </a:t>
            </a:r>
            <a:r>
              <a:rPr lang="en-US" sz="4400" b="1" i="1" dirty="0" smtClean="0">
                <a:solidFill>
                  <a:schemeClr val="bg1"/>
                </a:solidFill>
                <a:latin typeface="Ubuntu Light"/>
                <a:cs typeface="Ubuntu Light"/>
              </a:rPr>
              <a:t>creative</a:t>
            </a:r>
            <a:r>
              <a:rPr lang="en-US" sz="4400" b="1" dirty="0" smtClean="0">
                <a:solidFill>
                  <a:schemeClr val="bg1"/>
                </a:solidFill>
                <a:latin typeface="Ubuntu Light"/>
                <a:cs typeface="Ubuntu Light"/>
              </a:rPr>
              <a:t> tasks…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422" y="5832210"/>
            <a:ext cx="7807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Ubuntu Light"/>
                <a:cs typeface="Ubuntu Light"/>
              </a:rPr>
              <a:t>…as well as analytical ones</a:t>
            </a:r>
          </a:p>
        </p:txBody>
      </p:sp>
    </p:spTree>
    <p:extLst>
      <p:ext uri="{BB962C8B-B14F-4D97-AF65-F5344CB8AC3E}">
        <p14:creationId xmlns:p14="http://schemas.microsoft.com/office/powerpoint/2010/main" val="3253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0086" y="3394500"/>
            <a:ext cx="9144000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205" y="493571"/>
            <a:ext cx="48083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Ubuntu"/>
                <a:cs typeface="Ubuntu"/>
              </a:rPr>
              <a:t>Thanks!</a:t>
            </a:r>
            <a:endParaRPr lang="en-US" sz="8800" dirty="0">
              <a:latin typeface="Ubuntu"/>
              <a:cs typeface="Ubuntu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272" y="3074337"/>
            <a:ext cx="4731155" cy="3430842"/>
            <a:chOff x="510272" y="3074337"/>
            <a:chExt cx="4731155" cy="3430842"/>
          </a:xfrm>
        </p:grpSpPr>
        <p:sp>
          <p:nvSpPr>
            <p:cNvPr id="6" name="Rectangle 5"/>
            <p:cNvSpPr/>
            <p:nvPr/>
          </p:nvSpPr>
          <p:spPr>
            <a:xfrm>
              <a:off x="510272" y="3074337"/>
              <a:ext cx="47311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latin typeface="Ubuntu"/>
                  <a:cs typeface="Ubuntu"/>
                </a:rPr>
                <a:t>dritchie.github.io</a:t>
              </a:r>
              <a:r>
                <a:rPr lang="en-US" sz="2800" dirty="0" smtClean="0">
                  <a:latin typeface="Ubuntu"/>
                  <a:cs typeface="Ubuntu"/>
                </a:rPr>
                <a:t>/quicksand</a:t>
              </a:r>
              <a:endParaRPr lang="en-US" sz="2800" dirty="0">
                <a:latin typeface="Ubuntu"/>
                <a:cs typeface="Ubuntu"/>
              </a:endParaRPr>
            </a:p>
          </p:txBody>
        </p:sp>
        <p:pic>
          <p:nvPicPr>
            <p:cNvPr id="8" name="Picture 7" descr="qrcode.2648596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645" y="3965179"/>
              <a:ext cx="2540000" cy="2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150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370" y="-38250"/>
            <a:ext cx="11042872" cy="6901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8" y="401540"/>
            <a:ext cx="2464511" cy="2464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36191" y="6371492"/>
            <a:ext cx="247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Ubuntu Light"/>
                <a:cs typeface="Ubuntu Light"/>
              </a:rPr>
              <a:t>[</a:t>
            </a:r>
            <a:r>
              <a:rPr lang="en-US" b="1" dirty="0" err="1" smtClean="0">
                <a:latin typeface="Ubuntu Light"/>
                <a:cs typeface="Ubuntu Light"/>
              </a:rPr>
              <a:t>Terragen</a:t>
            </a:r>
            <a:r>
              <a:rPr lang="en-US" b="1" dirty="0" smtClean="0">
                <a:latin typeface="Ubuntu Light"/>
                <a:cs typeface="Ubuntu Ligh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238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382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59" y="0"/>
            <a:ext cx="455442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" y="6434992"/>
            <a:ext cx="34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Ubuntu Light"/>
                <a:cs typeface="Ubuntu Light"/>
              </a:rPr>
              <a:t>[Unreal Development Kit]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6191" y="6371492"/>
            <a:ext cx="247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Ubuntu Light"/>
                <a:cs typeface="Ubuntu Light"/>
              </a:rPr>
              <a:t>[</a:t>
            </a:r>
            <a:r>
              <a:rPr lang="en-US" b="1" dirty="0" err="1" smtClean="0">
                <a:latin typeface="Ubuntu Light"/>
                <a:cs typeface="Ubuntu Light"/>
              </a:rPr>
              <a:t>TreeSketch</a:t>
            </a:r>
            <a:r>
              <a:rPr lang="en-US" b="1" dirty="0" smtClean="0">
                <a:latin typeface="Ubuntu Light"/>
                <a:cs typeface="Ubuntu Ligh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731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0263" y="0"/>
            <a:ext cx="1218426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" y="6434992"/>
            <a:ext cx="342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Ubuntu Light"/>
                <a:cs typeface="Ubuntu Light"/>
              </a:rPr>
              <a:t>[World War Z]</a:t>
            </a:r>
          </a:p>
        </p:txBody>
      </p:sp>
    </p:spTree>
    <p:extLst>
      <p:ext uri="{BB962C8B-B14F-4D97-AF65-F5344CB8AC3E}">
        <p14:creationId xmlns:p14="http://schemas.microsoft.com/office/powerpoint/2010/main" val="17759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02152"/>
            <a:ext cx="7772400" cy="2410429"/>
          </a:xfrm>
        </p:spPr>
        <p:txBody>
          <a:bodyPr>
            <a:normAutofit/>
          </a:bodyPr>
          <a:lstStyle/>
          <a:p>
            <a:r>
              <a:rPr lang="en-US" i="1" dirty="0" err="1" smtClean="0"/>
              <a:t>Directable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Random Processes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Down Arrow 1"/>
          <p:cNvSpPr/>
          <p:nvPr/>
        </p:nvSpPr>
        <p:spPr>
          <a:xfrm>
            <a:off x="4391489" y="3313010"/>
            <a:ext cx="361022" cy="457736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85800" y="355555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buntu"/>
                <a:ea typeface="+mj-ea"/>
                <a:cs typeface="Ubuntu"/>
              </a:defRPr>
            </a:lvl1pPr>
          </a:lstStyle>
          <a:p>
            <a:r>
              <a:rPr lang="en-US" dirty="0" smtClean="0"/>
              <a:t>Probabilistic Inference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2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874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0" y="6415942"/>
            <a:ext cx="899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Ubuntu Light"/>
                <a:cs typeface="Ubuntu Light"/>
              </a:rPr>
              <a:t>[</a:t>
            </a:r>
            <a:r>
              <a:rPr lang="en-US" b="1" dirty="0" err="1" smtClean="0">
                <a:latin typeface="Ubuntu Light"/>
                <a:cs typeface="Ubuntu Light"/>
              </a:rPr>
              <a:t>Chaudhuri</a:t>
            </a:r>
            <a:r>
              <a:rPr lang="en-US" b="1" dirty="0" smtClean="0">
                <a:latin typeface="Ubuntu Light"/>
                <a:cs typeface="Ubuntu Light"/>
              </a:rPr>
              <a:t> et al. 2011]</a:t>
            </a:r>
          </a:p>
        </p:txBody>
      </p:sp>
    </p:spTree>
    <p:extLst>
      <p:ext uri="{BB962C8B-B14F-4D97-AF65-F5344CB8AC3E}">
        <p14:creationId xmlns:p14="http://schemas.microsoft.com/office/powerpoint/2010/main" val="4385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9432" y="0"/>
            <a:ext cx="5584568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83810" y="-51576"/>
            <a:ext cx="3648897" cy="6909576"/>
            <a:chOff x="-83810" y="-51576"/>
            <a:chExt cx="3648897" cy="69095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977" r="2093"/>
            <a:stretch/>
          </p:blipFill>
          <p:spPr>
            <a:xfrm>
              <a:off x="-38682" y="-51576"/>
              <a:ext cx="3603769" cy="69095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60" y="3590979"/>
              <a:ext cx="1278898" cy="21275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83810" y="1089543"/>
              <a:ext cx="734937" cy="22048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560" y="6376086"/>
            <a:ext cx="311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Ubuntu Light"/>
                <a:cs typeface="Ubuntu Light"/>
              </a:rPr>
              <a:t>[</a:t>
            </a:r>
            <a:r>
              <a:rPr lang="en-US" b="1" dirty="0" err="1" smtClean="0">
                <a:solidFill>
                  <a:schemeClr val="bg1"/>
                </a:solidFill>
                <a:latin typeface="Ubuntu Light"/>
                <a:cs typeface="Ubuntu Light"/>
              </a:rPr>
              <a:t>Talton</a:t>
            </a:r>
            <a:r>
              <a:rPr lang="en-US" b="1" dirty="0" smtClean="0">
                <a:solidFill>
                  <a:schemeClr val="bg1"/>
                </a:solidFill>
                <a:latin typeface="Ubuntu Light"/>
                <a:cs typeface="Ubuntu Light"/>
              </a:rPr>
              <a:t> et al. 2011]</a:t>
            </a:r>
          </a:p>
        </p:txBody>
      </p:sp>
    </p:spTree>
    <p:extLst>
      <p:ext uri="{BB962C8B-B14F-4D97-AF65-F5344CB8AC3E}">
        <p14:creationId xmlns:p14="http://schemas.microsoft.com/office/powerpoint/2010/main" val="366251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buntu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Neutra Tex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Neutra Tex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>
                <a:lumMod val="85000"/>
                <a:lumOff val="15000"/>
              </a:schemeClr>
            </a:gs>
            <a:gs pos="100000">
              <a:schemeClr val="bg1">
                <a:lumMod val="65000"/>
                <a:lumOff val="35000"/>
              </a:schemeClr>
            </a:gs>
          </a:gsLst>
        </a:gradFill>
      </a:spPr>
      <a:bodyPr rtlCol="0" anchor="ctr"/>
      <a:lstStyle>
        <a:defPPr algn="ctr">
          <a:defRPr dirty="0" smtClean="0">
            <a:latin typeface="Ubuntu"/>
            <a:cs typeface="Ubuntu"/>
          </a:defRPr>
        </a:defPPr>
      </a:lstStyle>
      <a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Ubuntu Light"/>
            <a:cs typeface="Ubuntu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UbuntuDark.thmx</Template>
  <TotalTime>3579</TotalTime>
  <Words>1902</Words>
  <Application>Microsoft Macintosh PowerPoint</Application>
  <PresentationFormat>On-screen Show (4:3)</PresentationFormat>
  <Paragraphs>411</Paragraphs>
  <Slides>38</Slides>
  <Notes>37</Notes>
  <HiddenSlides>3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UbuntuDark</vt:lpstr>
      <vt:lpstr>Probabilistic Programming for Procedural Modeling and Design</vt:lpstr>
      <vt:lpstr>Random Processes in Computer Graphics</vt:lpstr>
      <vt:lpstr>PowerPoint Presentation</vt:lpstr>
      <vt:lpstr>PowerPoint Presentation</vt:lpstr>
      <vt:lpstr>PowerPoint Presentation</vt:lpstr>
      <vt:lpstr>PowerPoint Presentation</vt:lpstr>
      <vt:lpstr>Directable  Random Processes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Language Design Criteria</vt:lpstr>
      <vt:lpstr>Quicksand</vt:lpstr>
      <vt:lpstr>Terra Overview</vt:lpstr>
      <vt:lpstr>Metaprogramming Terra: Type Parameterization</vt:lpstr>
      <vt:lpstr>Metaprogramming Terra: Code Generation</vt:lpstr>
      <vt:lpstr>Metaprogramming Terra: Code Generation</vt:lpstr>
      <vt:lpstr>Code Gen for Variable Addressing</vt:lpstr>
      <vt:lpstr>Code Gen for Variable Addressing</vt:lpstr>
      <vt:lpstr>Static Compilation Challenges</vt:lpstr>
      <vt:lpstr>Two-Pass Compilation Approach</vt:lpstr>
      <vt:lpstr>QS Example: Linear Regression</vt:lpstr>
      <vt:lpstr>Quicksand has higher MH throughput than Probabilistic-JS</vt:lpstr>
      <vt:lpstr>Caveats</vt:lpstr>
      <vt:lpstr>PowerPoint Presentation</vt:lpstr>
      <vt:lpstr>Procedural Modeling Applications</vt:lpstr>
      <vt:lpstr>Spaceships – Aspect Ratio</vt:lpstr>
      <vt:lpstr>Spaceships – Volume Target</vt:lpstr>
      <vt:lpstr>Trees – Obstacle Avoidance</vt:lpstr>
      <vt:lpstr>HMC for Stable Structures</vt:lpstr>
      <vt:lpstr>PowerPoint Presentation</vt:lpstr>
      <vt:lpstr>What’s Next?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Ritchie</dc:creator>
  <cp:lastModifiedBy>Daniel Ritchie</cp:lastModifiedBy>
  <cp:revision>162</cp:revision>
  <dcterms:created xsi:type="dcterms:W3CDTF">2014-12-08T19:44:06Z</dcterms:created>
  <dcterms:modified xsi:type="dcterms:W3CDTF">2014-12-13T17:01:27Z</dcterms:modified>
</cp:coreProperties>
</file>