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56" r:id="rId2"/>
    <p:sldId id="257" r:id="rId3"/>
    <p:sldId id="258" r:id="rId4"/>
    <p:sldId id="259" r:id="rId5"/>
    <p:sldId id="260" r:id="rId6"/>
    <p:sldId id="261" r:id="rId7"/>
    <p:sldId id="325" r:id="rId8"/>
    <p:sldId id="326" r:id="rId9"/>
    <p:sldId id="327" r:id="rId10"/>
    <p:sldId id="328" r:id="rId11"/>
    <p:sldId id="263" r:id="rId12"/>
    <p:sldId id="264" r:id="rId13"/>
    <p:sldId id="265" r:id="rId14"/>
    <p:sldId id="266" r:id="rId15"/>
    <p:sldId id="267" r:id="rId16"/>
    <p:sldId id="318" r:id="rId17"/>
    <p:sldId id="268" r:id="rId18"/>
    <p:sldId id="329" r:id="rId19"/>
    <p:sldId id="269" r:id="rId20"/>
    <p:sldId id="270" r:id="rId21"/>
    <p:sldId id="313" r:id="rId22"/>
    <p:sldId id="272" r:id="rId23"/>
    <p:sldId id="332" r:id="rId24"/>
    <p:sldId id="273" r:id="rId25"/>
    <p:sldId id="275" r:id="rId26"/>
    <p:sldId id="276" r:id="rId27"/>
    <p:sldId id="277" r:id="rId28"/>
    <p:sldId id="278" r:id="rId29"/>
    <p:sldId id="279" r:id="rId30"/>
    <p:sldId id="331" r:id="rId31"/>
    <p:sldId id="330" r:id="rId32"/>
    <p:sldId id="319" r:id="rId33"/>
    <p:sldId id="286" r:id="rId34"/>
    <p:sldId id="287" r:id="rId35"/>
    <p:sldId id="288" r:id="rId36"/>
    <p:sldId id="305" r:id="rId37"/>
    <p:sldId id="320" r:id="rId38"/>
    <p:sldId id="321" r:id="rId39"/>
    <p:sldId id="322" r:id="rId40"/>
    <p:sldId id="293" r:id="rId41"/>
    <p:sldId id="314" r:id="rId42"/>
    <p:sldId id="315" r:id="rId43"/>
    <p:sldId id="316" r:id="rId44"/>
    <p:sldId id="297" r:id="rId45"/>
    <p:sldId id="300" r:id="rId46"/>
    <p:sldId id="299" r:id="rId47"/>
    <p:sldId id="301" r:id="rId48"/>
    <p:sldId id="307" r:id="rId49"/>
    <p:sldId id="317" r:id="rId50"/>
    <p:sldId id="323" r:id="rId51"/>
    <p:sldId id="324" r:id="rId52"/>
    <p:sldId id="310" r:id="rId53"/>
    <p:sldId id="303" r:id="rId54"/>
    <p:sldId id="304" r:id="rId55"/>
    <p:sldId id="306"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00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70" autoAdjust="0"/>
  </p:normalViewPr>
  <p:slideViewPr>
    <p:cSldViewPr snapToGrid="0" snapToObjects="1">
      <p:cViewPr varScale="1">
        <p:scale>
          <a:sx n="168" d="100"/>
          <a:sy n="168" d="100"/>
        </p:scale>
        <p:origin x="-736"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F4DEBF-26DD-354D-8988-C303BD96C9BE}" type="datetimeFigureOut">
              <a:rPr lang="en-US" smtClean="0"/>
              <a:t>8/8/15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399B5A-528E-0D47-A559-0F04AF619DD6}" type="slidenum">
              <a:rPr lang="en-US" smtClean="0"/>
              <a:t>‹#›</a:t>
            </a:fld>
            <a:endParaRPr lang="en-US"/>
          </a:p>
        </p:txBody>
      </p:sp>
    </p:spTree>
    <p:extLst>
      <p:ext uri="{BB962C8B-B14F-4D97-AF65-F5344CB8AC3E}">
        <p14:creationId xmlns:p14="http://schemas.microsoft.com/office/powerpoint/2010/main" val="24863038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Procedural models let people create a variety of detailed</a:t>
            </a:r>
            <a:r>
              <a:rPr lang="en-US" baseline="0" dirty="0" smtClean="0"/>
              <a:t> content without a lot of repetitive effort.</a:t>
            </a:r>
          </a:p>
          <a:p>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1</a:t>
            </a:fld>
            <a:endParaRPr lang="en-US"/>
          </a:p>
        </p:txBody>
      </p:sp>
    </p:spTree>
    <p:extLst>
      <p:ext uri="{BB962C8B-B14F-4D97-AF65-F5344CB8AC3E}">
        <p14:creationId xmlns:p14="http://schemas.microsoft.com/office/powerpoint/2010/main" val="336792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to</a:t>
            </a:r>
            <a:r>
              <a:rPr lang="en-US" baseline="0" dirty="0" smtClean="0"/>
              <a:t> generate structures that respect functional constraints, such as physical stability.</a:t>
            </a:r>
          </a:p>
          <a:p>
            <a:endParaRPr lang="en-US" baseline="0" dirty="0"/>
          </a:p>
          <a:p>
            <a:r>
              <a:rPr lang="en-US" baseline="0" dirty="0" smtClean="0"/>
              <a:t>One thing that all of these systems have in common…</a:t>
            </a:r>
          </a:p>
        </p:txBody>
      </p:sp>
      <p:sp>
        <p:nvSpPr>
          <p:cNvPr id="4" name="Slide Number Placeholder 3"/>
          <p:cNvSpPr>
            <a:spLocks noGrp="1"/>
          </p:cNvSpPr>
          <p:nvPr>
            <p:ph type="sldNum" sz="quarter" idx="10"/>
          </p:nvPr>
        </p:nvSpPr>
        <p:spPr/>
        <p:txBody>
          <a:bodyPr/>
          <a:lstStyle/>
          <a:p>
            <a:fld id="{9F399B5A-528E-0D47-A559-0F04AF619DD6}" type="slidenum">
              <a:rPr lang="en-US" smtClean="0"/>
              <a:t>10</a:t>
            </a:fld>
            <a:endParaRPr lang="en-US"/>
          </a:p>
        </p:txBody>
      </p:sp>
    </p:spTree>
    <p:extLst>
      <p:ext uri="{BB962C8B-B14F-4D97-AF65-F5344CB8AC3E}">
        <p14:creationId xmlns:p14="http://schemas.microsoft.com/office/powerpoint/2010/main" val="397058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they all </a:t>
            </a:r>
            <a:r>
              <a:rPr lang="en-US" baseline="0" dirty="0" smtClean="0"/>
              <a:t>use Metropolis Hasting algorithms to actually perform inference.</a:t>
            </a:r>
          </a:p>
          <a:p>
            <a:r>
              <a:rPr lang="en-US" baseline="0" dirty="0" smtClean="0"/>
              <a:t>Here’s a quick overview of how that works.</a:t>
            </a:r>
          </a:p>
          <a:p>
            <a:endParaRPr lang="en-US" baseline="0" dirty="0" smtClean="0"/>
          </a:p>
          <a:p>
            <a:r>
              <a:rPr lang="en-US" baseline="0" dirty="0" smtClean="0"/>
              <a:t>Suppose we want to generate trees that have roughly this shape.</a:t>
            </a:r>
          </a:p>
          <a:p>
            <a:r>
              <a:rPr lang="en-US" baseline="0" dirty="0" smtClean="0"/>
              <a:t>MH starts off in some random state drawn from the prior, maybe this one,</a:t>
            </a:r>
          </a:p>
          <a:p>
            <a:r>
              <a:rPr lang="en-US" baseline="0" dirty="0" smtClean="0"/>
              <a:t>And then it alters the state by applying perturbation operators.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11</a:t>
            </a:fld>
            <a:endParaRPr lang="en-US"/>
          </a:p>
        </p:txBody>
      </p:sp>
    </p:spTree>
    <p:extLst>
      <p:ext uri="{BB962C8B-B14F-4D97-AF65-F5344CB8AC3E}">
        <p14:creationId xmlns:p14="http://schemas.microsoft.com/office/powerpoint/2010/main" val="3193708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baseline="0" dirty="0" smtClean="0"/>
              <a:t>might change some continuous random choices in the model, like the length of a tree branch</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12</a:t>
            </a:fld>
            <a:endParaRPr lang="en-US"/>
          </a:p>
        </p:txBody>
      </p:sp>
    </p:spTree>
    <p:extLst>
      <p:ext uri="{BB962C8B-B14F-4D97-AF65-F5344CB8AC3E}">
        <p14:creationId xmlns:p14="http://schemas.microsoft.com/office/powerpoint/2010/main" val="2213591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it might change some discrete random choice, changing</a:t>
            </a:r>
            <a:r>
              <a:rPr lang="en-US" baseline="0" dirty="0" smtClean="0"/>
              <a:t> the structure of the model by, say, adding more branches.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13</a:t>
            </a:fld>
            <a:endParaRPr lang="en-US"/>
          </a:p>
        </p:txBody>
      </p:sp>
    </p:spTree>
    <p:extLst>
      <p:ext uri="{BB962C8B-B14F-4D97-AF65-F5344CB8AC3E}">
        <p14:creationId xmlns:p14="http://schemas.microsoft.com/office/powerpoint/2010/main" val="236091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MH </a:t>
            </a:r>
            <a:r>
              <a:rPr lang="en-US" baseline="0" dirty="0" smtClean="0"/>
              <a:t>repeatedly applies these operators, accepting their changes if they increase likelihood (and sometimes even if they don’t, which lets it escape some local maxima).</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14</a:t>
            </a:fld>
            <a:endParaRPr lang="en-US"/>
          </a:p>
        </p:txBody>
      </p:sp>
    </p:spTree>
    <p:extLst>
      <p:ext uri="{BB962C8B-B14F-4D97-AF65-F5344CB8AC3E}">
        <p14:creationId xmlns:p14="http://schemas.microsoft.com/office/powerpoint/2010/main" val="120661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hope is that this</a:t>
            </a:r>
            <a:r>
              <a:rPr lang="en-US" baseline="0" dirty="0" smtClean="0"/>
              <a:t> process eventually converges to a result like this one.</a:t>
            </a:r>
          </a:p>
          <a:p>
            <a:endParaRPr lang="en-US" baseline="0" dirty="0" smtClean="0"/>
          </a:p>
          <a:p>
            <a:r>
              <a:rPr lang="en-US" baseline="0" dirty="0" smtClean="0"/>
              <a:t>MH is a great general-purpose tool for just about any sampling problem like this…</a:t>
            </a:r>
          </a:p>
          <a:p>
            <a:endParaRPr lang="en-US" baseline="0" dirty="0" smtClean="0"/>
          </a:p>
          <a:p>
            <a:r>
              <a:rPr lang="en-US" baseline="0" dirty="0" smtClean="0"/>
              <a:t>…but it’s also notorious for taking a long time to converge to good results.</a:t>
            </a:r>
          </a:p>
        </p:txBody>
      </p:sp>
      <p:sp>
        <p:nvSpPr>
          <p:cNvPr id="4" name="Slide Number Placeholder 3"/>
          <p:cNvSpPr>
            <a:spLocks noGrp="1"/>
          </p:cNvSpPr>
          <p:nvPr>
            <p:ph type="sldNum" sz="quarter" idx="10"/>
          </p:nvPr>
        </p:nvSpPr>
        <p:spPr/>
        <p:txBody>
          <a:bodyPr/>
          <a:lstStyle/>
          <a:p>
            <a:fld id="{9F399B5A-528E-0D47-A559-0F04AF619DD6}" type="slidenum">
              <a:rPr lang="en-US" smtClean="0"/>
              <a:t>15</a:t>
            </a:fld>
            <a:endParaRPr lang="en-US"/>
          </a:p>
        </p:txBody>
      </p:sp>
    </p:spTree>
    <p:extLst>
      <p:ext uri="{BB962C8B-B14F-4D97-AF65-F5344CB8AC3E}">
        <p14:creationId xmlns:p14="http://schemas.microsoft.com/office/powerpoint/2010/main" val="1142559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often gets stuck for a long time in states like this,</a:t>
            </a:r>
          </a:p>
          <a:p>
            <a:r>
              <a:rPr lang="en-US" baseline="0" dirty="0" smtClean="0"/>
              <a:t>Where MH would have randomly spawn a second branch in just the right position and at just the right angle to make any more progress</a:t>
            </a:r>
          </a:p>
          <a:p>
            <a:endParaRPr lang="en-US" baseline="0" dirty="0" smtClean="0"/>
          </a:p>
          <a:p>
            <a:r>
              <a:rPr lang="en-US" baseline="0" dirty="0" smtClean="0"/>
              <a:t>People have developed a bunch of tricks to address problem, techniques such as</a:t>
            </a:r>
          </a:p>
          <a:p>
            <a:r>
              <a:rPr lang="en-US" baseline="0" dirty="0" smtClean="0"/>
              <a:t>Delayed Rejection</a:t>
            </a:r>
          </a:p>
          <a:p>
            <a:r>
              <a:rPr lang="en-US" baseline="0" dirty="0" smtClean="0"/>
              <a:t>Parallel Tempering</a:t>
            </a:r>
          </a:p>
          <a:p>
            <a:r>
              <a:rPr lang="en-US" baseline="0" dirty="0" smtClean="0"/>
              <a:t>Locally-Annealed Reversible Jump algorithm</a:t>
            </a:r>
          </a:p>
          <a:p>
            <a:endParaRPr lang="en-US" baseline="0" dirty="0" smtClean="0"/>
          </a:p>
          <a:p>
            <a:r>
              <a:rPr lang="en-US" baseline="0" dirty="0" smtClean="0"/>
              <a:t>It’s a pretty well-studied area</a:t>
            </a:r>
          </a:p>
        </p:txBody>
      </p:sp>
      <p:sp>
        <p:nvSpPr>
          <p:cNvPr id="4" name="Slide Number Placeholder 3"/>
          <p:cNvSpPr>
            <a:spLocks noGrp="1"/>
          </p:cNvSpPr>
          <p:nvPr>
            <p:ph type="sldNum" sz="quarter" idx="10"/>
          </p:nvPr>
        </p:nvSpPr>
        <p:spPr/>
        <p:txBody>
          <a:bodyPr/>
          <a:lstStyle/>
          <a:p>
            <a:fld id="{9F399B5A-528E-0D47-A559-0F04AF619DD6}" type="slidenum">
              <a:rPr lang="en-US" smtClean="0"/>
              <a:t>16</a:t>
            </a:fld>
            <a:endParaRPr lang="en-US"/>
          </a:p>
        </p:txBody>
      </p:sp>
    </p:spTree>
    <p:extLst>
      <p:ext uri="{BB962C8B-B14F-4D97-AF65-F5344CB8AC3E}">
        <p14:creationId xmlns:p14="http://schemas.microsoft.com/office/powerpoint/2010/main" val="114255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this talk, I want to do something different, and instead ask</a:t>
            </a:r>
            <a:r>
              <a:rPr lang="en-US" baseline="0" dirty="0" smtClean="0"/>
              <a:t>: what if we didn’t use MH at all?</a:t>
            </a:r>
          </a:p>
          <a:p>
            <a:endParaRPr lang="en-US" baseline="0" dirty="0" smtClean="0"/>
          </a:p>
          <a:p>
            <a:r>
              <a:rPr lang="en-US" baseline="0" dirty="0" smtClean="0"/>
              <a:t>Is there perhaps a different core inference algorithm out there that might have something useful to offer for this problem?</a:t>
            </a:r>
          </a:p>
        </p:txBody>
      </p:sp>
      <p:sp>
        <p:nvSpPr>
          <p:cNvPr id="4" name="Slide Number Placeholder 3"/>
          <p:cNvSpPr>
            <a:spLocks noGrp="1"/>
          </p:cNvSpPr>
          <p:nvPr>
            <p:ph type="sldNum" sz="quarter" idx="10"/>
          </p:nvPr>
        </p:nvSpPr>
        <p:spPr/>
        <p:txBody>
          <a:bodyPr/>
          <a:lstStyle/>
          <a:p>
            <a:fld id="{9F399B5A-528E-0D47-A559-0F04AF619DD6}" type="slidenum">
              <a:rPr lang="en-US" smtClean="0"/>
              <a:t>17</a:t>
            </a:fld>
            <a:endParaRPr lang="en-US"/>
          </a:p>
        </p:txBody>
      </p:sp>
    </p:spTree>
    <p:extLst>
      <p:ext uri="{BB962C8B-B14F-4D97-AF65-F5344CB8AC3E}">
        <p14:creationId xmlns:p14="http://schemas.microsoft.com/office/powerpoint/2010/main" val="2483584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Specific algorithm I want to look at is Sequential Monte Carlo, or SMC.</a:t>
            </a:r>
          </a:p>
          <a:p>
            <a:r>
              <a:rPr lang="en-US" baseline="0" dirty="0" smtClean="0"/>
              <a:t>Which you might also know by the name “particle filtering”</a:t>
            </a:r>
          </a:p>
          <a:p>
            <a:r>
              <a:rPr lang="en-US" dirty="0" smtClean="0"/>
              <a:t>Techniques</a:t>
            </a:r>
            <a:r>
              <a:rPr lang="en-US" baseline="0" dirty="0" smtClean="0"/>
              <a:t> that we’d recognize today as SMC have been around since the early 90’s</a:t>
            </a:r>
          </a:p>
          <a:p>
            <a:r>
              <a:rPr lang="en-US" dirty="0" smtClean="0"/>
              <a:t>And</a:t>
            </a:r>
            <a:r>
              <a:rPr lang="en-US" baseline="0" dirty="0" smtClean="0"/>
              <a:t> they’ve been mostly used to do state estimation in time series models, such as Hidden Markov Models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18</a:t>
            </a:fld>
            <a:endParaRPr lang="en-US"/>
          </a:p>
        </p:txBody>
      </p:sp>
    </p:spTree>
    <p:extLst>
      <p:ext uri="{BB962C8B-B14F-4D97-AF65-F5344CB8AC3E}">
        <p14:creationId xmlns:p14="http://schemas.microsoft.com/office/powerpoint/2010/main" val="2483584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SMC is still a Bayesian inference algorithm, but it</a:t>
            </a:r>
            <a:r>
              <a:rPr lang="en-US" baseline="0" dirty="0" smtClean="0"/>
              <a:t> applies most naturally to models with certain properties.</a:t>
            </a:r>
          </a:p>
          <a:p>
            <a:endParaRPr lang="en-US" baseline="0" dirty="0" smtClean="0"/>
          </a:p>
          <a:p>
            <a:r>
              <a:rPr lang="en-US" baseline="0" dirty="0" smtClean="0"/>
              <a:t>First, the random choices in the model should occur in sequence:</a:t>
            </a:r>
          </a:p>
          <a:p>
            <a:r>
              <a:rPr lang="en-US" baseline="0" dirty="0" smtClean="0"/>
              <a:t>They can be ordered from 1 to n</a:t>
            </a:r>
          </a:p>
          <a:p>
            <a:r>
              <a:rPr lang="en-US" baseline="0" dirty="0" smtClean="0"/>
              <a:t>And it is easy to sample the </a:t>
            </a:r>
            <a:r>
              <a:rPr lang="en-US" baseline="0" dirty="0" err="1" smtClean="0"/>
              <a:t>ith</a:t>
            </a:r>
            <a:r>
              <a:rPr lang="en-US" baseline="0" dirty="0" smtClean="0"/>
              <a:t> choice given the values of the choices that precede it.</a:t>
            </a:r>
          </a:p>
          <a:p>
            <a:endParaRPr lang="en-US" baseline="0" dirty="0" smtClean="0"/>
          </a:p>
          <a:p>
            <a:r>
              <a:rPr lang="en-US" baseline="0" dirty="0" smtClean="0"/>
              <a:t>Also, the likelihood should be “local,” in the sense that we can evaluate it given only the first </a:t>
            </a:r>
            <a:r>
              <a:rPr lang="en-US" baseline="0" dirty="0" err="1" smtClean="0"/>
              <a:t>i</a:t>
            </a:r>
            <a:r>
              <a:rPr lang="en-US" baseline="0" dirty="0" smtClean="0"/>
              <a:t> random choices.</a:t>
            </a:r>
          </a:p>
          <a:p>
            <a:r>
              <a:rPr lang="en-US" baseline="0" dirty="0" smtClean="0"/>
              <a:t>When evaluated with all n, that should be equal to the overall likelihood.</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19</a:t>
            </a:fld>
            <a:endParaRPr lang="en-US"/>
          </a:p>
        </p:txBody>
      </p:sp>
    </p:spTree>
    <p:extLst>
      <p:ext uri="{BB962C8B-B14F-4D97-AF65-F5344CB8AC3E}">
        <p14:creationId xmlns:p14="http://schemas.microsoft.com/office/powerpoint/2010/main" val="263222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Used to create cities, forests, spaceships and planets, strange alien plant life, and other forms of art.</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2</a:t>
            </a:fld>
            <a:endParaRPr lang="en-US"/>
          </a:p>
        </p:txBody>
      </p:sp>
    </p:spTree>
    <p:extLst>
      <p:ext uri="{BB962C8B-B14F-4D97-AF65-F5344CB8AC3E}">
        <p14:creationId xmlns:p14="http://schemas.microsoft.com/office/powerpoint/2010/main" val="2856331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Assuming</a:t>
            </a:r>
            <a:r>
              <a:rPr lang="en-US" baseline="0" dirty="0" smtClean="0"/>
              <a:t> our model has these properties, then SMC works as follows:</a:t>
            </a:r>
          </a:p>
          <a:p>
            <a:endParaRPr lang="en-US" baseline="0" dirty="0" smtClean="0"/>
          </a:p>
          <a:p>
            <a:r>
              <a:rPr lang="en-US" baseline="0" dirty="0" smtClean="0"/>
              <a:t>We first initialize a set of particles by sampling from from prior over the first random choice, x1.</a:t>
            </a:r>
          </a:p>
          <a:p>
            <a:endParaRPr lang="en-US" baseline="0" dirty="0" smtClean="0"/>
          </a:p>
          <a:p>
            <a:r>
              <a:rPr lang="en-US" baseline="0" dirty="0" smtClean="0"/>
              <a:t>We can then evolve these particles forward by sampling x2 given the values of x1.</a:t>
            </a:r>
          </a:p>
          <a:p>
            <a:r>
              <a:rPr lang="en-US" strike="noStrike" baseline="0" dirty="0" smtClean="0"/>
              <a:t>By the chain rule for probabilities, these particles are now distributed according to p(x1, x2).</a:t>
            </a:r>
          </a:p>
          <a:p>
            <a:endParaRPr lang="en-US" baseline="0" dirty="0" smtClean="0"/>
          </a:p>
          <a:p>
            <a:r>
              <a:rPr lang="en-US" baseline="0" dirty="0" smtClean="0"/>
              <a:t>We could keep on doing this, but that would just produce samples from the prior.</a:t>
            </a:r>
          </a:p>
          <a:p>
            <a:r>
              <a:rPr lang="en-US" baseline="0" dirty="0" smtClean="0"/>
              <a:t>We really need to incorporate the control signal by using the likelihood function somehow.</a:t>
            </a:r>
          </a:p>
          <a:p>
            <a:r>
              <a:rPr lang="en-US" baseline="0" dirty="0" smtClean="0"/>
              <a:t>So what we do is we weight these particles according to their local likelihood score.</a:t>
            </a:r>
          </a:p>
          <a:p>
            <a:endParaRPr lang="en-US" baseline="0" dirty="0" smtClean="0"/>
          </a:p>
          <a:p>
            <a:r>
              <a:rPr lang="en-US" baseline="0" dirty="0" smtClean="0"/>
              <a:t>Let’s say these two score really well, this one sort of OK, and these two score poorly.</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20</a:t>
            </a:fld>
            <a:endParaRPr lang="en-US"/>
          </a:p>
        </p:txBody>
      </p:sp>
    </p:spTree>
    <p:extLst>
      <p:ext uri="{BB962C8B-B14F-4D97-AF65-F5344CB8AC3E}">
        <p14:creationId xmlns:p14="http://schemas.microsoft.com/office/powerpoint/2010/main" val="3700256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a:t>
            </a:r>
            <a:r>
              <a:rPr lang="en-US" baseline="0" dirty="0" smtClean="0"/>
              <a:t>resample these particles in proportion to these weights.</a:t>
            </a:r>
          </a:p>
          <a:p>
            <a:endParaRPr lang="en-US" baseline="0" dirty="0" smtClean="0"/>
          </a:p>
          <a:p>
            <a:r>
              <a:rPr lang="en-US" baseline="0" dirty="0" smtClean="0"/>
              <a:t>So these high-scoring particles might get resampled twice,</a:t>
            </a:r>
          </a:p>
          <a:p>
            <a:r>
              <a:rPr lang="en-US" baseline="0" dirty="0" smtClean="0"/>
              <a:t>This ok-scoring one once,</a:t>
            </a:r>
          </a:p>
          <a:p>
            <a:r>
              <a:rPr lang="en-US" baseline="0" dirty="0" smtClean="0"/>
              <a:t>And these low-scoring ones don’t get resampled at all, so they get killed off.</a:t>
            </a:r>
          </a:p>
          <a:p>
            <a:endParaRPr lang="en-US" baseline="0" dirty="0" smtClean="0"/>
          </a:p>
          <a:p>
            <a:r>
              <a:rPr lang="en-US" strike="noStrike" baseline="0" dirty="0" smtClean="0"/>
              <a:t>After this step, having taken the likelihood into account through resampling, it’s possible to show our particles are distributed according to this probability, conditioned on the control signal.</a:t>
            </a:r>
          </a:p>
          <a:p>
            <a:endParaRPr lang="en-US" baseline="0" dirty="0" smtClean="0"/>
          </a:p>
          <a:p>
            <a:r>
              <a:rPr lang="en-US" baseline="0" dirty="0" smtClean="0"/>
              <a:t>If we repeat this sample-then-resample process through all of our random choices, we end up with samples from the final distribution we care about.</a:t>
            </a:r>
          </a:p>
          <a:p>
            <a:endParaRPr lang="en-US" baseline="0" dirty="0" smtClean="0"/>
          </a:p>
          <a:p>
            <a:r>
              <a:rPr lang="en-US" baseline="0" dirty="0" smtClean="0"/>
              <a:t>Why might this be a good method for controlling procedural models?</a:t>
            </a:r>
          </a:p>
          <a:p>
            <a:r>
              <a:rPr lang="en-US" baseline="0" dirty="0" smtClean="0"/>
              <a:t>Goes through the procedural model step-by-step, receiving feedback from the likelihood function at each step.</a:t>
            </a:r>
          </a:p>
          <a:p>
            <a:r>
              <a:rPr lang="en-US" baseline="0" dirty="0" smtClean="0"/>
              <a:t>In contrast with MH, which starts by generating a complete structure, then just has to hope that it gets lucky and makes big enough random changes to escape whatever local maximum it’s gotten itself into.</a:t>
            </a:r>
          </a:p>
        </p:txBody>
      </p:sp>
      <p:sp>
        <p:nvSpPr>
          <p:cNvPr id="4" name="Slide Number Placeholder 3"/>
          <p:cNvSpPr>
            <a:spLocks noGrp="1"/>
          </p:cNvSpPr>
          <p:nvPr>
            <p:ph type="sldNum" sz="quarter" idx="10"/>
          </p:nvPr>
        </p:nvSpPr>
        <p:spPr/>
        <p:txBody>
          <a:bodyPr/>
          <a:lstStyle/>
          <a:p>
            <a:fld id="{9F399B5A-528E-0D47-A559-0F04AF619DD6}" type="slidenum">
              <a:rPr lang="en-US" smtClean="0"/>
              <a:t>21</a:t>
            </a:fld>
            <a:endParaRPr lang="en-US"/>
          </a:p>
        </p:txBody>
      </p:sp>
    </p:spTree>
    <p:extLst>
      <p:ext uri="{BB962C8B-B14F-4D97-AF65-F5344CB8AC3E}">
        <p14:creationId xmlns:p14="http://schemas.microsoft.com/office/powerpoint/2010/main" val="386186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actually</a:t>
            </a:r>
            <a:r>
              <a:rPr lang="en-US" baseline="0" dirty="0" smtClean="0"/>
              <a:t> see an example of applying SMC to a procedural model.</a:t>
            </a:r>
          </a:p>
          <a:p>
            <a:endParaRPr lang="en-US" baseline="0" dirty="0" smtClean="0"/>
          </a:p>
          <a:p>
            <a:r>
              <a:rPr lang="en-US" baseline="0" dirty="0" smtClean="0"/>
              <a:t>I’m going to use a model that generates random spaceships</a:t>
            </a:r>
          </a:p>
          <a:p>
            <a:r>
              <a:rPr lang="en-US" baseline="0" dirty="0" smtClean="0"/>
              <a:t>And rather than using some kind of grammar, I’m going to write it down as a PROBABILISTIC PROGRAM.</a:t>
            </a:r>
          </a:p>
          <a:p>
            <a:r>
              <a:rPr lang="en-US" baseline="0" dirty="0" smtClean="0"/>
              <a:t>Since they’re more general and (I think) easier to read.</a:t>
            </a:r>
          </a:p>
        </p:txBody>
      </p:sp>
      <p:sp>
        <p:nvSpPr>
          <p:cNvPr id="4" name="Slide Number Placeholder 3"/>
          <p:cNvSpPr>
            <a:spLocks noGrp="1"/>
          </p:cNvSpPr>
          <p:nvPr>
            <p:ph type="sldNum" sz="quarter" idx="10"/>
          </p:nvPr>
        </p:nvSpPr>
        <p:spPr/>
        <p:txBody>
          <a:bodyPr/>
          <a:lstStyle/>
          <a:p>
            <a:fld id="{9F399B5A-528E-0D47-A559-0F04AF619DD6}" type="slidenum">
              <a:rPr lang="en-US" smtClean="0"/>
              <a:t>22</a:t>
            </a:fld>
            <a:endParaRPr lang="en-US"/>
          </a:p>
        </p:txBody>
      </p:sp>
    </p:spTree>
    <p:extLst>
      <p:ext uri="{BB962C8B-B14F-4D97-AF65-F5344CB8AC3E}">
        <p14:creationId xmlns:p14="http://schemas.microsoft.com/office/powerpoint/2010/main" val="2513659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have our ship function</a:t>
            </a:r>
          </a:p>
          <a:p>
            <a:r>
              <a:rPr lang="en-US" baseline="0" dirty="0" smtClean="0"/>
              <a:t>The first thing it does it generate a piece of the ship’s body.</a:t>
            </a:r>
          </a:p>
          <a:p>
            <a:r>
              <a:rPr lang="en-US" baseline="0" dirty="0" smtClean="0"/>
              <a:t>Then, depending on a coin flip, it might generate wings protruding from the body.</a:t>
            </a:r>
          </a:p>
          <a:p>
            <a:r>
              <a:rPr lang="en-US" baseline="0" dirty="0" smtClean="0"/>
              <a:t>And finally, depending on another coin flip, it’ll recursively keep generating.</a:t>
            </a:r>
          </a:p>
          <a:p>
            <a:r>
              <a:rPr lang="en-US" baseline="0" dirty="0" smtClean="0"/>
              <a:t>For brevity, I’m not showing the ‘wings’ function, but it looks really similar, recursively generating a bunch of connected wing segments.</a:t>
            </a:r>
          </a:p>
          <a:p>
            <a:endParaRPr lang="en-US" baseline="0" dirty="0" smtClean="0"/>
          </a:p>
          <a:p>
            <a:r>
              <a:rPr lang="en-US" baseline="0" dirty="0" smtClean="0"/>
              <a:t>When we run this program, it generates objects like these.</a:t>
            </a:r>
          </a:p>
          <a:p>
            <a:endParaRPr lang="en-US" baseline="0" dirty="0" smtClean="0"/>
          </a:p>
          <a:p>
            <a:r>
              <a:rPr lang="en-US" baseline="0" dirty="0" smtClean="0"/>
              <a:t>Let’s say we want to constrain its output to take on roughly this shape.</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23</a:t>
            </a:fld>
            <a:endParaRPr lang="en-US"/>
          </a:p>
        </p:txBody>
      </p:sp>
    </p:spTree>
    <p:extLst>
      <p:ext uri="{BB962C8B-B14F-4D97-AF65-F5344CB8AC3E}">
        <p14:creationId xmlns:p14="http://schemas.microsoft.com/office/powerpoint/2010/main" val="2513659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run through the SMC process</a:t>
            </a:r>
            <a:r>
              <a:rPr lang="en-US" baseline="0" dirty="0" smtClean="0"/>
              <a:t> again for this specific example.</a:t>
            </a:r>
          </a:p>
          <a:p>
            <a:endParaRPr lang="en-US" baseline="0" dirty="0" smtClean="0"/>
          </a:p>
          <a:p>
            <a:r>
              <a:rPr lang="en-US" baseline="0" dirty="0" smtClean="0"/>
              <a:t>Here’s our target shape, again.</a:t>
            </a:r>
          </a:p>
          <a:p>
            <a:endParaRPr lang="en-US" baseline="0" dirty="0" smtClean="0"/>
          </a:p>
          <a:p>
            <a:r>
              <a:rPr lang="en-US" baseline="0" dirty="0" smtClean="0"/>
              <a:t>We first start up some particles that sample the first body piece of the ship.</a:t>
            </a:r>
          </a:p>
          <a:p>
            <a:endParaRPr lang="en-US" baseline="0" dirty="0" smtClean="0"/>
          </a:p>
          <a:p>
            <a:r>
              <a:rPr lang="en-US" baseline="0" dirty="0" smtClean="0"/>
              <a:t>The next thing that some of them do is start generating wings off of the body</a:t>
            </a:r>
          </a:p>
          <a:p>
            <a:r>
              <a:rPr lang="en-US" baseline="0" dirty="0" smtClean="0"/>
              <a:t>while others skip the wings and generate the next body piece.</a:t>
            </a:r>
          </a:p>
          <a:p>
            <a:endParaRPr lang="en-US" baseline="0" dirty="0" smtClean="0"/>
          </a:p>
          <a:p>
            <a:r>
              <a:rPr lang="en-US" baseline="0" dirty="0" smtClean="0"/>
              <a:t>Then we score these particles.</a:t>
            </a:r>
          </a:p>
          <a:p>
            <a:r>
              <a:rPr lang="en-US" baseline="0" dirty="0" smtClean="0"/>
              <a:t>Because the particles that generated two body segments will fill in more of the target volume, those will score much better than these other particles that have these stubby beginnings of wings.</a:t>
            </a:r>
          </a:p>
          <a:p>
            <a:r>
              <a:rPr lang="en-US" baseline="0" dirty="0" smtClean="0"/>
              <a:t>So these particles will get resampled multiple times…</a:t>
            </a:r>
          </a:p>
          <a:p>
            <a:r>
              <a:rPr lang="en-US" baseline="0" dirty="0" smtClean="0"/>
              <a:t>…while these ones will tend to die off.</a:t>
            </a:r>
          </a:p>
          <a:p>
            <a:endParaRPr lang="en-US" baseline="0" dirty="0" smtClean="0"/>
          </a:p>
          <a:p>
            <a:r>
              <a:rPr lang="en-US" baseline="0" dirty="0" smtClean="0"/>
              <a:t>So now we repeat these steps until the particles terminate, and we get…</a:t>
            </a:r>
          </a:p>
          <a:p>
            <a:r>
              <a:rPr lang="en-US" baseline="0" dirty="0" smtClean="0"/>
              <a:t>…a bunch of ships with no wings. Huh. What’s going on here?</a:t>
            </a:r>
          </a:p>
          <a:p>
            <a:endParaRPr lang="en-US" baseline="0" dirty="0" smtClean="0"/>
          </a:p>
          <a:p>
            <a:r>
              <a:rPr lang="en-US" baseline="0" dirty="0" smtClean="0"/>
              <a:t>Back at the first resampling step, when we killed off those particles that were starting to generate wings, we killed off our chance of EVER generating wings there.</a:t>
            </a:r>
          </a:p>
          <a:p>
            <a:r>
              <a:rPr lang="en-US" baseline="0" dirty="0" smtClean="0"/>
              <a:t>That’s because once the program decides not to generate wings and to move on to generating the next body piece, it can’t go back and reverse that decision.</a:t>
            </a:r>
          </a:p>
          <a:p>
            <a:endParaRPr lang="en-US" baseline="0" dirty="0" smtClean="0"/>
          </a:p>
          <a:p>
            <a:r>
              <a:rPr lang="en-US" baseline="0" dirty="0" smtClean="0"/>
              <a:t>Essentially, our particle filter is ‘collapsing’—the weight difference between high-weight and low-weight particles is really big, so resampling tends to cause one or a few high-weight particles to dominate, especially when accumulated over multiple resampling steps.</a:t>
            </a:r>
          </a:p>
          <a:p>
            <a:endParaRPr lang="en-US" baseline="0" dirty="0" smtClean="0"/>
          </a:p>
          <a:p>
            <a:r>
              <a:rPr lang="en-US" baseline="0" dirty="0" smtClean="0"/>
              <a:t>Great. Is there anything we can do about this problem?</a:t>
            </a:r>
          </a:p>
        </p:txBody>
      </p:sp>
      <p:sp>
        <p:nvSpPr>
          <p:cNvPr id="4" name="Slide Number Placeholder 3"/>
          <p:cNvSpPr>
            <a:spLocks noGrp="1"/>
          </p:cNvSpPr>
          <p:nvPr>
            <p:ph type="sldNum" sz="quarter" idx="10"/>
          </p:nvPr>
        </p:nvSpPr>
        <p:spPr/>
        <p:txBody>
          <a:bodyPr/>
          <a:lstStyle/>
          <a:p>
            <a:fld id="{9F399B5A-528E-0D47-A559-0F04AF619DD6}" type="slidenum">
              <a:rPr lang="en-US" smtClean="0"/>
              <a:t>24</a:t>
            </a:fld>
            <a:endParaRPr lang="en-US"/>
          </a:p>
        </p:txBody>
      </p:sp>
    </p:spTree>
    <p:extLst>
      <p:ext uri="{BB962C8B-B14F-4D97-AF65-F5344CB8AC3E}">
        <p14:creationId xmlns:p14="http://schemas.microsoft.com/office/powerpoint/2010/main" val="2641197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 yes.</a:t>
            </a:r>
          </a:p>
          <a:p>
            <a:r>
              <a:rPr lang="en-US" dirty="0" smtClean="0"/>
              <a:t>One of our main insights is that</a:t>
            </a:r>
          </a:p>
          <a:p>
            <a:r>
              <a:rPr lang="en-US" dirty="0" smtClean="0"/>
              <a:t>While SMC</a:t>
            </a:r>
            <a:r>
              <a:rPr lang="en-US" baseline="0" dirty="0" smtClean="0"/>
              <a:t> is traditionally used on linear, time-series models,</a:t>
            </a:r>
            <a:endParaRPr lang="en-US" dirty="0" smtClean="0"/>
          </a:p>
          <a:p>
            <a:r>
              <a:rPr lang="en-US" dirty="0" smtClean="0"/>
              <a:t>Procedural models tend to have structure that we can exploit.</a:t>
            </a:r>
          </a:p>
          <a:p>
            <a:endParaRPr lang="en-US" dirty="0" smtClean="0"/>
          </a:p>
          <a:p>
            <a:r>
              <a:rPr lang="en-US" dirty="0" smtClean="0"/>
              <a:t>Let’s look at our ship generating program again.</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25</a:t>
            </a:fld>
            <a:endParaRPr lang="en-US"/>
          </a:p>
        </p:txBody>
      </p:sp>
    </p:spTree>
    <p:extLst>
      <p:ext uri="{BB962C8B-B14F-4D97-AF65-F5344CB8AC3E}">
        <p14:creationId xmlns:p14="http://schemas.microsoft.com/office/powerpoint/2010/main" val="251235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look at these</a:t>
            </a:r>
            <a:r>
              <a:rPr lang="en-US" baseline="0" dirty="0" smtClean="0"/>
              <a:t> two recursive functions.</a:t>
            </a:r>
          </a:p>
          <a:p>
            <a:endParaRPr lang="en-US" baseline="0" dirty="0" smtClean="0"/>
          </a:p>
          <a:p>
            <a:r>
              <a:rPr lang="en-US" baseline="0" dirty="0" smtClean="0"/>
              <a:t>When we execute this program, we get a tree of function calls, like this one</a:t>
            </a:r>
          </a:p>
          <a:p>
            <a:r>
              <a:rPr lang="en-US" baseline="0" dirty="0" smtClean="0"/>
              <a:t>There’s a “spine” of recursive calls to ship, off of which might spawn a bunch of recursive calls to ‘wings’</a:t>
            </a:r>
          </a:p>
          <a:p>
            <a:endParaRPr lang="en-US" baseline="0" dirty="0" smtClean="0"/>
          </a:p>
          <a:p>
            <a:r>
              <a:rPr lang="en-US" baseline="0" dirty="0" smtClean="0"/>
              <a:t>But I said earlier that SMC requires a linear sequence of random choices</a:t>
            </a:r>
          </a:p>
          <a:p>
            <a:r>
              <a:rPr lang="en-US" baseline="0" dirty="0" smtClean="0"/>
              <a:t>This program has no obvious, canonical ‘time’ ordering,</a:t>
            </a:r>
          </a:p>
          <a:p>
            <a:r>
              <a:rPr lang="en-US" baseline="0" dirty="0" smtClean="0"/>
              <a:t>so we need to linearize this tree somehow.</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26</a:t>
            </a:fld>
            <a:endParaRPr lang="en-US"/>
          </a:p>
        </p:txBody>
      </p:sp>
    </p:spTree>
    <p:extLst>
      <p:ext uri="{BB962C8B-B14F-4D97-AF65-F5344CB8AC3E}">
        <p14:creationId xmlns:p14="http://schemas.microsoft.com/office/powerpoint/2010/main" val="2338183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there are many possible ways</a:t>
            </a:r>
            <a:r>
              <a:rPr lang="en-US" baseline="0" dirty="0" smtClean="0"/>
              <a:t> to linearize.</a:t>
            </a:r>
          </a:p>
          <a:p>
            <a:endParaRPr lang="en-US" baseline="0" dirty="0" smtClean="0"/>
          </a:p>
          <a:p>
            <a:r>
              <a:rPr lang="en-US" baseline="0" dirty="0" smtClean="0"/>
              <a:t>In the example I just showed, I was using the depth-first ordering, which is the order in which most programming languages will execute, because they organize function calls on a stack.</a:t>
            </a:r>
          </a:p>
          <a:p>
            <a:endParaRPr lang="en-US" baseline="0" dirty="0" smtClean="0"/>
          </a:p>
          <a:p>
            <a:r>
              <a:rPr lang="en-US" baseline="0" dirty="0" smtClean="0"/>
              <a:t>But we could also do, say, an ordering that generates all the body pieces first, and then generates the wings.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27</a:t>
            </a:fld>
            <a:endParaRPr lang="en-US"/>
          </a:p>
        </p:txBody>
      </p:sp>
    </p:spTree>
    <p:extLst>
      <p:ext uri="{BB962C8B-B14F-4D97-AF65-F5344CB8AC3E}">
        <p14:creationId xmlns:p14="http://schemas.microsoft.com/office/powerpoint/2010/main" val="3690238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critical part: the linearization</a:t>
            </a:r>
            <a:r>
              <a:rPr lang="en-US" baseline="0" dirty="0" smtClean="0"/>
              <a:t> order we pick will change the behavior of SMC.</a:t>
            </a:r>
          </a:p>
          <a:p>
            <a:endParaRPr lang="en-US" baseline="0" dirty="0" smtClean="0"/>
          </a:p>
          <a:p>
            <a:r>
              <a:rPr lang="en-US" baseline="0" dirty="0" smtClean="0"/>
              <a:t>We already saw how using the depth-first ordering causes it to generate sad, wingless spaceships.</a:t>
            </a:r>
          </a:p>
          <a:p>
            <a:endParaRPr lang="en-US" baseline="0" dirty="0" smtClean="0"/>
          </a:p>
          <a:p>
            <a:r>
              <a:rPr lang="en-US" baseline="0" dirty="0" smtClean="0"/>
              <a:t>But if we use this ‘body-first’ ordering? No such problem—there’s no issue with SMC resampling being forced to pick body pieces over wing pieces.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28</a:t>
            </a:fld>
            <a:endParaRPr lang="en-US"/>
          </a:p>
        </p:txBody>
      </p:sp>
    </p:spTree>
    <p:extLst>
      <p:ext uri="{BB962C8B-B14F-4D97-AF65-F5344CB8AC3E}">
        <p14:creationId xmlns:p14="http://schemas.microsoft.com/office/powerpoint/2010/main" val="2794774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we’ve solved our problem with spaceships, but how do</a:t>
            </a:r>
            <a:r>
              <a:rPr lang="en-US" baseline="0" dirty="0" smtClean="0"/>
              <a:t> we choose execution order in general, for any program? It’s not very clear how to do this.</a:t>
            </a:r>
          </a:p>
          <a:p>
            <a:endParaRPr lang="en-US" baseline="0" dirty="0" smtClean="0"/>
          </a:p>
          <a:p>
            <a:r>
              <a:rPr lang="en-US" baseline="0" dirty="0" smtClean="0"/>
              <a:t>It’ll depend on the procedural modeling program we’re using, obviously.</a:t>
            </a:r>
          </a:p>
          <a:p>
            <a:endParaRPr lang="en-US" baseline="0" dirty="0" smtClean="0"/>
          </a:p>
          <a:p>
            <a:r>
              <a:rPr lang="en-US" baseline="0" dirty="0" smtClean="0"/>
              <a:t>And we’ve seen how it also depends upon what likelihood function we use, like volumetric similarity.</a:t>
            </a:r>
          </a:p>
          <a:p>
            <a:endParaRPr lang="en-US" baseline="0" dirty="0" smtClean="0"/>
          </a:p>
          <a:p>
            <a:r>
              <a:rPr lang="en-US" baseline="0" dirty="0" smtClean="0"/>
              <a:t>And it can be really awkward and time-consuming to re-write the program to execute in different orders.</a:t>
            </a:r>
          </a:p>
          <a:p>
            <a:endParaRPr lang="en-US" baseline="0" dirty="0" smtClean="0"/>
          </a:p>
          <a:p>
            <a:r>
              <a:rPr lang="en-US" baseline="0" dirty="0" smtClean="0"/>
              <a:t>So we really need some way to automatically discover good orderings.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29</a:t>
            </a:fld>
            <a:endParaRPr lang="en-US"/>
          </a:p>
        </p:txBody>
      </p:sp>
    </p:spTree>
    <p:extLst>
      <p:ext uri="{BB962C8B-B14F-4D97-AF65-F5344CB8AC3E}">
        <p14:creationId xmlns:p14="http://schemas.microsoft.com/office/powerpoint/2010/main" val="2129144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they’re also usually highly</a:t>
            </a:r>
            <a:r>
              <a:rPr lang="en-US" baseline="0" dirty="0" smtClean="0"/>
              <a:t> parameterized, structured, and even recursive.</a:t>
            </a:r>
          </a:p>
          <a:p>
            <a:r>
              <a:rPr lang="en-US" baseline="0" dirty="0" smtClean="0"/>
              <a:t>Small changes in </a:t>
            </a:r>
            <a:r>
              <a:rPr lang="en-US" baseline="0" dirty="0" err="1" smtClean="0"/>
              <a:t>params</a:t>
            </a:r>
            <a:r>
              <a:rPr lang="en-US" baseline="0" dirty="0" smtClean="0"/>
              <a:t> can lead to unpredictable emergent behavior,</a:t>
            </a:r>
          </a:p>
          <a:p>
            <a:r>
              <a:rPr lang="en-US" baseline="0" dirty="0" smtClean="0"/>
              <a:t>Like the abrupt changes in the appearance of this tree.</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3</a:t>
            </a:fld>
            <a:endParaRPr lang="en-US"/>
          </a:p>
        </p:txBody>
      </p:sp>
    </p:spTree>
    <p:extLst>
      <p:ext uri="{BB962C8B-B14F-4D97-AF65-F5344CB8AC3E}">
        <p14:creationId xmlns:p14="http://schemas.microsoft.com/office/powerpoint/2010/main" val="499650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our key idea: we’re already doing stochastic sampling—why don’t we just randomize the execution</a:t>
            </a:r>
            <a:r>
              <a:rPr lang="en-US" baseline="0" dirty="0" smtClean="0"/>
              <a:t> order of every particle?</a:t>
            </a:r>
          </a:p>
          <a:p>
            <a:r>
              <a:rPr lang="en-US" baseline="0" dirty="0" smtClean="0"/>
              <a:t>Hopefully this will lead SMC to discover and favor good orderings, as it resamples away the bad ones.</a:t>
            </a:r>
          </a:p>
          <a:p>
            <a:endParaRPr lang="en-US" dirty="0" smtClean="0"/>
          </a:p>
          <a:p>
            <a:r>
              <a:rPr lang="en-US" dirty="0" smtClean="0"/>
              <a:t>Those</a:t>
            </a:r>
            <a:r>
              <a:rPr lang="en-US" baseline="0" dirty="0" smtClean="0"/>
              <a:t> of you with a rendering background might recognize this idea of randomly combining different sampling strategies</a:t>
            </a:r>
          </a:p>
          <a:p>
            <a:r>
              <a:rPr lang="en-US" baseline="0" dirty="0" smtClean="0"/>
              <a:t>As similar to what multiple </a:t>
            </a:r>
            <a:r>
              <a:rPr lang="en-US" baseline="0" smtClean="0"/>
              <a:t>importance sampling does.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30</a:t>
            </a:fld>
            <a:endParaRPr lang="en-US"/>
          </a:p>
        </p:txBody>
      </p:sp>
    </p:spTree>
    <p:extLst>
      <p:ext uri="{BB962C8B-B14F-4D97-AF65-F5344CB8AC3E}">
        <p14:creationId xmlns:p14="http://schemas.microsoft.com/office/powerpoint/2010/main" val="1512002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insight leads to an algorithm we call Stochastically Ordered Sequential Monte Carlo, or SOSMC for short.</a:t>
            </a:r>
            <a:endParaRPr lang="en-US" dirty="0" smtClean="0"/>
          </a:p>
          <a:p>
            <a:endParaRPr lang="en-US" dirty="0" smtClean="0"/>
          </a:p>
          <a:p>
            <a:r>
              <a:rPr lang="en-US" dirty="0" smtClean="0"/>
              <a:t>Formally, what it does is to</a:t>
            </a:r>
            <a:r>
              <a:rPr lang="en-US" baseline="0" dirty="0" smtClean="0"/>
              <a:t> take our probability distribution…</a:t>
            </a:r>
          </a:p>
        </p:txBody>
      </p:sp>
      <p:sp>
        <p:nvSpPr>
          <p:cNvPr id="4" name="Slide Number Placeholder 3"/>
          <p:cNvSpPr>
            <a:spLocks noGrp="1"/>
          </p:cNvSpPr>
          <p:nvPr>
            <p:ph type="sldNum" sz="quarter" idx="10"/>
          </p:nvPr>
        </p:nvSpPr>
        <p:spPr/>
        <p:txBody>
          <a:bodyPr/>
          <a:lstStyle/>
          <a:p>
            <a:fld id="{9F399B5A-528E-0D47-A559-0F04AF619DD6}" type="slidenum">
              <a:rPr lang="en-US" smtClean="0"/>
              <a:t>31</a:t>
            </a:fld>
            <a:endParaRPr lang="en-US"/>
          </a:p>
        </p:txBody>
      </p:sp>
    </p:spTree>
    <p:extLst>
      <p:ext uri="{BB962C8B-B14F-4D97-AF65-F5344CB8AC3E}">
        <p14:creationId xmlns:p14="http://schemas.microsoft.com/office/powerpoint/2010/main" val="2080480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…Introduce auxiliary random choices ‘o’ to represent ordering decisions</a:t>
            </a:r>
          </a:p>
          <a:p>
            <a:r>
              <a:rPr lang="en-US" baseline="0" dirty="0" smtClean="0"/>
              <a:t>And then marginalize out those choices</a:t>
            </a:r>
          </a:p>
          <a:p>
            <a:endParaRPr lang="en-US" baseline="0" dirty="0" smtClean="0"/>
          </a:p>
          <a:p>
            <a:r>
              <a:rPr lang="en-US" baseline="0" dirty="0" smtClean="0"/>
              <a:t>There’s a proof in the paper that doing this doesn’t change the final distribution that SMC samples from.</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32</a:t>
            </a:fld>
            <a:endParaRPr lang="en-US"/>
          </a:p>
        </p:txBody>
      </p:sp>
    </p:spTree>
    <p:extLst>
      <p:ext uri="{BB962C8B-B14F-4D97-AF65-F5344CB8AC3E}">
        <p14:creationId xmlns:p14="http://schemas.microsoft.com/office/powerpoint/2010/main" val="2080480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that’s nice in principle, but how do</a:t>
            </a:r>
            <a:r>
              <a:rPr lang="en-US" baseline="0" dirty="0" smtClean="0"/>
              <a:t> we actually implement random re-ordering for actual programs?</a:t>
            </a:r>
          </a:p>
          <a:p>
            <a:r>
              <a:rPr lang="en-US" baseline="0" dirty="0" smtClean="0"/>
              <a:t>We do this by introducing a new programming primitive called the ‘stochastic future’.</a:t>
            </a:r>
          </a:p>
          <a:p>
            <a:endParaRPr lang="en-US" baseline="0" dirty="0" smtClean="0"/>
          </a:p>
          <a:p>
            <a:r>
              <a:rPr lang="en-US" baseline="0" dirty="0" smtClean="0"/>
              <a:t>Here’s our trusty spaceship program again.</a:t>
            </a:r>
          </a:p>
        </p:txBody>
      </p:sp>
      <p:sp>
        <p:nvSpPr>
          <p:cNvPr id="4" name="Slide Number Placeholder 3"/>
          <p:cNvSpPr>
            <a:spLocks noGrp="1"/>
          </p:cNvSpPr>
          <p:nvPr>
            <p:ph type="sldNum" sz="quarter" idx="10"/>
          </p:nvPr>
        </p:nvSpPr>
        <p:spPr/>
        <p:txBody>
          <a:bodyPr/>
          <a:lstStyle/>
          <a:p>
            <a:fld id="{9F399B5A-528E-0D47-A559-0F04AF619DD6}" type="slidenum">
              <a:rPr lang="en-US" smtClean="0"/>
              <a:t>33</a:t>
            </a:fld>
            <a:endParaRPr lang="en-US"/>
          </a:p>
        </p:txBody>
      </p:sp>
    </p:spTree>
    <p:extLst>
      <p:ext uri="{BB962C8B-B14F-4D97-AF65-F5344CB8AC3E}">
        <p14:creationId xmlns:p14="http://schemas.microsoft.com/office/powerpoint/2010/main" val="325612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here’s the program transformed to use stochastic futures.</a:t>
            </a:r>
          </a:p>
          <a:p>
            <a:r>
              <a:rPr lang="en-US" baseline="0" dirty="0" smtClean="0"/>
              <a:t>We’ve wrapped each of these recursive call blocks in an anonymous function, and passed that function to this ‘future’ operator.</a:t>
            </a:r>
          </a:p>
          <a:p>
            <a:r>
              <a:rPr lang="en-US" baseline="0" dirty="0" smtClean="0"/>
              <a:t>So what does this do, exactly?</a:t>
            </a:r>
          </a:p>
          <a:p>
            <a:endParaRPr lang="en-US" baseline="0" dirty="0" smtClean="0"/>
          </a:p>
          <a:p>
            <a:r>
              <a:rPr lang="en-US" baseline="0" dirty="0" smtClean="0"/>
              <a:t>Well, the ‘future’ part of stochastic futures means that these functions don’t necessarily execute immediately—instead, we’re only guaranteed that they will finish executing before the program terminates.</a:t>
            </a:r>
          </a:p>
          <a:p>
            <a:endParaRPr lang="en-US" baseline="0" dirty="0" smtClean="0"/>
          </a:p>
          <a:p>
            <a:r>
              <a:rPr lang="en-US" baseline="0" dirty="0" smtClean="0"/>
              <a:t>And the ‘stochastic’ part means that they execute in a random order with respect to one another</a:t>
            </a:r>
          </a:p>
          <a:p>
            <a:r>
              <a:rPr lang="en-US" baseline="0" dirty="0" smtClean="0"/>
              <a:t>Basically, under the hood, there’s a global queue, and functions get pulled off this queue at random until it’s empty.</a:t>
            </a:r>
          </a:p>
        </p:txBody>
      </p:sp>
      <p:sp>
        <p:nvSpPr>
          <p:cNvPr id="4" name="Slide Number Placeholder 3"/>
          <p:cNvSpPr>
            <a:spLocks noGrp="1"/>
          </p:cNvSpPr>
          <p:nvPr>
            <p:ph type="sldNum" sz="quarter" idx="10"/>
          </p:nvPr>
        </p:nvSpPr>
        <p:spPr/>
        <p:txBody>
          <a:bodyPr/>
          <a:lstStyle/>
          <a:p>
            <a:fld id="{9F399B5A-528E-0D47-A559-0F04AF619DD6}" type="slidenum">
              <a:rPr lang="en-US" smtClean="0"/>
              <a:t>34</a:t>
            </a:fld>
            <a:endParaRPr lang="en-US"/>
          </a:p>
        </p:txBody>
      </p:sp>
    </p:spTree>
    <p:extLst>
      <p:ext uri="{BB962C8B-B14F-4D97-AF65-F5344CB8AC3E}">
        <p14:creationId xmlns:p14="http://schemas.microsoft.com/office/powerpoint/2010/main" val="660219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more </a:t>
            </a:r>
            <a:r>
              <a:rPr lang="en-US" baseline="0" dirty="0" smtClean="0"/>
              <a:t>details </a:t>
            </a:r>
            <a:r>
              <a:rPr lang="en-US" baseline="0" dirty="0" err="1" smtClean="0"/>
              <a:t>that’re</a:t>
            </a:r>
            <a:r>
              <a:rPr lang="en-US" baseline="0" dirty="0" smtClean="0"/>
              <a:t> important to nail down about using stochastic futures.</a:t>
            </a:r>
          </a:p>
          <a:p>
            <a:endParaRPr lang="en-US" baseline="0" dirty="0" smtClean="0"/>
          </a:p>
          <a:p>
            <a:r>
              <a:rPr lang="en-US" baseline="0" dirty="0" smtClean="0"/>
              <a:t>First, where do you need to put them in a program?</a:t>
            </a:r>
          </a:p>
          <a:p>
            <a:r>
              <a:rPr lang="en-US" baseline="0" dirty="0" smtClean="0"/>
              <a:t>They should wrap every conditional that’s predicated on the value of a random choice.</a:t>
            </a:r>
          </a:p>
          <a:p>
            <a:r>
              <a:rPr lang="en-US" baseline="0" dirty="0" smtClean="0"/>
              <a:t>Basically, any time a random choice can cause the program to take a different execution path.</a:t>
            </a:r>
          </a:p>
          <a:p>
            <a:r>
              <a:rPr lang="en-US" baseline="0" dirty="0" smtClean="0"/>
              <a:t>In our implementations, we’ve just done this by hand, but it’s totally possible to automate this with a source-to-source transformation.</a:t>
            </a:r>
          </a:p>
          <a:p>
            <a:endParaRPr lang="en-US" baseline="0" dirty="0" smtClean="0"/>
          </a:p>
          <a:p>
            <a:r>
              <a:rPr lang="en-US" baseline="0" dirty="0" smtClean="0"/>
              <a:t>I’ve also been saying that these stochastic futures are just functions, which is fine if you’re working in a purely functional programming language</a:t>
            </a:r>
          </a:p>
          <a:p>
            <a:r>
              <a:rPr lang="en-US" baseline="0" dirty="0" smtClean="0"/>
              <a:t>But what about imperative languages, with looping constructs? We want to make sure that loop iterations of different futures can be re-ordered with respect to one another, which makes things more complicated.</a:t>
            </a:r>
          </a:p>
          <a:p>
            <a:r>
              <a:rPr lang="en-US" baseline="0" dirty="0" smtClean="0"/>
              <a:t>In the paper, we outline an implementation for imperative languages that uses co-routines to represent futures.</a:t>
            </a:r>
          </a:p>
        </p:txBody>
      </p:sp>
      <p:sp>
        <p:nvSpPr>
          <p:cNvPr id="4" name="Slide Number Placeholder 3"/>
          <p:cNvSpPr>
            <a:spLocks noGrp="1"/>
          </p:cNvSpPr>
          <p:nvPr>
            <p:ph type="sldNum" sz="quarter" idx="10"/>
          </p:nvPr>
        </p:nvSpPr>
        <p:spPr/>
        <p:txBody>
          <a:bodyPr/>
          <a:lstStyle/>
          <a:p>
            <a:fld id="{9F399B5A-528E-0D47-A559-0F04AF619DD6}" type="slidenum">
              <a:rPr lang="en-US" smtClean="0"/>
              <a:t>35</a:t>
            </a:fld>
            <a:endParaRPr lang="en-US"/>
          </a:p>
        </p:txBody>
      </p:sp>
    </p:spTree>
    <p:extLst>
      <p:ext uri="{BB962C8B-B14F-4D97-AF65-F5344CB8AC3E}">
        <p14:creationId xmlns:p14="http://schemas.microsoft.com/office/powerpoint/2010/main" val="3711033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know how it works, we can take a look at what</a:t>
            </a:r>
            <a:r>
              <a:rPr lang="en-US" baseline="0" dirty="0" smtClean="0"/>
              <a:t> SOSMC can actually do.</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36</a:t>
            </a:fld>
            <a:endParaRPr lang="en-US"/>
          </a:p>
        </p:txBody>
      </p:sp>
    </p:spTree>
    <p:extLst>
      <p:ext uri="{BB962C8B-B14F-4D97-AF65-F5344CB8AC3E}">
        <p14:creationId xmlns:p14="http://schemas.microsoft.com/office/powerpoint/2010/main" val="2033674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it</a:t>
            </a:r>
            <a:r>
              <a:rPr lang="en-US" baseline="0" dirty="0" smtClean="0"/>
              <a:t> tends to converge to high-likelihood results faster than MH or SMC using the depth-first ordering.</a:t>
            </a:r>
          </a:p>
          <a:p>
            <a:endParaRPr lang="en-US" baseline="0" dirty="0" smtClean="0"/>
          </a:p>
          <a:p>
            <a:r>
              <a:rPr lang="en-US" baseline="0" dirty="0" smtClean="0"/>
              <a:t>Here, I’m targeting the spaceship program to the shape in black.</a:t>
            </a:r>
          </a:p>
          <a:p>
            <a:r>
              <a:rPr lang="en-US" baseline="0" dirty="0" smtClean="0"/>
              <a:t>I’ve plotted log-likelihood on the y axis against increasing computation time on the x-axis.</a:t>
            </a:r>
          </a:p>
          <a:p>
            <a:r>
              <a:rPr lang="en-US" baseline="0" dirty="0" smtClean="0"/>
              <a:t>Each vertical slice through the graph compares these three algorithms when given the same amount of computation.</a:t>
            </a:r>
          </a:p>
          <a:p>
            <a:r>
              <a:rPr lang="en-US" baseline="0" dirty="0" smtClean="0"/>
              <a:t>You can see that SOSMC converges faster than the other two methods.</a:t>
            </a:r>
          </a:p>
        </p:txBody>
      </p:sp>
      <p:sp>
        <p:nvSpPr>
          <p:cNvPr id="4" name="Slide Number Placeholder 3"/>
          <p:cNvSpPr>
            <a:spLocks noGrp="1"/>
          </p:cNvSpPr>
          <p:nvPr>
            <p:ph type="sldNum" sz="quarter" idx="10"/>
          </p:nvPr>
        </p:nvSpPr>
        <p:spPr/>
        <p:txBody>
          <a:bodyPr/>
          <a:lstStyle/>
          <a:p>
            <a:fld id="{9F399B5A-528E-0D47-A559-0F04AF619DD6}" type="slidenum">
              <a:rPr lang="en-US" smtClean="0"/>
              <a:t>37</a:t>
            </a:fld>
            <a:endParaRPr lang="en-US"/>
          </a:p>
        </p:txBody>
      </p:sp>
    </p:spTree>
    <p:extLst>
      <p:ext uri="{BB962C8B-B14F-4D97-AF65-F5344CB8AC3E}">
        <p14:creationId xmlns:p14="http://schemas.microsoft.com/office/powerpoint/2010/main" val="3232849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same plot, but for a different</a:t>
            </a:r>
            <a:r>
              <a:rPr lang="en-US" baseline="0" dirty="0" smtClean="0"/>
              <a:t> program that grows a connected assembly of towers and silos.</a:t>
            </a:r>
          </a:p>
          <a:p>
            <a:r>
              <a:rPr lang="en-US" baseline="0" dirty="0" smtClean="0"/>
              <a:t>One interesting thing going on here is that while SOSMC does well even with very few particles…</a:t>
            </a:r>
          </a:p>
          <a:p>
            <a:r>
              <a:rPr lang="en-US" baseline="0" dirty="0" smtClean="0"/>
              <a:t>…ordering problems often cause depth-first SMC to miss generating an entire half of the target crescent shape</a:t>
            </a:r>
          </a:p>
          <a:p>
            <a:r>
              <a:rPr lang="en-US" baseline="0" dirty="0" smtClean="0"/>
              <a:t>And if you look at the graph, it doesn’t seem to be converging to the same score level as the other two methods.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38</a:t>
            </a:fld>
            <a:endParaRPr lang="en-US"/>
          </a:p>
        </p:txBody>
      </p:sp>
    </p:spTree>
    <p:extLst>
      <p:ext uri="{BB962C8B-B14F-4D97-AF65-F5344CB8AC3E}">
        <p14:creationId xmlns:p14="http://schemas.microsoft.com/office/powerpoint/2010/main" val="1319842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another plot for a tree program, targeted to a really long shape with a bul</a:t>
            </a:r>
            <a:r>
              <a:rPr lang="en-US" baseline="0" dirty="0" smtClean="0"/>
              <a:t>b at the end.</a:t>
            </a:r>
          </a:p>
          <a:p>
            <a:endParaRPr lang="en-US" baseline="0" dirty="0" smtClean="0"/>
          </a:p>
          <a:p>
            <a:r>
              <a:rPr lang="en-US" baseline="0" dirty="0" smtClean="0"/>
              <a:t>MH has the worst performance of all the methods on this one.</a:t>
            </a:r>
          </a:p>
          <a:p>
            <a:r>
              <a:rPr lang="en-US" baseline="0" dirty="0" smtClean="0"/>
              <a:t>That’s because hitting this target shape requires a carefully-coordinated sequence of parameter choices,</a:t>
            </a:r>
          </a:p>
          <a:p>
            <a:r>
              <a:rPr lang="en-US" baseline="0" dirty="0" smtClean="0"/>
              <a:t>which MH’s random mutation-based search process has a difficult time finding,</a:t>
            </a:r>
          </a:p>
          <a:p>
            <a:r>
              <a:rPr lang="en-US" baseline="0" dirty="0" smtClean="0"/>
              <a:t>Whereas the sequential methods do better.</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39</a:t>
            </a:fld>
            <a:endParaRPr lang="en-US"/>
          </a:p>
        </p:txBody>
      </p:sp>
    </p:spTree>
    <p:extLst>
      <p:ext uri="{BB962C8B-B14F-4D97-AF65-F5344CB8AC3E}">
        <p14:creationId xmlns:p14="http://schemas.microsoft.com/office/powerpoint/2010/main" val="281768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surprising that there’s an interest in tools for controlling </a:t>
            </a:r>
            <a:r>
              <a:rPr lang="en-US" dirty="0" err="1" smtClean="0"/>
              <a:t>proc</a:t>
            </a:r>
            <a:r>
              <a:rPr lang="en-US" dirty="0" smtClean="0"/>
              <a:t> mods.</a:t>
            </a:r>
          </a:p>
          <a:p>
            <a:r>
              <a:rPr lang="en-US" dirty="0" smtClean="0"/>
              <a:t>All</a:t>
            </a:r>
            <a:r>
              <a:rPr lang="en-US" baseline="0" dirty="0" smtClean="0"/>
              <a:t> the papers in this session can be seen from this perspective.</a:t>
            </a:r>
          </a:p>
          <a:p>
            <a:endParaRPr lang="en-US" baseline="0" dirty="0" smtClean="0"/>
          </a:p>
          <a:p>
            <a:r>
              <a:rPr lang="en-US" baseline="0" dirty="0" smtClean="0"/>
              <a:t>Whether it’s controlling their style and placement through examples and interactive painting…</a:t>
            </a:r>
          </a:p>
          <a:p>
            <a:endParaRPr lang="en-US" baseline="0" dirty="0" smtClean="0"/>
          </a:p>
          <a:p>
            <a:r>
              <a:rPr lang="en-US" baseline="0" dirty="0" smtClean="0"/>
              <a:t>…controlling architecture context-sensitive decision making and coordination…</a:t>
            </a:r>
          </a:p>
          <a:p>
            <a:endParaRPr lang="en-US" baseline="0" dirty="0" smtClean="0"/>
          </a:p>
          <a:p>
            <a:r>
              <a:rPr lang="en-US" baseline="0" dirty="0" smtClean="0"/>
              <a:t>…or recording interactive modeling sessions which generalize predictably when replayed in new settings.</a:t>
            </a:r>
          </a:p>
          <a:p>
            <a:endParaRPr lang="en-US" baseline="0" dirty="0" smtClean="0"/>
          </a:p>
          <a:p>
            <a:r>
              <a:rPr lang="en-US" baseline="0" dirty="0" smtClean="0"/>
              <a:t>In this talk, I’ll focus on a different tool for procedural model control…</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a:t>
            </a:fld>
            <a:endParaRPr lang="en-US"/>
          </a:p>
        </p:txBody>
      </p:sp>
    </p:spTree>
    <p:extLst>
      <p:ext uri="{BB962C8B-B14F-4D97-AF65-F5344CB8AC3E}">
        <p14:creationId xmlns:p14="http://schemas.microsoft.com/office/powerpoint/2010/main" val="3992083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if we look back</a:t>
            </a:r>
            <a:r>
              <a:rPr lang="en-US" baseline="0" dirty="0" smtClean="0"/>
              <a:t> at one of our earlier examples, where we were trying to get the tree program to match this shape,</a:t>
            </a:r>
          </a:p>
          <a:p>
            <a:r>
              <a:rPr lang="en-US" baseline="0" dirty="0" smtClean="0"/>
              <a:t>SOSMC found the result on the left after a little more than 20 seconds, whereas MH was still struggling after the same amount of time. </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40</a:t>
            </a:fld>
            <a:endParaRPr lang="en-US"/>
          </a:p>
        </p:txBody>
      </p:sp>
    </p:spTree>
    <p:extLst>
      <p:ext uri="{BB962C8B-B14F-4D97-AF65-F5344CB8AC3E}">
        <p14:creationId xmlns:p14="http://schemas.microsoft.com/office/powerpoint/2010/main" val="1814466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we want to support more types of controls than just volumetric constraints, so here’s </a:t>
            </a:r>
            <a:r>
              <a:rPr lang="en-US" baseline="0" smtClean="0"/>
              <a:t>an example that uses </a:t>
            </a:r>
            <a:r>
              <a:rPr lang="en-US" baseline="0" dirty="0" smtClean="0"/>
              <a:t>image-based silhouette controls.</a:t>
            </a:r>
          </a:p>
          <a:p>
            <a:endParaRPr lang="en-US" baseline="0" dirty="0" smtClean="0"/>
          </a:p>
          <a:p>
            <a:r>
              <a:rPr lang="en-US" baseline="0" dirty="0" smtClean="0"/>
              <a:t>These spaceships all resemble the target image when viewed head-on, but are free to exhibit interesting variations from other perspectives.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41</a:t>
            </a:fld>
            <a:endParaRPr lang="en-US"/>
          </a:p>
        </p:txBody>
      </p:sp>
    </p:spTree>
    <p:extLst>
      <p:ext uri="{BB962C8B-B14F-4D97-AF65-F5344CB8AC3E}">
        <p14:creationId xmlns:p14="http://schemas.microsoft.com/office/powerpoint/2010/main" val="108005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a similar example where we</a:t>
            </a:r>
            <a:r>
              <a:rPr lang="en-US" baseline="0" dirty="0" smtClean="0"/>
              <a:t> generate skylines that match a target silhouette. </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42</a:t>
            </a:fld>
            <a:endParaRPr lang="en-US"/>
          </a:p>
        </p:txBody>
      </p:sp>
    </p:spTree>
    <p:extLst>
      <p:ext uri="{BB962C8B-B14F-4D97-AF65-F5344CB8AC3E}">
        <p14:creationId xmlns:p14="http://schemas.microsoft.com/office/powerpoint/2010/main" val="3781850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played around with</a:t>
            </a:r>
            <a:r>
              <a:rPr lang="en-US" baseline="0" dirty="0" smtClean="0"/>
              <a:t> using SOSMC to control the shadows cast by objects.</a:t>
            </a:r>
          </a:p>
          <a:p>
            <a:r>
              <a:rPr lang="en-US" baseline="0" dirty="0" smtClean="0"/>
              <a:t>So here we have a random scattering of blocks that cast a shadow in the shape of a face when lit from a particular angle.</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43</a:t>
            </a:fld>
            <a:endParaRPr lang="en-US"/>
          </a:p>
        </p:txBody>
      </p:sp>
    </p:spTree>
    <p:extLst>
      <p:ext uri="{BB962C8B-B14F-4D97-AF65-F5344CB8AC3E}">
        <p14:creationId xmlns:p14="http://schemas.microsoft.com/office/powerpoint/2010/main" val="3925838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another example of a program that generates a maze</a:t>
            </a:r>
            <a:r>
              <a:rPr lang="en-US" baseline="0" dirty="0" smtClean="0"/>
              <a:t> of pipes which casts a shadow in the shape of the number 15.</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44</a:t>
            </a:fld>
            <a:endParaRPr lang="en-US"/>
          </a:p>
        </p:txBody>
      </p:sp>
    </p:spTree>
    <p:extLst>
      <p:ext uri="{BB962C8B-B14F-4D97-AF65-F5344CB8AC3E}">
        <p14:creationId xmlns:p14="http://schemas.microsoft.com/office/powerpoint/2010/main" val="3933749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SOSMC</a:t>
            </a:r>
            <a:r>
              <a:rPr lang="en-US" baseline="0" dirty="0" smtClean="0"/>
              <a:t> also has some limitations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45</a:t>
            </a:fld>
            <a:endParaRPr lang="en-US"/>
          </a:p>
        </p:txBody>
      </p:sp>
    </p:spTree>
    <p:extLst>
      <p:ext uri="{BB962C8B-B14F-4D97-AF65-F5344CB8AC3E}">
        <p14:creationId xmlns:p14="http://schemas.microsoft.com/office/powerpoint/2010/main" val="3792725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highlight that it</a:t>
            </a:r>
            <a:r>
              <a:rPr lang="en-US" baseline="0" dirty="0" smtClean="0"/>
              <a:t> still suffers a bit from that ‘filter collapse’ problem I mentioned earlier.</a:t>
            </a:r>
          </a:p>
          <a:p>
            <a:endParaRPr lang="en-US" baseline="0" dirty="0" smtClean="0"/>
          </a:p>
          <a:p>
            <a:r>
              <a:rPr lang="en-US" baseline="0" dirty="0" smtClean="0"/>
              <a:t>Here I’m showing a subset of the final set of particles that come out of SOSMC when targeting the spaceship program to the shape on the left.</a:t>
            </a:r>
          </a:p>
          <a:p>
            <a:endParaRPr lang="en-US" baseline="0" dirty="0" smtClean="0"/>
          </a:p>
          <a:p>
            <a:r>
              <a:rPr lang="en-US" baseline="0" dirty="0" smtClean="0"/>
              <a:t>You can see that while random execution re-ordering solves the no-wings problem we had earlier…these results all look really similar to one another.</a:t>
            </a:r>
          </a:p>
          <a:p>
            <a:r>
              <a:rPr lang="en-US" baseline="0" dirty="0" smtClean="0"/>
              <a:t>And that’s because a few high-scoring particles are still dominating on every resampling iteration, so the longer it runs, the more similar the histories of all the particles start to look.</a:t>
            </a:r>
          </a:p>
          <a:p>
            <a:endParaRPr lang="en-US" baseline="0" dirty="0" smtClean="0"/>
          </a:p>
        </p:txBody>
      </p:sp>
      <p:sp>
        <p:nvSpPr>
          <p:cNvPr id="4" name="Slide Number Placeholder 3"/>
          <p:cNvSpPr>
            <a:spLocks noGrp="1"/>
          </p:cNvSpPr>
          <p:nvPr>
            <p:ph type="sldNum" sz="quarter" idx="10"/>
          </p:nvPr>
        </p:nvSpPr>
        <p:spPr/>
        <p:txBody>
          <a:bodyPr/>
          <a:lstStyle/>
          <a:p>
            <a:fld id="{9F399B5A-528E-0D47-A559-0F04AF619DD6}" type="slidenum">
              <a:rPr lang="en-US" smtClean="0"/>
              <a:t>46</a:t>
            </a:fld>
            <a:endParaRPr lang="en-US"/>
          </a:p>
        </p:txBody>
      </p:sp>
    </p:spTree>
    <p:extLst>
      <p:ext uri="{BB962C8B-B14F-4D97-AF65-F5344CB8AC3E}">
        <p14:creationId xmlns:p14="http://schemas.microsoft.com/office/powerpoint/2010/main" val="247924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worth pointing out that MH has</a:t>
            </a:r>
            <a:r>
              <a:rPr lang="en-US" baseline="0" dirty="0" smtClean="0"/>
              <a:t> a very similar problem.</a:t>
            </a:r>
          </a:p>
          <a:p>
            <a:r>
              <a:rPr lang="en-US" baseline="0" dirty="0" smtClean="0"/>
              <a:t>Once it converges to a high-scoring solution, it tends to get stuck wiggling around that solution, rather than forging off in search of new ones.</a:t>
            </a:r>
          </a:p>
          <a:p>
            <a:endParaRPr lang="en-US" baseline="0" dirty="0" smtClean="0"/>
          </a:p>
          <a:p>
            <a:r>
              <a:rPr lang="en-US" baseline="0" dirty="0" smtClean="0"/>
              <a:t>Both algorithms have some techniques for mitigating this behavior, but they can be computationally expensive.</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47</a:t>
            </a:fld>
            <a:endParaRPr lang="en-US"/>
          </a:p>
        </p:txBody>
      </p:sp>
    </p:spTree>
    <p:extLst>
      <p:ext uri="{BB962C8B-B14F-4D97-AF65-F5344CB8AC3E}">
        <p14:creationId xmlns:p14="http://schemas.microsoft.com/office/powerpoint/2010/main" val="3098756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wrap up, I want to take a moment</a:t>
            </a:r>
            <a:r>
              <a:rPr lang="en-US" baseline="0" dirty="0" smtClean="0"/>
              <a:t> to look toward the future.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Hopefully,</a:t>
            </a:r>
            <a:r>
              <a:rPr lang="en-US" baseline="0" dirty="0" smtClean="0"/>
              <a:t> I’ve convinced you that for Bayesian procedural model control, SOSMC can be faster than previous methods.</a:t>
            </a:r>
          </a:p>
          <a:p>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48</a:t>
            </a:fld>
            <a:endParaRPr lang="en-US"/>
          </a:p>
        </p:txBody>
      </p:sp>
    </p:spTree>
    <p:extLst>
      <p:ext uri="{BB962C8B-B14F-4D97-AF65-F5344CB8AC3E}">
        <p14:creationId xmlns:p14="http://schemas.microsoft.com/office/powerpoint/2010/main" val="719473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is it fast enough for a game like No Man’s Sky,</a:t>
            </a:r>
            <a:r>
              <a:rPr lang="en-US" baseline="0" dirty="0" smtClean="0"/>
              <a:t> which generates procedural content on the fly, in real-time?</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49</a:t>
            </a:fld>
            <a:endParaRPr lang="en-US"/>
          </a:p>
        </p:txBody>
      </p:sp>
    </p:spTree>
    <p:extLst>
      <p:ext uri="{BB962C8B-B14F-4D97-AF65-F5344CB8AC3E}">
        <p14:creationId xmlns:p14="http://schemas.microsoft.com/office/powerpoint/2010/main" val="319089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…Bayesian</a:t>
            </a:r>
            <a:r>
              <a:rPr lang="en-US" baseline="0" dirty="0" smtClean="0"/>
              <a:t> inference</a:t>
            </a:r>
          </a:p>
          <a:p>
            <a:endParaRPr lang="en-US" baseline="0" dirty="0" smtClean="0"/>
          </a:p>
          <a:p>
            <a:r>
              <a:rPr lang="en-US" baseline="0" dirty="0" smtClean="0"/>
              <a:t>Which casts procedural model control as sampling from a probability distribution.</a:t>
            </a:r>
          </a:p>
          <a:p>
            <a:endParaRPr lang="en-US" baseline="0" dirty="0" smtClean="0"/>
          </a:p>
          <a:p>
            <a:r>
              <a:rPr lang="en-US" baseline="0" dirty="0" smtClean="0"/>
              <a:t>Specifically, the distribution over the random choices the procedural model makes, conditioned on obeying some control signal.</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5</a:t>
            </a:fld>
            <a:endParaRPr lang="en-US"/>
          </a:p>
        </p:txBody>
      </p:sp>
    </p:spTree>
    <p:extLst>
      <p:ext uri="{BB962C8B-B14F-4D97-AF65-F5344CB8AC3E}">
        <p14:creationId xmlns:p14="http://schemas.microsoft.com/office/powerpoint/2010/main" val="37183587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how about an</a:t>
            </a:r>
            <a:r>
              <a:rPr lang="en-US" baseline="0" dirty="0" smtClean="0"/>
              <a:t> interactive design tool, like Autodesk </a:t>
            </a:r>
            <a:r>
              <a:rPr lang="en-US" baseline="0" dirty="0" err="1" smtClean="0"/>
              <a:t>Homestyler</a:t>
            </a:r>
            <a:r>
              <a:rPr lang="en-US" baseline="0" dirty="0" smtClean="0"/>
              <a:t>, that needs to react quickly to user input?</a:t>
            </a:r>
          </a:p>
          <a:p>
            <a:endParaRPr lang="en-US" baseline="0" dirty="0" smtClean="0"/>
          </a:p>
          <a:p>
            <a:r>
              <a:rPr lang="en-US" baseline="0" dirty="0" smtClean="0"/>
              <a:t>The answer is…probably not yet. We still have a ways to go to make our algorithms fast enough for these use cases.</a:t>
            </a:r>
          </a:p>
          <a:p>
            <a:endParaRPr lang="en-US" baseline="0" dirty="0" smtClean="0"/>
          </a:p>
          <a:p>
            <a:r>
              <a:rPr lang="en-US" baseline="0" dirty="0" smtClean="0"/>
              <a:t>And I think something that might help us get there…</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50</a:t>
            </a:fld>
            <a:endParaRPr lang="en-US"/>
          </a:p>
        </p:txBody>
      </p:sp>
    </p:spTree>
    <p:extLst>
      <p:ext uri="{BB962C8B-B14F-4D97-AF65-F5344CB8AC3E}">
        <p14:creationId xmlns:p14="http://schemas.microsoft.com/office/powerpoint/2010/main" val="18033738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really embracing the view of procedural</a:t>
            </a:r>
            <a:r>
              <a:rPr lang="en-US" baseline="0" dirty="0" smtClean="0"/>
              <a:t> models as probabilistic programs.</a:t>
            </a:r>
          </a:p>
          <a:p>
            <a:endParaRPr lang="en-US" baseline="0" dirty="0" smtClean="0"/>
          </a:p>
          <a:p>
            <a:r>
              <a:rPr lang="en-US" baseline="0" dirty="0" smtClean="0"/>
              <a:t>For one thing, there are useful techniques we can borrow from the PL and compilers literature.</a:t>
            </a:r>
          </a:p>
          <a:p>
            <a:r>
              <a:rPr lang="en-US" baseline="0" dirty="0" smtClean="0"/>
              <a:t>Personally, I wouldn’t have thought of using SMC for procedural models, much less have come up with stochastic ordering, without this perspective.</a:t>
            </a:r>
          </a:p>
          <a:p>
            <a:r>
              <a:rPr lang="en-US" baseline="0" dirty="0" smtClean="0"/>
              <a:t>As a community, we’ve done a really good job at integrating tools from optimization, ML, and AI, and I think this is the next field to focus on.</a:t>
            </a:r>
          </a:p>
          <a:p>
            <a:endParaRPr lang="en-US" baseline="0" dirty="0" smtClean="0"/>
          </a:p>
          <a:p>
            <a:r>
              <a:rPr lang="en-US" baseline="0" dirty="0" smtClean="0"/>
              <a:t>Also, programs are a really powerful representation for procedural models. They’re Turing-complete, so they can capture any generative process you can come up with.</a:t>
            </a:r>
          </a:p>
          <a:p>
            <a:r>
              <a:rPr lang="en-US" baseline="0" dirty="0" smtClean="0"/>
              <a:t>I think this’ll be especially relevant for Bayesian computer vision and 3D reconstruction, where the prior is some process that generates possible scenes, and the likelihood scores how well those scenes match an observed image / scan.</a:t>
            </a:r>
          </a:p>
          <a:p>
            <a:r>
              <a:rPr lang="en-US" baseline="0" dirty="0" smtClean="0"/>
              <a:t>We’ll need to learn complex, structured priors for these problems, and in the long run, I think programs might be the only representation powerful enough to capture them.</a:t>
            </a:r>
          </a:p>
          <a:p>
            <a:endParaRPr lang="en-US" baseline="0" dirty="0" smtClean="0"/>
          </a:p>
        </p:txBody>
      </p:sp>
      <p:sp>
        <p:nvSpPr>
          <p:cNvPr id="4" name="Slide Number Placeholder 3"/>
          <p:cNvSpPr>
            <a:spLocks noGrp="1"/>
          </p:cNvSpPr>
          <p:nvPr>
            <p:ph type="sldNum" sz="quarter" idx="10"/>
          </p:nvPr>
        </p:nvSpPr>
        <p:spPr/>
        <p:txBody>
          <a:bodyPr/>
          <a:lstStyle/>
          <a:p>
            <a:fld id="{9F399B5A-528E-0D47-A559-0F04AF619DD6}" type="slidenum">
              <a:rPr lang="en-US" smtClean="0"/>
              <a:t>51</a:t>
            </a:fld>
            <a:endParaRPr lang="en-US"/>
          </a:p>
        </p:txBody>
      </p:sp>
    </p:spTree>
    <p:extLst>
      <p:ext uri="{BB962C8B-B14F-4D97-AF65-F5344CB8AC3E}">
        <p14:creationId xmlns:p14="http://schemas.microsoft.com/office/powerpoint/2010/main" val="3011859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 the end of my talk.</a:t>
            </a:r>
          </a:p>
          <a:p>
            <a:endParaRPr lang="en-US" dirty="0" smtClean="0"/>
          </a:p>
          <a:p>
            <a:r>
              <a:rPr lang="en-US" dirty="0" smtClean="0"/>
              <a:t>I</a:t>
            </a:r>
            <a:r>
              <a:rPr lang="en-US" baseline="0" dirty="0" smtClean="0"/>
              <a:t> just want to point out that the original source code used to generate the results in the paper</a:t>
            </a:r>
          </a:p>
          <a:p>
            <a:r>
              <a:rPr lang="en-US" baseline="0" dirty="0" smtClean="0"/>
              <a:t>As well as the web-based demo that I showed during the fast forward session</a:t>
            </a:r>
          </a:p>
          <a:p>
            <a:r>
              <a:rPr lang="en-US" baseline="0" dirty="0" smtClean="0"/>
              <a:t>Are both available online.</a:t>
            </a:r>
          </a:p>
          <a:p>
            <a:endParaRPr lang="en-US" baseline="0" dirty="0" smtClean="0"/>
          </a:p>
          <a:p>
            <a:r>
              <a:rPr lang="en-US" baseline="0" dirty="0" smtClean="0"/>
              <a:t>Thanks for your attention, and I’d be happy to take questions.</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52</a:t>
            </a:fld>
            <a:endParaRPr lang="en-US"/>
          </a:p>
        </p:txBody>
      </p:sp>
    </p:spTree>
    <p:extLst>
      <p:ext uri="{BB962C8B-B14F-4D97-AF65-F5344CB8AC3E}">
        <p14:creationId xmlns:p14="http://schemas.microsoft.com/office/powerpoint/2010/main" val="2223088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SMC</a:t>
            </a:r>
            <a:r>
              <a:rPr lang="en-US" baseline="0" dirty="0" smtClean="0"/>
              <a:t> methods are also susceptible to a phenomenon called “garden paths,” which is best explained by example.</a:t>
            </a:r>
          </a:p>
          <a:p>
            <a:endParaRPr lang="en-US" baseline="0" dirty="0" smtClean="0"/>
          </a:p>
          <a:p>
            <a:r>
              <a:rPr lang="en-US" baseline="0" dirty="0" smtClean="0"/>
              <a:t>Suppose I have a program that generates random points on the plane.</a:t>
            </a:r>
          </a:p>
          <a:p>
            <a:r>
              <a:rPr lang="en-US" baseline="0" dirty="0" smtClean="0"/>
              <a:t>And then I want to subject these points to a couple of constraints.</a:t>
            </a:r>
          </a:p>
          <a:p>
            <a:r>
              <a:rPr lang="en-US" baseline="0" dirty="0" smtClean="0"/>
              <a:t>First, the distance between every two subsequent points should be approximately d</a:t>
            </a:r>
          </a:p>
          <a:p>
            <a:r>
              <a:rPr lang="en-US" baseline="0" dirty="0" smtClean="0"/>
              <a:t>And second, the angle between every three consecutive points should be as flat as possible.</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53</a:t>
            </a:fld>
            <a:endParaRPr lang="en-US"/>
          </a:p>
        </p:txBody>
      </p:sp>
    </p:spTree>
    <p:extLst>
      <p:ext uri="{BB962C8B-B14F-4D97-AF65-F5344CB8AC3E}">
        <p14:creationId xmlns:p14="http://schemas.microsoft.com/office/powerpoint/2010/main" val="3926504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these constraints, the optimal</a:t>
            </a:r>
            <a:r>
              <a:rPr lang="en-US" baseline="0" dirty="0" smtClean="0"/>
              <a:t> configuration of points is a circle.</a:t>
            </a:r>
          </a:p>
        </p:txBody>
      </p:sp>
      <p:sp>
        <p:nvSpPr>
          <p:cNvPr id="4" name="Slide Number Placeholder 3"/>
          <p:cNvSpPr>
            <a:spLocks noGrp="1"/>
          </p:cNvSpPr>
          <p:nvPr>
            <p:ph type="sldNum" sz="quarter" idx="10"/>
          </p:nvPr>
        </p:nvSpPr>
        <p:spPr/>
        <p:txBody>
          <a:bodyPr/>
          <a:lstStyle/>
          <a:p>
            <a:fld id="{9F399B5A-528E-0D47-A559-0F04AF619DD6}" type="slidenum">
              <a:rPr lang="en-US" smtClean="0"/>
              <a:t>54</a:t>
            </a:fld>
            <a:endParaRPr lang="en-US"/>
          </a:p>
        </p:txBody>
      </p:sp>
    </p:spTree>
    <p:extLst>
      <p:ext uri="{BB962C8B-B14F-4D97-AF65-F5344CB8AC3E}">
        <p14:creationId xmlns:p14="http://schemas.microsoft.com/office/powerpoint/2010/main" val="2646426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let’s look at what SMC will do</a:t>
            </a:r>
            <a:r>
              <a:rPr lang="en-US" baseline="0" dirty="0" smtClean="0"/>
              <a:t> in this case.</a:t>
            </a:r>
          </a:p>
          <a:p>
            <a:endParaRPr lang="en-US" baseline="0" dirty="0" smtClean="0"/>
          </a:p>
          <a:p>
            <a:r>
              <a:rPr lang="en-US" baseline="0" dirty="0" smtClean="0"/>
              <a:t>It’s free to put the first point anywhere.</a:t>
            </a:r>
          </a:p>
          <a:p>
            <a:r>
              <a:rPr lang="en-US" baseline="0" dirty="0" smtClean="0"/>
              <a:t>It’ll favor putting the second point at a distance d away from the first point.</a:t>
            </a:r>
          </a:p>
          <a:p>
            <a:r>
              <a:rPr lang="en-US" baseline="0" dirty="0" smtClean="0"/>
              <a:t>The third point will go distance d away from the second, and it’ll try to make a straight line of the three points, to optimize the second constraint.</a:t>
            </a:r>
          </a:p>
          <a:p>
            <a:r>
              <a:rPr lang="en-US" baseline="0" dirty="0" smtClean="0"/>
              <a:t>(At this point, you can probably see what’s coming)</a:t>
            </a:r>
          </a:p>
          <a:p>
            <a:r>
              <a:rPr lang="en-US" baseline="0" dirty="0" smtClean="0"/>
              <a:t>It keeps going like this until it has to place the last point…and at this point, the best it can do it to put it somewhere around here.</a:t>
            </a:r>
          </a:p>
          <a:p>
            <a:r>
              <a:rPr lang="en-US" baseline="0" dirty="0" smtClean="0"/>
              <a:t>Not very circular, is it?</a:t>
            </a:r>
          </a:p>
          <a:p>
            <a:endParaRPr lang="en-US" baseline="0" dirty="0" smtClean="0"/>
          </a:p>
          <a:p>
            <a:r>
              <a:rPr lang="en-US" baseline="0" dirty="0" smtClean="0"/>
              <a:t>For problems like this, the ability to revise past decisions is critical, so it’s best to use methods like Metropolis Hastings instead of – or at least in combination with -- SMC.</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55</a:t>
            </a:fld>
            <a:endParaRPr lang="en-US"/>
          </a:p>
        </p:txBody>
      </p:sp>
    </p:spTree>
    <p:extLst>
      <p:ext uri="{BB962C8B-B14F-4D97-AF65-F5344CB8AC3E}">
        <p14:creationId xmlns:p14="http://schemas.microsoft.com/office/powerpoint/2010/main" val="153024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Bayes Rule,</a:t>
            </a:r>
            <a:r>
              <a:rPr lang="en-US" baseline="0" dirty="0" smtClean="0"/>
              <a:t> this distribution is proportional to the product of two terms</a:t>
            </a:r>
          </a:p>
          <a:p>
            <a:endParaRPr lang="en-US" baseline="0" dirty="0" smtClean="0"/>
          </a:p>
          <a:p>
            <a:r>
              <a:rPr lang="en-US" baseline="0" dirty="0" smtClean="0"/>
              <a:t>The first is the prior: the uncontrolled distribution over random choices.</a:t>
            </a:r>
          </a:p>
          <a:p>
            <a:r>
              <a:rPr lang="en-US" baseline="0" dirty="0" smtClean="0"/>
              <a:t>Represented by an unconstrained procedural model, such as a stochastic L-system.</a:t>
            </a:r>
          </a:p>
          <a:p>
            <a:r>
              <a:rPr lang="en-US" baseline="0" dirty="0" smtClean="0"/>
              <a:t>Which we can draw samples from by just running it forward.</a:t>
            </a:r>
          </a:p>
          <a:p>
            <a:endParaRPr lang="en-US" baseline="0" dirty="0" smtClean="0"/>
          </a:p>
          <a:p>
            <a:r>
              <a:rPr lang="en-US" baseline="0" dirty="0" smtClean="0"/>
              <a:t>The second is the likelihood: a score function that says how well a given set of random choices respects the control signal.</a:t>
            </a:r>
          </a:p>
          <a:p>
            <a:r>
              <a:rPr lang="en-US" baseline="0" dirty="0" smtClean="0"/>
              <a:t>This might be a function measuring similarity to a target silhouette we’d like the model to have.</a:t>
            </a:r>
          </a:p>
          <a:p>
            <a:endParaRPr lang="en-US" baseline="0" dirty="0" smtClean="0"/>
          </a:p>
          <a:p>
            <a:r>
              <a:rPr lang="en-US" baseline="0" dirty="0" smtClean="0"/>
              <a:t>If we can sample from this product, then we can get results like this: models that can be generated by the prior, but that score well under the likelihood.</a:t>
            </a:r>
            <a:endParaRPr lang="en-US" dirty="0"/>
          </a:p>
        </p:txBody>
      </p:sp>
      <p:sp>
        <p:nvSpPr>
          <p:cNvPr id="4" name="Slide Number Placeholder 3"/>
          <p:cNvSpPr>
            <a:spLocks noGrp="1"/>
          </p:cNvSpPr>
          <p:nvPr>
            <p:ph type="sldNum" sz="quarter" idx="10"/>
          </p:nvPr>
        </p:nvSpPr>
        <p:spPr/>
        <p:txBody>
          <a:bodyPr/>
          <a:lstStyle/>
          <a:p>
            <a:fld id="{9F399B5A-528E-0D47-A559-0F04AF619DD6}" type="slidenum">
              <a:rPr lang="en-US" smtClean="0"/>
              <a:t>6</a:t>
            </a:fld>
            <a:endParaRPr lang="en-US"/>
          </a:p>
        </p:txBody>
      </p:sp>
    </p:spTree>
    <p:extLst>
      <p:ext uri="{BB962C8B-B14F-4D97-AF65-F5344CB8AC3E}">
        <p14:creationId xmlns:p14="http://schemas.microsoft.com/office/powerpoint/2010/main" val="4041167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images come from the Metropolis Procedural Modeling paper, which pioneered</a:t>
            </a:r>
            <a:r>
              <a:rPr lang="en-US" baseline="0" dirty="0" smtClean="0"/>
              <a:t> this idea several years ago.</a:t>
            </a:r>
          </a:p>
        </p:txBody>
      </p:sp>
      <p:sp>
        <p:nvSpPr>
          <p:cNvPr id="4" name="Slide Number Placeholder 3"/>
          <p:cNvSpPr>
            <a:spLocks noGrp="1"/>
          </p:cNvSpPr>
          <p:nvPr>
            <p:ph type="sldNum" sz="quarter" idx="10"/>
          </p:nvPr>
        </p:nvSpPr>
        <p:spPr/>
        <p:txBody>
          <a:bodyPr/>
          <a:lstStyle/>
          <a:p>
            <a:fld id="{9F399B5A-528E-0D47-A559-0F04AF619DD6}" type="slidenum">
              <a:rPr lang="en-US" smtClean="0"/>
              <a:t>7</a:t>
            </a:fld>
            <a:endParaRPr lang="en-US"/>
          </a:p>
        </p:txBody>
      </p:sp>
    </p:spTree>
    <p:extLst>
      <p:ext uri="{BB962C8B-B14F-4D97-AF65-F5344CB8AC3E}">
        <p14:creationId xmlns:p14="http://schemas.microsoft.com/office/powerpoint/2010/main" val="3970588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since then, </a:t>
            </a:r>
            <a:r>
              <a:rPr lang="en-US" dirty="0" smtClean="0"/>
              <a:t>Bayesian inference has</a:t>
            </a:r>
            <a:r>
              <a:rPr lang="en-US" baseline="0" dirty="0" smtClean="0"/>
              <a:t> also been used to generate trees, where the likelihood is similarity to an existing polygonal tree model.</a:t>
            </a:r>
          </a:p>
        </p:txBody>
      </p:sp>
      <p:sp>
        <p:nvSpPr>
          <p:cNvPr id="4" name="Slide Number Placeholder 3"/>
          <p:cNvSpPr>
            <a:spLocks noGrp="1"/>
          </p:cNvSpPr>
          <p:nvPr>
            <p:ph type="sldNum" sz="quarter" idx="10"/>
          </p:nvPr>
        </p:nvSpPr>
        <p:spPr/>
        <p:txBody>
          <a:bodyPr/>
          <a:lstStyle/>
          <a:p>
            <a:fld id="{9F399B5A-528E-0D47-A559-0F04AF619DD6}" type="slidenum">
              <a:rPr lang="en-US" smtClean="0"/>
              <a:t>8</a:t>
            </a:fld>
            <a:endParaRPr lang="en-US"/>
          </a:p>
        </p:txBody>
      </p:sp>
    </p:spTree>
    <p:extLst>
      <p:ext uri="{BB962C8B-B14F-4D97-AF65-F5344CB8AC3E}">
        <p14:creationId xmlns:p14="http://schemas.microsoft.com/office/powerpoint/2010/main" val="397058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generate furniture layouts, where likelihood models constraints on the spatial and angular relationships between tables and chairs and so on.</a:t>
            </a:r>
          </a:p>
        </p:txBody>
      </p:sp>
      <p:sp>
        <p:nvSpPr>
          <p:cNvPr id="4" name="Slide Number Placeholder 3"/>
          <p:cNvSpPr>
            <a:spLocks noGrp="1"/>
          </p:cNvSpPr>
          <p:nvPr>
            <p:ph type="sldNum" sz="quarter" idx="10"/>
          </p:nvPr>
        </p:nvSpPr>
        <p:spPr/>
        <p:txBody>
          <a:bodyPr/>
          <a:lstStyle/>
          <a:p>
            <a:fld id="{9F399B5A-528E-0D47-A559-0F04AF619DD6}" type="slidenum">
              <a:rPr lang="en-US" smtClean="0"/>
              <a:t>9</a:t>
            </a:fld>
            <a:endParaRPr lang="en-US"/>
          </a:p>
        </p:txBody>
      </p:sp>
    </p:spTree>
    <p:extLst>
      <p:ext uri="{BB962C8B-B14F-4D97-AF65-F5344CB8AC3E}">
        <p14:creationId xmlns:p14="http://schemas.microsoft.com/office/powerpoint/2010/main" val="3970588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50984C-1828-A042-B713-F186606E9BD0}"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2524148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50984C-1828-A042-B713-F186606E9BD0}"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1003412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50984C-1828-A042-B713-F186606E9BD0}"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264732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50984C-1828-A042-B713-F186606E9BD0}"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451284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50984C-1828-A042-B713-F186606E9BD0}"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541305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50984C-1828-A042-B713-F186606E9BD0}" type="datetimeFigureOut">
              <a:rPr lang="en-US" smtClean="0"/>
              <a:t>8/8/15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136416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50984C-1828-A042-B713-F186606E9BD0}" type="datetimeFigureOut">
              <a:rPr lang="en-US" smtClean="0"/>
              <a:t>8/8/15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261483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50984C-1828-A042-B713-F186606E9BD0}" type="datetimeFigureOut">
              <a:rPr lang="en-US" smtClean="0"/>
              <a:t>8/8/15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264000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0984C-1828-A042-B713-F186606E9BD0}" type="datetimeFigureOut">
              <a:rPr lang="en-US" smtClean="0"/>
              <a:t>8/8/15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639866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50984C-1828-A042-B713-F186606E9BD0}" type="datetimeFigureOut">
              <a:rPr lang="en-US" smtClean="0"/>
              <a:t>8/8/15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96711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50984C-1828-A042-B713-F186606E9BD0}" type="datetimeFigureOut">
              <a:rPr lang="en-US" smtClean="0"/>
              <a:t>8/8/15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C7AEC-352D-4344-9D83-22865340B8DB}" type="slidenum">
              <a:rPr lang="en-US" smtClean="0"/>
              <a:t>‹#›</a:t>
            </a:fld>
            <a:endParaRPr lang="en-US"/>
          </a:p>
        </p:txBody>
      </p:sp>
    </p:spTree>
    <p:extLst>
      <p:ext uri="{BB962C8B-B14F-4D97-AF65-F5344CB8AC3E}">
        <p14:creationId xmlns:p14="http://schemas.microsoft.com/office/powerpoint/2010/main" val="38760695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Neutra Text-Book"/>
                <a:cs typeface="Neutra Text-Book"/>
              </a:defRPr>
            </a:lvl1pPr>
          </a:lstStyle>
          <a:p>
            <a:fld id="{F850984C-1828-A042-B713-F186606E9BD0}" type="datetimeFigureOut">
              <a:rPr lang="en-US" smtClean="0"/>
              <a:t>8/8/15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Neutra Text-Book"/>
                <a:cs typeface="Neutra Text-Book"/>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Neutra Text-Book"/>
                <a:cs typeface="Neutra Text-Book"/>
              </a:defRPr>
            </a:lvl1pPr>
          </a:lstStyle>
          <a:p>
            <a:fld id="{BB2C7AEC-352D-4344-9D83-22865340B8DB}" type="slidenum">
              <a:rPr lang="en-US" smtClean="0"/>
              <a:t>‹#›</a:t>
            </a:fld>
            <a:endParaRPr lang="en-US"/>
          </a:p>
        </p:txBody>
      </p:sp>
    </p:spTree>
    <p:extLst>
      <p:ext uri="{BB962C8B-B14F-4D97-AF65-F5344CB8AC3E}">
        <p14:creationId xmlns:p14="http://schemas.microsoft.com/office/powerpoint/2010/main" val="36809879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Ubuntu"/>
          <a:ea typeface="+mj-ea"/>
          <a:cs typeface="Ubuntu"/>
        </a:defRPr>
      </a:lvl1pPr>
    </p:titleStyle>
    <p:bodyStyle>
      <a:lvl1pPr marL="0" indent="0" algn="l" defTabSz="457200" rtl="0" eaLnBrk="1" latinLnBrk="0" hangingPunct="1">
        <a:spcBef>
          <a:spcPct val="20000"/>
        </a:spcBef>
        <a:buFontTx/>
        <a:buNone/>
        <a:defRPr sz="3200" b="0" i="0" kern="1200">
          <a:solidFill>
            <a:schemeClr val="tx1"/>
          </a:solidFill>
          <a:latin typeface="Ubuntu Light"/>
          <a:ea typeface="+mn-ea"/>
          <a:cs typeface="Ubuntu Light"/>
        </a:defRPr>
      </a:lvl1pPr>
      <a:lvl2pPr marL="457200" indent="0" algn="l" defTabSz="457200" rtl="0" eaLnBrk="1" latinLnBrk="0" hangingPunct="1">
        <a:spcBef>
          <a:spcPct val="20000"/>
        </a:spcBef>
        <a:buFontTx/>
        <a:buNone/>
        <a:defRPr sz="2800" b="0" i="0" kern="1200">
          <a:solidFill>
            <a:schemeClr val="tx1"/>
          </a:solidFill>
          <a:latin typeface="Ubuntu Light"/>
          <a:ea typeface="+mn-ea"/>
          <a:cs typeface="Ubuntu Light"/>
        </a:defRPr>
      </a:lvl2pPr>
      <a:lvl3pPr marL="914400" indent="0" algn="l" defTabSz="457200" rtl="0" eaLnBrk="1" latinLnBrk="0" hangingPunct="1">
        <a:spcBef>
          <a:spcPct val="20000"/>
        </a:spcBef>
        <a:buFontTx/>
        <a:buNone/>
        <a:defRPr sz="2400" b="0" i="0" kern="1200">
          <a:solidFill>
            <a:schemeClr val="tx1"/>
          </a:solidFill>
          <a:latin typeface="Ubuntu Light"/>
          <a:ea typeface="+mn-ea"/>
          <a:cs typeface="Ubuntu Light"/>
        </a:defRPr>
      </a:lvl3pPr>
      <a:lvl4pPr marL="1371600" indent="0" algn="l" defTabSz="457200" rtl="0" eaLnBrk="1" latinLnBrk="0" hangingPunct="1">
        <a:spcBef>
          <a:spcPct val="20000"/>
        </a:spcBef>
        <a:buFontTx/>
        <a:buNone/>
        <a:defRPr sz="2000" b="0" i="0" kern="1200">
          <a:solidFill>
            <a:schemeClr val="tx1"/>
          </a:solidFill>
          <a:latin typeface="Ubuntu Light"/>
          <a:ea typeface="+mn-ea"/>
          <a:cs typeface="Ubuntu Light"/>
        </a:defRPr>
      </a:lvl4pPr>
      <a:lvl5pPr marL="1828800" indent="0" algn="l" defTabSz="457200" rtl="0" eaLnBrk="1" latinLnBrk="0" hangingPunct="1">
        <a:spcBef>
          <a:spcPct val="20000"/>
        </a:spcBef>
        <a:buFontTx/>
        <a:buNone/>
        <a:defRPr sz="2000" b="0" i="0" kern="1200">
          <a:solidFill>
            <a:schemeClr val="tx1"/>
          </a:solidFill>
          <a:latin typeface="Ubuntu Light"/>
          <a:ea typeface="+mn-ea"/>
          <a:cs typeface="Ubuntu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11.emf"/><Relationship Id="rId8"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gi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gi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emf"/><Relationship Id="rId7" Type="http://schemas.openxmlformats.org/officeDocument/2006/relationships/image" Target="../media/image34.emf"/><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9.png"/><Relationship Id="rId7" Type="http://schemas.openxmlformats.org/officeDocument/2006/relationships/image" Target="../media/image40.emf"/><Relationship Id="rId8" Type="http://schemas.openxmlformats.org/officeDocument/2006/relationships/image" Target="../media/image41.emf"/><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39.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7.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gif"/><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84.gif"/><Relationship Id="rId4" Type="http://schemas.openxmlformats.org/officeDocument/2006/relationships/image" Target="../media/image83.gif"/><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8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1.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1.emf"/><Relationship Id="rId7"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1.emf"/><Relationship Id="rId6"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11.emf"/><Relationship Id="rId7"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302" y="1264976"/>
            <a:ext cx="9404604" cy="1102519"/>
          </a:xfrm>
        </p:spPr>
        <p:txBody>
          <a:bodyPr>
            <a:noAutofit/>
          </a:bodyPr>
          <a:lstStyle/>
          <a:p>
            <a:r>
              <a:rPr lang="en-US" sz="3000" dirty="0" smtClean="0"/>
              <a:t>Controlling Procedural Modeling Programs with</a:t>
            </a:r>
            <a:br>
              <a:rPr lang="en-US" sz="3000" dirty="0" smtClean="0"/>
            </a:br>
            <a:r>
              <a:rPr lang="en-US" sz="3000" dirty="0" smtClean="0"/>
              <a:t>Stochastically-Ordered Sequential Monte Carlo</a:t>
            </a:r>
            <a:endParaRPr lang="en-US" sz="3000" dirty="0"/>
          </a:p>
        </p:txBody>
      </p:sp>
      <p:sp>
        <p:nvSpPr>
          <p:cNvPr id="3" name="Subtitle 2"/>
          <p:cNvSpPr>
            <a:spLocks noGrp="1"/>
          </p:cNvSpPr>
          <p:nvPr>
            <p:ph type="subTitle" idx="1"/>
          </p:nvPr>
        </p:nvSpPr>
        <p:spPr>
          <a:xfrm>
            <a:off x="-113706" y="2877369"/>
            <a:ext cx="9371412" cy="613684"/>
          </a:xfrm>
        </p:spPr>
        <p:txBody>
          <a:bodyPr>
            <a:noAutofit/>
          </a:bodyPr>
          <a:lstStyle/>
          <a:p>
            <a:r>
              <a:rPr lang="en-US" sz="2200" b="1" dirty="0" smtClean="0"/>
              <a:t>Daniel Ritchie    Ben </a:t>
            </a:r>
            <a:r>
              <a:rPr lang="en-US" sz="2200" b="1" dirty="0" err="1" smtClean="0"/>
              <a:t>Mildenhall</a:t>
            </a:r>
            <a:r>
              <a:rPr lang="en-US" sz="2200" b="1" dirty="0" smtClean="0"/>
              <a:t>    Noah D. Goodman    Pat </a:t>
            </a:r>
            <a:r>
              <a:rPr lang="en-US" sz="2200" b="1" dirty="0" err="1" smtClean="0"/>
              <a:t>Hanrahan</a:t>
            </a:r>
            <a:endParaRPr lang="en-US" sz="2200" b="1" dirty="0"/>
          </a:p>
        </p:txBody>
      </p:sp>
      <p:sp>
        <p:nvSpPr>
          <p:cNvPr id="7" name="TextBox 6"/>
          <p:cNvSpPr txBox="1"/>
          <p:nvPr/>
        </p:nvSpPr>
        <p:spPr>
          <a:xfrm>
            <a:off x="3137481" y="3495383"/>
            <a:ext cx="2869039" cy="769441"/>
          </a:xfrm>
          <a:prstGeom prst="rect">
            <a:avLst/>
          </a:prstGeom>
          <a:noFill/>
        </p:spPr>
        <p:txBody>
          <a:bodyPr wrap="square" rtlCol="0">
            <a:spAutoFit/>
          </a:bodyPr>
          <a:lstStyle/>
          <a:p>
            <a:pPr algn="ctr"/>
            <a:r>
              <a:rPr lang="en-US" sz="2200" b="1" dirty="0" smtClean="0">
                <a:latin typeface="Ubuntu Light"/>
                <a:cs typeface="Ubuntu Light"/>
              </a:rPr>
              <a:t>Stanford University</a:t>
            </a:r>
          </a:p>
        </p:txBody>
      </p:sp>
    </p:spTree>
    <p:extLst>
      <p:ext uri="{BB962C8B-B14F-4D97-AF65-F5344CB8AC3E}">
        <p14:creationId xmlns:p14="http://schemas.microsoft.com/office/powerpoint/2010/main" val="30302621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Inference</a:t>
            </a:r>
            <a:endParaRPr lang="en-US" dirty="0"/>
          </a:p>
        </p:txBody>
      </p:sp>
      <p:grpSp>
        <p:nvGrpSpPr>
          <p:cNvPr id="8" name="Group 7"/>
          <p:cNvGrpSpPr/>
          <p:nvPr/>
        </p:nvGrpSpPr>
        <p:grpSpPr>
          <a:xfrm>
            <a:off x="296842" y="2791717"/>
            <a:ext cx="2058762" cy="2217227"/>
            <a:chOff x="383522" y="2791716"/>
            <a:chExt cx="2058762" cy="2217227"/>
          </a:xfrm>
        </p:grpSpPr>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3072555"/>
              <a:ext cx="1985084" cy="1936388"/>
            </a:xfrm>
            <a:prstGeom prst="rect">
              <a:avLst/>
            </a:prstGeom>
          </p:spPr>
        </p:pic>
        <p:sp>
          <p:nvSpPr>
            <p:cNvPr id="23" name="TextBox 22"/>
            <p:cNvSpPr txBox="1"/>
            <p:nvPr/>
          </p:nvSpPr>
          <p:spPr>
            <a:xfrm>
              <a:off x="383522" y="2791716"/>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Talton</a:t>
              </a:r>
              <a:r>
                <a:rPr lang="en-US" sz="1200" dirty="0" smtClean="0">
                  <a:latin typeface="Ubuntu Light"/>
                  <a:cs typeface="Ubuntu Light"/>
                </a:rPr>
                <a:t> et al. 2011]</a:t>
              </a:r>
            </a:p>
          </p:txBody>
        </p:sp>
      </p:grpSp>
      <p:grpSp>
        <p:nvGrpSpPr>
          <p:cNvPr id="9" name="Group 8"/>
          <p:cNvGrpSpPr/>
          <p:nvPr/>
        </p:nvGrpSpPr>
        <p:grpSpPr>
          <a:xfrm>
            <a:off x="2390234" y="2791717"/>
            <a:ext cx="2002139" cy="2217227"/>
            <a:chOff x="2640037" y="2791716"/>
            <a:chExt cx="2002139" cy="2217227"/>
          </a:xfrm>
        </p:grpSpPr>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6379" y="3072555"/>
              <a:ext cx="1945797" cy="1936388"/>
            </a:xfrm>
            <a:prstGeom prst="rect">
              <a:avLst/>
            </a:prstGeom>
          </p:spPr>
        </p:pic>
        <p:sp>
          <p:nvSpPr>
            <p:cNvPr id="24" name="TextBox 23"/>
            <p:cNvSpPr txBox="1"/>
            <p:nvPr/>
          </p:nvSpPr>
          <p:spPr>
            <a:xfrm>
              <a:off x="2640037" y="2791716"/>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Stava</a:t>
              </a:r>
              <a:r>
                <a:rPr lang="en-US" sz="1200" dirty="0" smtClean="0">
                  <a:latin typeface="Ubuntu Light"/>
                  <a:cs typeface="Ubuntu Light"/>
                </a:rPr>
                <a:t> et al. 2014]</a:t>
              </a:r>
            </a:p>
          </p:txBody>
        </p:sp>
      </p:grpSp>
      <p:grpSp>
        <p:nvGrpSpPr>
          <p:cNvPr id="26" name="Group 25"/>
          <p:cNvGrpSpPr/>
          <p:nvPr/>
        </p:nvGrpSpPr>
        <p:grpSpPr>
          <a:xfrm>
            <a:off x="4426999" y="2791717"/>
            <a:ext cx="2163574" cy="2217227"/>
            <a:chOff x="4729741" y="2791716"/>
            <a:chExt cx="2163574" cy="2217227"/>
          </a:xfrm>
        </p:grpSpPr>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0423" y="3072555"/>
              <a:ext cx="2102892" cy="1936388"/>
            </a:xfrm>
            <a:prstGeom prst="rect">
              <a:avLst/>
            </a:prstGeom>
          </p:spPr>
        </p:pic>
        <p:sp>
          <p:nvSpPr>
            <p:cNvPr id="25" name="TextBox 24"/>
            <p:cNvSpPr txBox="1"/>
            <p:nvPr/>
          </p:nvSpPr>
          <p:spPr>
            <a:xfrm>
              <a:off x="4729741" y="2791716"/>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Yeh</a:t>
              </a:r>
              <a:r>
                <a:rPr lang="en-US" sz="1200" dirty="0" smtClean="0">
                  <a:latin typeface="Ubuntu Light"/>
                  <a:cs typeface="Ubuntu Light"/>
                </a:rPr>
                <a:t> et al. 2012]</a:t>
              </a:r>
            </a:p>
          </p:txBody>
        </p:sp>
      </p:grpSp>
      <p:grpSp>
        <p:nvGrpSpPr>
          <p:cNvPr id="29" name="Group 28"/>
          <p:cNvGrpSpPr/>
          <p:nvPr/>
        </p:nvGrpSpPr>
        <p:grpSpPr>
          <a:xfrm>
            <a:off x="6625202" y="2791717"/>
            <a:ext cx="2081020" cy="2217227"/>
            <a:chOff x="6625202" y="2791716"/>
            <a:chExt cx="2081020" cy="2217227"/>
          </a:xfrm>
        </p:grpSpPr>
        <p:pic>
          <p:nvPicPr>
            <p:cNvPr id="27" name="Picture 2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01636" y="3072555"/>
              <a:ext cx="2004586" cy="1936388"/>
            </a:xfrm>
            <a:prstGeom prst="rect">
              <a:avLst/>
            </a:prstGeom>
          </p:spPr>
        </p:pic>
        <p:sp>
          <p:nvSpPr>
            <p:cNvPr id="28" name="TextBox 27"/>
            <p:cNvSpPr txBox="1"/>
            <p:nvPr/>
          </p:nvSpPr>
          <p:spPr>
            <a:xfrm>
              <a:off x="6625202" y="2791716"/>
              <a:ext cx="1564726" cy="276999"/>
            </a:xfrm>
            <a:prstGeom prst="rect">
              <a:avLst/>
            </a:prstGeom>
            <a:noFill/>
          </p:spPr>
          <p:txBody>
            <a:bodyPr wrap="square" rtlCol="0">
              <a:spAutoFit/>
            </a:bodyPr>
            <a:lstStyle/>
            <a:p>
              <a:r>
                <a:rPr lang="en-US" sz="1200" dirty="0" smtClean="0">
                  <a:latin typeface="Ubuntu Light"/>
                  <a:cs typeface="Ubuntu Light"/>
                </a:rPr>
                <a:t>[Ritchie et al. 2015]</a:t>
              </a:r>
            </a:p>
          </p:txBody>
        </p:sp>
      </p:grpSp>
      <p:pic>
        <p:nvPicPr>
          <p:cNvPr id="16" name="Picture 15"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03500" y="1724301"/>
            <a:ext cx="3937000" cy="508000"/>
          </a:xfrm>
          <a:prstGeom prst="rect">
            <a:avLst/>
          </a:prstGeom>
        </p:spPr>
      </p:pic>
      <p:sp>
        <p:nvSpPr>
          <p:cNvPr id="17" name="Rectangle 16"/>
          <p:cNvSpPr/>
          <p:nvPr/>
        </p:nvSpPr>
        <p:spPr>
          <a:xfrm>
            <a:off x="188477" y="124643"/>
            <a:ext cx="8813603" cy="4955468"/>
          </a:xfrm>
          <a:prstGeom prst="rect">
            <a:avLst/>
          </a:prstGeom>
          <a:solidFill>
            <a:schemeClr val="bg1">
              <a:lumMod val="85000"/>
              <a:lumOff val="1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02302" y="4697218"/>
            <a:ext cx="3612224"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a:latin typeface="Ubuntu Light"/>
                <a:cs typeface="Ubuntu Light"/>
              </a:rPr>
              <a:t>[Ritchie et al. 2015]</a:t>
            </a:r>
          </a:p>
        </p:txBody>
      </p:sp>
      <p:pic>
        <p:nvPicPr>
          <p:cNvPr id="22" name="Picture 21"/>
          <p:cNvPicPr>
            <a:picLocks noChangeAspect="1"/>
          </p:cNvPicPr>
          <p:nvPr/>
        </p:nvPicPr>
        <p:blipFill rotWithShape="1">
          <a:blip r:embed="rId8" cstate="print">
            <a:extLst>
              <a:ext uri="{28A0092B-C50C-407E-A947-70E740481C1C}">
                <a14:useLocalDpi xmlns:a14="http://schemas.microsoft.com/office/drawing/2010/main"/>
              </a:ext>
            </a:extLst>
          </a:blip>
          <a:srcRect l="1" r="830"/>
          <a:stretch/>
        </p:blipFill>
        <p:spPr>
          <a:xfrm>
            <a:off x="2231889" y="106757"/>
            <a:ext cx="4706042" cy="45904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15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Metropolis Hastings</a:t>
            </a:r>
            <a:endParaRPr lang="en-US" dirty="0"/>
          </a:p>
        </p:txBody>
      </p:sp>
      <p:grpSp>
        <p:nvGrpSpPr>
          <p:cNvPr id="17" name="Group 16"/>
          <p:cNvGrpSpPr/>
          <p:nvPr/>
        </p:nvGrpSpPr>
        <p:grpSpPr>
          <a:xfrm>
            <a:off x="169051" y="1875680"/>
            <a:ext cx="1447694" cy="2067196"/>
            <a:chOff x="169051" y="1875680"/>
            <a:chExt cx="1447694" cy="2067196"/>
          </a:xfrm>
        </p:grpSpPr>
        <p:sp>
          <p:nvSpPr>
            <p:cNvPr id="11" name="TextBox 10"/>
            <p:cNvSpPr txBox="1"/>
            <p:nvPr/>
          </p:nvSpPr>
          <p:spPr>
            <a:xfrm>
              <a:off x="351090" y="1875680"/>
              <a:ext cx="1087939" cy="584776"/>
            </a:xfrm>
            <a:prstGeom prst="rect">
              <a:avLst/>
            </a:prstGeom>
            <a:noFill/>
          </p:spPr>
          <p:txBody>
            <a:bodyPr wrap="square" rtlCol="0">
              <a:spAutoFit/>
            </a:bodyPr>
            <a:lstStyle/>
            <a:p>
              <a:pPr algn="ctr"/>
              <a:r>
                <a:rPr lang="en-US" sz="1600" b="1" dirty="0" smtClean="0">
                  <a:latin typeface="Ubuntu Light"/>
                  <a:cs typeface="Ubuntu Light"/>
                </a:rPr>
                <a:t>Target Shape</a:t>
              </a:r>
            </a:p>
          </p:txBody>
        </p:sp>
        <p:pic>
          <p:nvPicPr>
            <p:cNvPr id="15" name="Picture 14" descr="mcmcExample_targe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051" y="2495182"/>
              <a:ext cx="1447694" cy="1447694"/>
            </a:xfrm>
            <a:prstGeom prst="rect">
              <a:avLst/>
            </a:prstGeom>
          </p:spPr>
        </p:pic>
      </p:grpSp>
      <p:pic>
        <p:nvPicPr>
          <p:cNvPr id="16" name="Picture 15" descr="mcmcExample_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07454" y="1194843"/>
            <a:ext cx="3905312" cy="3905312"/>
          </a:xfrm>
          <a:prstGeom prst="rect">
            <a:avLst/>
          </a:prstGeom>
        </p:spPr>
      </p:pic>
      <p:sp>
        <p:nvSpPr>
          <p:cNvPr id="18" name="Rectangle 17"/>
          <p:cNvSpPr/>
          <p:nvPr/>
        </p:nvSpPr>
        <p:spPr>
          <a:xfrm>
            <a:off x="1217972" y="5006419"/>
            <a:ext cx="4867553" cy="137081"/>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404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Metropolis Hastings</a:t>
            </a:r>
          </a:p>
        </p:txBody>
      </p:sp>
      <p:sp>
        <p:nvSpPr>
          <p:cNvPr id="11" name="TextBox 10"/>
          <p:cNvSpPr txBox="1"/>
          <p:nvPr/>
        </p:nvSpPr>
        <p:spPr>
          <a:xfrm>
            <a:off x="351090" y="1875680"/>
            <a:ext cx="1087939" cy="584776"/>
          </a:xfrm>
          <a:prstGeom prst="rect">
            <a:avLst/>
          </a:prstGeom>
          <a:noFill/>
        </p:spPr>
        <p:txBody>
          <a:bodyPr wrap="square" rtlCol="0">
            <a:spAutoFit/>
          </a:bodyPr>
          <a:lstStyle/>
          <a:p>
            <a:pPr algn="ctr"/>
            <a:r>
              <a:rPr lang="en-US" sz="1600" b="1" dirty="0" smtClean="0">
                <a:latin typeface="Ubuntu Light"/>
                <a:cs typeface="Ubuntu Light"/>
              </a:rPr>
              <a:t>Target Shape</a:t>
            </a:r>
          </a:p>
        </p:txBody>
      </p:sp>
      <p:sp>
        <p:nvSpPr>
          <p:cNvPr id="12" name="TextBox 11"/>
          <p:cNvSpPr txBox="1"/>
          <p:nvPr/>
        </p:nvSpPr>
        <p:spPr>
          <a:xfrm>
            <a:off x="6266019" y="1579412"/>
            <a:ext cx="2386106" cy="1077218"/>
          </a:xfrm>
          <a:prstGeom prst="rect">
            <a:avLst/>
          </a:prstGeom>
          <a:noFill/>
        </p:spPr>
        <p:txBody>
          <a:bodyPr wrap="square" rtlCol="0">
            <a:spAutoFit/>
          </a:bodyPr>
          <a:lstStyle/>
          <a:p>
            <a:pPr algn="ctr"/>
            <a:r>
              <a:rPr lang="en-US" sz="3200" dirty="0" smtClean="0">
                <a:latin typeface="Ubuntu Light"/>
                <a:cs typeface="Ubuntu Light"/>
              </a:rPr>
              <a:t>Continuous Change</a:t>
            </a:r>
          </a:p>
        </p:txBody>
      </p:sp>
      <p:pic>
        <p:nvPicPr>
          <p:cNvPr id="13" name="Picture 12" descr="mcmcExample_targe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051" y="2495182"/>
            <a:ext cx="1447694" cy="1447694"/>
          </a:xfrm>
          <a:prstGeom prst="rect">
            <a:avLst/>
          </a:prstGeom>
        </p:spPr>
      </p:pic>
      <p:pic>
        <p:nvPicPr>
          <p:cNvPr id="15" name="Picture 14" descr="1to2.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07454" y="1194843"/>
            <a:ext cx="3906752" cy="3906752"/>
          </a:xfrm>
          <a:prstGeom prst="rect">
            <a:avLst/>
          </a:prstGeom>
        </p:spPr>
      </p:pic>
      <p:sp>
        <p:nvSpPr>
          <p:cNvPr id="16" name="Rectangle 15"/>
          <p:cNvSpPr/>
          <p:nvPr/>
        </p:nvSpPr>
        <p:spPr>
          <a:xfrm>
            <a:off x="1217972" y="5006419"/>
            <a:ext cx="4867553" cy="137081"/>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6776244" y="3038380"/>
            <a:ext cx="367980" cy="825560"/>
            <a:chOff x="6471088" y="2984524"/>
            <a:chExt cx="367980" cy="825560"/>
          </a:xfrm>
        </p:grpSpPr>
        <p:cxnSp>
          <p:nvCxnSpPr>
            <p:cNvPr id="4" name="Straight Connector 3"/>
            <p:cNvCxnSpPr/>
            <p:nvPr/>
          </p:nvCxnSpPr>
          <p:spPr>
            <a:xfrm>
              <a:off x="6565325" y="3253604"/>
              <a:ext cx="58337" cy="206620"/>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6471088" y="2984524"/>
              <a:ext cx="367980" cy="825560"/>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7812689" y="3033892"/>
            <a:ext cx="372468" cy="830048"/>
            <a:chOff x="7812689" y="2980036"/>
            <a:chExt cx="372468" cy="830048"/>
          </a:xfrm>
        </p:grpSpPr>
        <p:cxnSp>
          <p:nvCxnSpPr>
            <p:cNvPr id="23" name="Straight Connector 22"/>
            <p:cNvCxnSpPr/>
            <p:nvPr/>
          </p:nvCxnSpPr>
          <p:spPr>
            <a:xfrm>
              <a:off x="7812689" y="2980036"/>
              <a:ext cx="157062" cy="480188"/>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7817177" y="2984524"/>
              <a:ext cx="367980" cy="825560"/>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29" name="Right Arrow 28"/>
          <p:cNvSpPr/>
          <p:nvPr/>
        </p:nvSpPr>
        <p:spPr>
          <a:xfrm>
            <a:off x="7274363" y="3386180"/>
            <a:ext cx="372469" cy="26477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679814" y="1194844"/>
            <a:ext cx="762888" cy="761806"/>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8724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Metropolis Hastings</a:t>
            </a:r>
          </a:p>
        </p:txBody>
      </p:sp>
      <p:sp>
        <p:nvSpPr>
          <p:cNvPr id="11" name="TextBox 10"/>
          <p:cNvSpPr txBox="1"/>
          <p:nvPr/>
        </p:nvSpPr>
        <p:spPr>
          <a:xfrm>
            <a:off x="351090" y="1875680"/>
            <a:ext cx="1087939" cy="584776"/>
          </a:xfrm>
          <a:prstGeom prst="rect">
            <a:avLst/>
          </a:prstGeom>
          <a:noFill/>
        </p:spPr>
        <p:txBody>
          <a:bodyPr wrap="square" rtlCol="0">
            <a:spAutoFit/>
          </a:bodyPr>
          <a:lstStyle/>
          <a:p>
            <a:pPr algn="ctr"/>
            <a:r>
              <a:rPr lang="en-US" sz="1600" b="1" dirty="0" smtClean="0">
                <a:latin typeface="Ubuntu Light"/>
                <a:cs typeface="Ubuntu Light"/>
              </a:rPr>
              <a:t>Target Shape</a:t>
            </a:r>
          </a:p>
        </p:txBody>
      </p:sp>
      <p:sp>
        <p:nvSpPr>
          <p:cNvPr id="12" name="TextBox 11"/>
          <p:cNvSpPr txBox="1"/>
          <p:nvPr/>
        </p:nvSpPr>
        <p:spPr>
          <a:xfrm>
            <a:off x="6266019" y="1248697"/>
            <a:ext cx="2386106" cy="1569660"/>
          </a:xfrm>
          <a:prstGeom prst="rect">
            <a:avLst/>
          </a:prstGeom>
          <a:noFill/>
        </p:spPr>
        <p:txBody>
          <a:bodyPr wrap="square" rtlCol="0">
            <a:spAutoFit/>
          </a:bodyPr>
          <a:lstStyle/>
          <a:p>
            <a:pPr algn="ctr"/>
            <a:r>
              <a:rPr lang="en-US" sz="3200" dirty="0" smtClean="0">
                <a:latin typeface="Ubuntu Light"/>
                <a:cs typeface="Ubuntu Light"/>
              </a:rPr>
              <a:t>Discrete (Structural)Change</a:t>
            </a:r>
          </a:p>
        </p:txBody>
      </p:sp>
      <p:pic>
        <p:nvPicPr>
          <p:cNvPr id="13" name="Picture 12" descr="mcmcExample_targe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051" y="2495182"/>
            <a:ext cx="1447694" cy="1447694"/>
          </a:xfrm>
          <a:prstGeom prst="rect">
            <a:avLst/>
          </a:prstGeom>
        </p:spPr>
      </p:pic>
      <p:pic>
        <p:nvPicPr>
          <p:cNvPr id="16" name="Picture 15" descr="2to3.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06015" y="1194841"/>
            <a:ext cx="3906751" cy="3906751"/>
          </a:xfrm>
          <a:prstGeom prst="rect">
            <a:avLst/>
          </a:prstGeom>
        </p:spPr>
      </p:pic>
      <p:sp>
        <p:nvSpPr>
          <p:cNvPr id="17" name="Rectangle 16"/>
          <p:cNvSpPr/>
          <p:nvPr/>
        </p:nvSpPr>
        <p:spPr>
          <a:xfrm>
            <a:off x="1217972" y="5006419"/>
            <a:ext cx="4867553" cy="137081"/>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6776244" y="3038380"/>
            <a:ext cx="367980" cy="825560"/>
            <a:chOff x="6471088" y="2984524"/>
            <a:chExt cx="367980" cy="825560"/>
          </a:xfrm>
        </p:grpSpPr>
        <p:cxnSp>
          <p:nvCxnSpPr>
            <p:cNvPr id="9" name="Straight Connector 8"/>
            <p:cNvCxnSpPr/>
            <p:nvPr/>
          </p:nvCxnSpPr>
          <p:spPr>
            <a:xfrm>
              <a:off x="6565325" y="3253604"/>
              <a:ext cx="58337" cy="206620"/>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6471088" y="2984524"/>
              <a:ext cx="367980" cy="825560"/>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14" name="Right Arrow 13"/>
          <p:cNvSpPr/>
          <p:nvPr/>
        </p:nvSpPr>
        <p:spPr>
          <a:xfrm>
            <a:off x="7274363" y="3386180"/>
            <a:ext cx="372469" cy="26477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7817094" y="3038380"/>
            <a:ext cx="583562" cy="825560"/>
            <a:chOff x="7727431" y="2984524"/>
            <a:chExt cx="583562" cy="825560"/>
          </a:xfrm>
        </p:grpSpPr>
        <p:cxnSp>
          <p:nvCxnSpPr>
            <p:cNvPr id="18" name="Straight Connector 17"/>
            <p:cNvCxnSpPr/>
            <p:nvPr/>
          </p:nvCxnSpPr>
          <p:spPr>
            <a:xfrm>
              <a:off x="7821668" y="3253604"/>
              <a:ext cx="58337" cy="206620"/>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27431" y="2984524"/>
              <a:ext cx="367980" cy="825560"/>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7947503" y="3260704"/>
              <a:ext cx="363490" cy="71620"/>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8158329" y="3126256"/>
              <a:ext cx="107876" cy="152400"/>
            </a:xfrm>
            <a:prstGeom prst="line">
              <a:avLst/>
            </a:prstGeom>
            <a:ln w="57150" cap="rnd"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133059" y="1328368"/>
            <a:ext cx="753913" cy="933448"/>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2402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Metropolis Hastings</a:t>
            </a:r>
          </a:p>
        </p:txBody>
      </p:sp>
      <p:sp>
        <p:nvSpPr>
          <p:cNvPr id="11" name="TextBox 10"/>
          <p:cNvSpPr txBox="1"/>
          <p:nvPr/>
        </p:nvSpPr>
        <p:spPr>
          <a:xfrm>
            <a:off x="351090" y="1875680"/>
            <a:ext cx="1087939" cy="584776"/>
          </a:xfrm>
          <a:prstGeom prst="rect">
            <a:avLst/>
          </a:prstGeom>
          <a:noFill/>
        </p:spPr>
        <p:txBody>
          <a:bodyPr wrap="square" rtlCol="0">
            <a:spAutoFit/>
          </a:bodyPr>
          <a:lstStyle/>
          <a:p>
            <a:pPr algn="ctr"/>
            <a:r>
              <a:rPr lang="en-US" sz="1600" b="1" dirty="0" smtClean="0">
                <a:latin typeface="Ubuntu Light"/>
                <a:cs typeface="Ubuntu Light"/>
              </a:rPr>
              <a:t>Target Shape</a:t>
            </a:r>
          </a:p>
        </p:txBody>
      </p:sp>
      <p:sp>
        <p:nvSpPr>
          <p:cNvPr id="4" name="TextBox 3"/>
          <p:cNvSpPr txBox="1"/>
          <p:nvPr/>
        </p:nvSpPr>
        <p:spPr>
          <a:xfrm>
            <a:off x="2539970" y="753440"/>
            <a:ext cx="2249564" cy="3154710"/>
          </a:xfrm>
          <a:prstGeom prst="rect">
            <a:avLst/>
          </a:prstGeom>
          <a:noFill/>
        </p:spPr>
        <p:txBody>
          <a:bodyPr wrap="square" rtlCol="0">
            <a:spAutoFit/>
          </a:bodyPr>
          <a:lstStyle/>
          <a:p>
            <a:pPr algn="ctr"/>
            <a:r>
              <a:rPr lang="en-US" sz="19900" b="1" dirty="0" smtClean="0">
                <a:latin typeface="Ubuntu Light"/>
                <a:cs typeface="Ubuntu Light"/>
              </a:rPr>
              <a:t>…</a:t>
            </a:r>
          </a:p>
        </p:txBody>
      </p:sp>
      <p:pic>
        <p:nvPicPr>
          <p:cNvPr id="13" name="Picture 12" descr="mcmcExample_targe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051" y="2495182"/>
            <a:ext cx="1447694" cy="1447694"/>
          </a:xfrm>
          <a:prstGeom prst="rect">
            <a:avLst/>
          </a:prstGeom>
        </p:spPr>
      </p:pic>
    </p:spTree>
    <p:extLst>
      <p:ext uri="{BB962C8B-B14F-4D97-AF65-F5344CB8AC3E}">
        <p14:creationId xmlns:p14="http://schemas.microsoft.com/office/powerpoint/2010/main" val="113906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Metropolis Hastings</a:t>
            </a:r>
          </a:p>
        </p:txBody>
      </p:sp>
      <p:sp>
        <p:nvSpPr>
          <p:cNvPr id="11" name="TextBox 10"/>
          <p:cNvSpPr txBox="1"/>
          <p:nvPr/>
        </p:nvSpPr>
        <p:spPr>
          <a:xfrm>
            <a:off x="351090" y="1875680"/>
            <a:ext cx="1087939" cy="584776"/>
          </a:xfrm>
          <a:prstGeom prst="rect">
            <a:avLst/>
          </a:prstGeom>
          <a:noFill/>
        </p:spPr>
        <p:txBody>
          <a:bodyPr wrap="square" rtlCol="0">
            <a:spAutoFit/>
          </a:bodyPr>
          <a:lstStyle/>
          <a:p>
            <a:pPr algn="ctr"/>
            <a:r>
              <a:rPr lang="en-US" sz="1600" b="1" dirty="0" smtClean="0">
                <a:latin typeface="Ubuntu Light"/>
                <a:cs typeface="Ubuntu Light"/>
              </a:rPr>
              <a:t>Target Shape</a:t>
            </a:r>
          </a:p>
        </p:txBody>
      </p:sp>
      <p:sp>
        <p:nvSpPr>
          <p:cNvPr id="8" name="TextBox 7"/>
          <p:cNvSpPr txBox="1"/>
          <p:nvPr/>
        </p:nvSpPr>
        <p:spPr>
          <a:xfrm>
            <a:off x="6275355" y="1648263"/>
            <a:ext cx="3256925" cy="1107996"/>
          </a:xfrm>
          <a:prstGeom prst="rect">
            <a:avLst/>
          </a:prstGeom>
          <a:noFill/>
        </p:spPr>
        <p:txBody>
          <a:bodyPr wrap="square" rtlCol="0">
            <a:spAutoFit/>
          </a:bodyPr>
          <a:lstStyle/>
          <a:p>
            <a:r>
              <a:rPr lang="en-US" sz="2200" dirty="0" smtClean="0">
                <a:latin typeface="Ubuntu Light"/>
                <a:cs typeface="Ubuntu Light"/>
              </a:rPr>
              <a:t>General-purpose</a:t>
            </a:r>
          </a:p>
          <a:p>
            <a:endParaRPr lang="en-US" sz="2200" dirty="0" smtClean="0">
              <a:latin typeface="Ubuntu Light"/>
              <a:cs typeface="Ubuntu Light"/>
            </a:endParaRPr>
          </a:p>
          <a:p>
            <a:r>
              <a:rPr lang="en-US" sz="2200" dirty="0" smtClean="0">
                <a:latin typeface="Ubuntu Light"/>
                <a:cs typeface="Ubuntu Light"/>
              </a:rPr>
              <a:t>Slow</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6519" y="1719827"/>
            <a:ext cx="349172" cy="30933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0754" y="2376314"/>
            <a:ext cx="344601" cy="344601"/>
          </a:xfrm>
          <a:prstGeom prst="rect">
            <a:avLst/>
          </a:prstGeom>
        </p:spPr>
      </p:pic>
      <p:pic>
        <p:nvPicPr>
          <p:cNvPr id="16" name="Picture 15" descr="mcmcExample_targe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9051" y="2495182"/>
            <a:ext cx="1447694" cy="1447694"/>
          </a:xfrm>
          <a:prstGeom prst="rect">
            <a:avLst/>
          </a:prstGeom>
        </p:spPr>
      </p:pic>
      <p:pic>
        <p:nvPicPr>
          <p:cNvPr id="18" name="Picture 17" descr="mcmcExample_final (actually SMC).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07454" y="1194843"/>
            <a:ext cx="3905312" cy="3905312"/>
          </a:xfrm>
          <a:prstGeom prst="rect">
            <a:avLst/>
          </a:prstGeom>
        </p:spPr>
      </p:pic>
      <p:sp>
        <p:nvSpPr>
          <p:cNvPr id="19" name="Rectangle 18"/>
          <p:cNvSpPr/>
          <p:nvPr/>
        </p:nvSpPr>
        <p:spPr>
          <a:xfrm>
            <a:off x="1217972" y="5006419"/>
            <a:ext cx="4867553" cy="137081"/>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7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Metropolis Hastings</a:t>
            </a:r>
          </a:p>
        </p:txBody>
      </p:sp>
      <p:sp>
        <p:nvSpPr>
          <p:cNvPr id="11" name="TextBox 10"/>
          <p:cNvSpPr txBox="1"/>
          <p:nvPr/>
        </p:nvSpPr>
        <p:spPr>
          <a:xfrm>
            <a:off x="351090" y="1875680"/>
            <a:ext cx="1087939" cy="584776"/>
          </a:xfrm>
          <a:prstGeom prst="rect">
            <a:avLst/>
          </a:prstGeom>
          <a:noFill/>
        </p:spPr>
        <p:txBody>
          <a:bodyPr wrap="square" rtlCol="0">
            <a:spAutoFit/>
          </a:bodyPr>
          <a:lstStyle/>
          <a:p>
            <a:pPr algn="ctr"/>
            <a:r>
              <a:rPr lang="en-US" sz="1600" b="1" dirty="0" smtClean="0">
                <a:latin typeface="Ubuntu Light"/>
                <a:cs typeface="Ubuntu Light"/>
              </a:rPr>
              <a:t>Target Shape</a:t>
            </a:r>
          </a:p>
        </p:txBody>
      </p:sp>
      <p:sp>
        <p:nvSpPr>
          <p:cNvPr id="8" name="TextBox 7"/>
          <p:cNvSpPr txBox="1"/>
          <p:nvPr/>
        </p:nvSpPr>
        <p:spPr>
          <a:xfrm>
            <a:off x="6275355" y="1648263"/>
            <a:ext cx="3256925" cy="1107996"/>
          </a:xfrm>
          <a:prstGeom prst="rect">
            <a:avLst/>
          </a:prstGeom>
          <a:noFill/>
        </p:spPr>
        <p:txBody>
          <a:bodyPr wrap="square" rtlCol="0">
            <a:spAutoFit/>
          </a:bodyPr>
          <a:lstStyle/>
          <a:p>
            <a:r>
              <a:rPr lang="en-US" sz="2200" dirty="0" smtClean="0">
                <a:latin typeface="Ubuntu Light"/>
                <a:cs typeface="Ubuntu Light"/>
              </a:rPr>
              <a:t>General-purpose</a:t>
            </a:r>
          </a:p>
          <a:p>
            <a:endParaRPr lang="en-US" sz="2200" dirty="0" smtClean="0">
              <a:latin typeface="Ubuntu Light"/>
              <a:cs typeface="Ubuntu Light"/>
            </a:endParaRPr>
          </a:p>
          <a:p>
            <a:r>
              <a:rPr lang="en-US" sz="2200" dirty="0" smtClean="0">
                <a:latin typeface="Ubuntu Light"/>
                <a:cs typeface="Ubuntu Light"/>
              </a:rPr>
              <a:t>Slow</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6519" y="1719827"/>
            <a:ext cx="349172" cy="30933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0754" y="2376314"/>
            <a:ext cx="344601" cy="344601"/>
          </a:xfrm>
          <a:prstGeom prst="rect">
            <a:avLst/>
          </a:prstGeom>
        </p:spPr>
      </p:pic>
      <p:sp>
        <p:nvSpPr>
          <p:cNvPr id="14" name="Rectangle 13"/>
          <p:cNvSpPr/>
          <p:nvPr/>
        </p:nvSpPr>
        <p:spPr>
          <a:xfrm>
            <a:off x="5956519" y="3354152"/>
            <a:ext cx="4572000" cy="1107996"/>
          </a:xfrm>
          <a:prstGeom prst="rect">
            <a:avLst/>
          </a:prstGeom>
        </p:spPr>
        <p:txBody>
          <a:bodyPr>
            <a:spAutoFit/>
          </a:bodyPr>
          <a:lstStyle/>
          <a:p>
            <a:r>
              <a:rPr lang="en-US" sz="2200" dirty="0">
                <a:latin typeface="Ubuntu Light"/>
                <a:cs typeface="Ubuntu Light"/>
              </a:rPr>
              <a:t>Delayed </a:t>
            </a:r>
            <a:r>
              <a:rPr lang="en-US" sz="2200" dirty="0" smtClean="0">
                <a:latin typeface="Ubuntu Light"/>
                <a:cs typeface="Ubuntu Light"/>
              </a:rPr>
              <a:t>Rejection</a:t>
            </a:r>
            <a:endParaRPr lang="en-US" sz="2200" dirty="0">
              <a:latin typeface="Ubuntu Light"/>
              <a:cs typeface="Ubuntu Light"/>
            </a:endParaRPr>
          </a:p>
          <a:p>
            <a:r>
              <a:rPr lang="en-US" sz="2200" dirty="0">
                <a:latin typeface="Ubuntu Light"/>
                <a:cs typeface="Ubuntu Light"/>
              </a:rPr>
              <a:t>Parallel </a:t>
            </a:r>
            <a:r>
              <a:rPr lang="en-US" sz="2200" dirty="0" smtClean="0">
                <a:latin typeface="Ubuntu Light"/>
                <a:cs typeface="Ubuntu Light"/>
              </a:rPr>
              <a:t>Tempering</a:t>
            </a:r>
          </a:p>
          <a:p>
            <a:r>
              <a:rPr lang="en-US" sz="2200" dirty="0" smtClean="0">
                <a:latin typeface="Ubuntu Light"/>
                <a:cs typeface="Ubuntu Light"/>
              </a:rPr>
              <a:t>LARJ-MCMC</a:t>
            </a:r>
            <a:endParaRPr lang="en-US" sz="2200" dirty="0">
              <a:latin typeface="Ubuntu Light"/>
              <a:cs typeface="Ubuntu Light"/>
            </a:endParaRPr>
          </a:p>
        </p:txBody>
      </p:sp>
      <p:pic>
        <p:nvPicPr>
          <p:cNvPr id="16" name="Picture 15" descr="mcmcExample_targe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9051" y="2495182"/>
            <a:ext cx="1447694" cy="1447694"/>
          </a:xfrm>
          <a:prstGeom prst="rect">
            <a:avLst/>
          </a:prstGeom>
        </p:spPr>
      </p:pic>
      <p:pic>
        <p:nvPicPr>
          <p:cNvPr id="12" name="Picture 11" descr="mcmc.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07454" y="1194843"/>
            <a:ext cx="3905312" cy="3905312"/>
          </a:xfrm>
          <a:prstGeom prst="rect">
            <a:avLst/>
          </a:prstGeom>
        </p:spPr>
      </p:pic>
      <p:sp>
        <p:nvSpPr>
          <p:cNvPr id="17" name="Rectangle 16"/>
          <p:cNvSpPr/>
          <p:nvPr/>
        </p:nvSpPr>
        <p:spPr>
          <a:xfrm>
            <a:off x="1217972" y="5006419"/>
            <a:ext cx="4867553" cy="137081"/>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2503633">
            <a:off x="4317491" y="1573965"/>
            <a:ext cx="477413" cy="2456579"/>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02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childTnLst>
                          </p:cTn>
                        </p:par>
                        <p:par>
                          <p:cTn id="17" fill="hold">
                            <p:stCondLst>
                              <p:cond delay="1500"/>
                            </p:stCondLst>
                            <p:childTnLst>
                              <p:par>
                                <p:cTn id="18" presetID="10" presetClass="entr" presetSubtype="0" fill="hold" nodeType="afterEffect">
                                  <p:stCondLst>
                                    <p:cond delay="50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6156"/>
            <a:ext cx="8229600" cy="857250"/>
          </a:xfrm>
        </p:spPr>
        <p:txBody>
          <a:bodyPr>
            <a:noAutofit/>
          </a:bodyPr>
          <a:lstStyle/>
          <a:p>
            <a:r>
              <a:rPr lang="en-US" dirty="0" smtClean="0"/>
              <a:t>What if we use a different inference algorithm entirely?</a:t>
            </a:r>
            <a:endParaRPr lang="en-US" dirty="0"/>
          </a:p>
        </p:txBody>
      </p:sp>
    </p:spTree>
    <p:extLst>
      <p:ext uri="{BB962C8B-B14F-4D97-AF65-F5344CB8AC3E}">
        <p14:creationId xmlns:p14="http://schemas.microsoft.com/office/powerpoint/2010/main" val="2194249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698449"/>
            <a:ext cx="8229600"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Ubuntu"/>
                <a:ea typeface="+mj-ea"/>
                <a:cs typeface="Ubuntu"/>
              </a:defRPr>
            </a:lvl1pPr>
          </a:lstStyle>
          <a:p>
            <a:r>
              <a:rPr lang="en-US" b="1" dirty="0" smtClean="0"/>
              <a:t>Sequential Monte Carlo</a:t>
            </a:r>
            <a:endParaRPr lang="en-US" b="1" dirty="0"/>
          </a:p>
        </p:txBody>
      </p:sp>
      <p:sp>
        <p:nvSpPr>
          <p:cNvPr id="5" name="Title 1"/>
          <p:cNvSpPr txBox="1">
            <a:spLocks/>
          </p:cNvSpPr>
          <p:nvPr/>
        </p:nvSpPr>
        <p:spPr>
          <a:xfrm>
            <a:off x="457200" y="2482460"/>
            <a:ext cx="8229600"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Ubuntu"/>
                <a:ea typeface="+mj-ea"/>
                <a:cs typeface="Ubuntu"/>
              </a:defRPr>
            </a:lvl1pPr>
          </a:lstStyle>
          <a:p>
            <a:r>
              <a:rPr lang="en-US" b="1" dirty="0" smtClean="0"/>
              <a:t>(Particle Filtering)</a:t>
            </a:r>
            <a:endParaRPr lang="en-US" b="1" dirty="0"/>
          </a:p>
        </p:txBody>
      </p:sp>
      <p:sp>
        <p:nvSpPr>
          <p:cNvPr id="6" name="Title 1"/>
          <p:cNvSpPr txBox="1">
            <a:spLocks/>
          </p:cNvSpPr>
          <p:nvPr/>
        </p:nvSpPr>
        <p:spPr>
          <a:xfrm>
            <a:off x="457200" y="3211289"/>
            <a:ext cx="8229600"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Ubuntu"/>
                <a:ea typeface="+mj-ea"/>
                <a:cs typeface="Ubuntu"/>
              </a:defRPr>
            </a:lvl1pPr>
          </a:lstStyle>
          <a:p>
            <a:r>
              <a:rPr lang="en-US" sz="3600" dirty="0" smtClean="0"/>
              <a:t>[Gordon et al. 1993]</a:t>
            </a:r>
            <a:endParaRPr lang="en-US" sz="3600" dirty="0"/>
          </a:p>
        </p:txBody>
      </p:sp>
      <p:grpSp>
        <p:nvGrpSpPr>
          <p:cNvPr id="19" name="Group 18"/>
          <p:cNvGrpSpPr/>
          <p:nvPr/>
        </p:nvGrpSpPr>
        <p:grpSpPr>
          <a:xfrm>
            <a:off x="1731512" y="672391"/>
            <a:ext cx="6628338" cy="687401"/>
            <a:chOff x="2153343" y="4261721"/>
            <a:chExt cx="5257244" cy="545209"/>
          </a:xfrm>
        </p:grpSpPr>
        <p:sp>
          <p:nvSpPr>
            <p:cNvPr id="8" name="Oval 7"/>
            <p:cNvSpPr/>
            <p:nvPr/>
          </p:nvSpPr>
          <p:spPr>
            <a:xfrm>
              <a:off x="2153343" y="4446685"/>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cxnSp>
          <p:nvCxnSpPr>
            <p:cNvPr id="9" name="Straight Arrow Connector 8"/>
            <p:cNvCxnSpPr/>
            <p:nvPr/>
          </p:nvCxnSpPr>
          <p:spPr>
            <a:xfrm>
              <a:off x="2560216" y="4635610"/>
              <a:ext cx="39261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992340" y="4446685"/>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cxnSp>
          <p:nvCxnSpPr>
            <p:cNvPr id="11" name="Straight Arrow Connector 10"/>
            <p:cNvCxnSpPr/>
            <p:nvPr/>
          </p:nvCxnSpPr>
          <p:spPr>
            <a:xfrm>
              <a:off x="3421653" y="4635610"/>
              <a:ext cx="39261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853777" y="4446685"/>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cxnSp>
          <p:nvCxnSpPr>
            <p:cNvPr id="13" name="Straight Arrow Connector 12"/>
            <p:cNvCxnSpPr/>
            <p:nvPr/>
          </p:nvCxnSpPr>
          <p:spPr>
            <a:xfrm>
              <a:off x="4269805" y="4635610"/>
              <a:ext cx="39261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4701929" y="4446685"/>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cxnSp>
          <p:nvCxnSpPr>
            <p:cNvPr id="15" name="Straight Arrow Connector 14"/>
            <p:cNvCxnSpPr/>
            <p:nvPr/>
          </p:nvCxnSpPr>
          <p:spPr>
            <a:xfrm>
              <a:off x="5123319" y="4635610"/>
              <a:ext cx="39261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5555443" y="4446685"/>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cxnSp>
          <p:nvCxnSpPr>
            <p:cNvPr id="17" name="Straight Arrow Connector 16"/>
            <p:cNvCxnSpPr/>
            <p:nvPr/>
          </p:nvCxnSpPr>
          <p:spPr>
            <a:xfrm>
              <a:off x="5962318" y="4635610"/>
              <a:ext cx="39261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333569" y="4261721"/>
              <a:ext cx="1077018" cy="512635"/>
            </a:xfrm>
            <a:prstGeom prst="rect">
              <a:avLst/>
            </a:prstGeom>
            <a:noFill/>
          </p:spPr>
          <p:txBody>
            <a:bodyPr wrap="square" rtlCol="0">
              <a:spAutoFit/>
            </a:bodyPr>
            <a:lstStyle/>
            <a:p>
              <a:r>
                <a:rPr lang="en-US" sz="3600" b="1" dirty="0" smtClean="0">
                  <a:latin typeface="Ubuntu Light"/>
                  <a:cs typeface="Ubuntu Light"/>
                </a:rPr>
                <a:t>…</a:t>
              </a:r>
            </a:p>
          </p:txBody>
        </p:sp>
      </p:grpSp>
    </p:spTree>
    <p:extLst>
      <p:ext uri="{BB962C8B-B14F-4D97-AF65-F5344CB8AC3E}">
        <p14:creationId xmlns:p14="http://schemas.microsoft.com/office/powerpoint/2010/main" val="61020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SMC: Requirements</a:t>
            </a:r>
            <a:endParaRPr lang="en-US" dirty="0"/>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3621" y="1394874"/>
            <a:ext cx="3937000" cy="5080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13021" y="2410654"/>
            <a:ext cx="2565400" cy="368300"/>
          </a:xfrm>
          <a:prstGeom prst="rect">
            <a:avLst/>
          </a:prstGeom>
        </p:spPr>
      </p:pic>
      <p:sp>
        <p:nvSpPr>
          <p:cNvPr id="8" name="TextBox 7"/>
          <p:cNvSpPr txBox="1"/>
          <p:nvPr/>
        </p:nvSpPr>
        <p:spPr>
          <a:xfrm>
            <a:off x="188466" y="2293482"/>
            <a:ext cx="3455821" cy="830997"/>
          </a:xfrm>
          <a:prstGeom prst="rect">
            <a:avLst/>
          </a:prstGeom>
          <a:noFill/>
        </p:spPr>
        <p:txBody>
          <a:bodyPr wrap="square" rtlCol="0">
            <a:spAutoFit/>
          </a:bodyPr>
          <a:lstStyle/>
          <a:p>
            <a:pPr algn="r"/>
            <a:r>
              <a:rPr lang="en-US" sz="2400" dirty="0" smtClean="0">
                <a:latin typeface="Ubuntu Light"/>
                <a:cs typeface="Ubuntu Light"/>
              </a:rPr>
              <a:t>Random Choice</a:t>
            </a:r>
          </a:p>
          <a:p>
            <a:pPr algn="r"/>
            <a:r>
              <a:rPr lang="en-US" sz="2400" dirty="0" smtClean="0">
                <a:latin typeface="Ubuntu Light"/>
                <a:cs typeface="Ubuntu Light"/>
              </a:rPr>
              <a:t>Sequence</a:t>
            </a:r>
          </a:p>
        </p:txBody>
      </p:sp>
      <p:sp>
        <p:nvSpPr>
          <p:cNvPr id="9" name="TextBox 8"/>
          <p:cNvSpPr txBox="1"/>
          <p:nvPr/>
        </p:nvSpPr>
        <p:spPr>
          <a:xfrm>
            <a:off x="188466" y="3842339"/>
            <a:ext cx="3455821" cy="461665"/>
          </a:xfrm>
          <a:prstGeom prst="rect">
            <a:avLst/>
          </a:prstGeom>
          <a:noFill/>
        </p:spPr>
        <p:txBody>
          <a:bodyPr wrap="square" rtlCol="0">
            <a:spAutoFit/>
          </a:bodyPr>
          <a:lstStyle/>
          <a:p>
            <a:pPr algn="r"/>
            <a:r>
              <a:rPr lang="en-US" sz="2400" dirty="0" smtClean="0">
                <a:latin typeface="Ubuntu Light"/>
                <a:cs typeface="Ubuntu Light"/>
              </a:rPr>
              <a:t>“Local” Likelihood</a:t>
            </a:r>
          </a:p>
        </p:txBody>
      </p:sp>
      <p:pic>
        <p:nvPicPr>
          <p:cNvPr id="12" name="Picture 11"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13021" y="2822301"/>
            <a:ext cx="3251200" cy="508000"/>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13021" y="3842339"/>
            <a:ext cx="2603500" cy="508000"/>
          </a:xfrm>
          <a:prstGeom prst="rect">
            <a:avLst/>
          </a:prstGeom>
        </p:spPr>
      </p:pic>
      <p:pic>
        <p:nvPicPr>
          <p:cNvPr id="14" name="Picture 13"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13021" y="4427328"/>
            <a:ext cx="4521200" cy="508000"/>
          </a:xfrm>
          <a:prstGeom prst="rect">
            <a:avLst/>
          </a:prstGeom>
        </p:spPr>
      </p:pic>
    </p:spTree>
    <p:extLst>
      <p:ext uri="{BB962C8B-B14F-4D97-AF65-F5344CB8AC3E}">
        <p14:creationId xmlns:p14="http://schemas.microsoft.com/office/powerpoint/2010/main" val="3035017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782" y="29245"/>
            <a:ext cx="3898428" cy="2445395"/>
            <a:chOff x="59782" y="29244"/>
            <a:chExt cx="3898428" cy="2445395"/>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792" y="295980"/>
              <a:ext cx="3833418" cy="2178659"/>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59782" y="29244"/>
              <a:ext cx="1564726" cy="276999"/>
            </a:xfrm>
            <a:prstGeom prst="rect">
              <a:avLst/>
            </a:prstGeom>
            <a:noFill/>
          </p:spPr>
          <p:txBody>
            <a:bodyPr wrap="square" rtlCol="0">
              <a:spAutoFit/>
            </a:bodyPr>
            <a:lstStyle/>
            <a:p>
              <a:r>
                <a:rPr lang="en-US" sz="1200" dirty="0" smtClean="0">
                  <a:latin typeface="Ubuntu Light"/>
                  <a:cs typeface="Ubuntu Light"/>
                </a:rPr>
                <a:t>[ESRI </a:t>
              </a:r>
              <a:r>
                <a:rPr lang="en-US" sz="1200" dirty="0" err="1" smtClean="0">
                  <a:latin typeface="Ubuntu Light"/>
                  <a:cs typeface="Ubuntu Light"/>
                </a:rPr>
                <a:t>CityEngine</a:t>
              </a:r>
              <a:r>
                <a:rPr lang="en-US" sz="1200" dirty="0" smtClean="0">
                  <a:latin typeface="Ubuntu Light"/>
                  <a:cs typeface="Ubuntu Light"/>
                </a:rPr>
                <a:t>]</a:t>
              </a:r>
            </a:p>
          </p:txBody>
        </p:sp>
      </p:grpSp>
      <p:grpSp>
        <p:nvGrpSpPr>
          <p:cNvPr id="15" name="Group 14"/>
          <p:cNvGrpSpPr/>
          <p:nvPr/>
        </p:nvGrpSpPr>
        <p:grpSpPr>
          <a:xfrm>
            <a:off x="4065452" y="29245"/>
            <a:ext cx="4728591" cy="2734265"/>
            <a:chOff x="4065450" y="29244"/>
            <a:chExt cx="4728591" cy="2734265"/>
          </a:xfrm>
        </p:grpSpPr>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21797" y="295980"/>
              <a:ext cx="4672244" cy="2467529"/>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4065450" y="29244"/>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SpeedTree</a:t>
              </a:r>
              <a:r>
                <a:rPr lang="en-US" sz="1200" dirty="0" smtClean="0">
                  <a:latin typeface="Ubuntu Light"/>
                  <a:cs typeface="Ubuntu Light"/>
                </a:rPr>
                <a:t>]</a:t>
              </a:r>
            </a:p>
          </p:txBody>
        </p:sp>
      </p:grpSp>
      <p:grpSp>
        <p:nvGrpSpPr>
          <p:cNvPr id="16" name="Group 15"/>
          <p:cNvGrpSpPr/>
          <p:nvPr/>
        </p:nvGrpSpPr>
        <p:grpSpPr>
          <a:xfrm>
            <a:off x="46780" y="2563967"/>
            <a:ext cx="2878954" cy="2500167"/>
            <a:chOff x="46780" y="2563967"/>
            <a:chExt cx="2878954" cy="2500167"/>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4792" y="2563967"/>
              <a:ext cx="2800942" cy="2235283"/>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46780" y="4787135"/>
              <a:ext cx="1564726" cy="276999"/>
            </a:xfrm>
            <a:prstGeom prst="rect">
              <a:avLst/>
            </a:prstGeom>
            <a:noFill/>
          </p:spPr>
          <p:txBody>
            <a:bodyPr wrap="square" rtlCol="0">
              <a:spAutoFit/>
            </a:bodyPr>
            <a:lstStyle/>
            <a:p>
              <a:r>
                <a:rPr lang="en-US" sz="1200" dirty="0" smtClean="0">
                  <a:latin typeface="Ubuntu Light"/>
                  <a:cs typeface="Ubuntu Light"/>
                </a:rPr>
                <a:t>[Limit Theory]</a:t>
              </a:r>
            </a:p>
          </p:txBody>
        </p:sp>
      </p:grpSp>
      <p:grpSp>
        <p:nvGrpSpPr>
          <p:cNvPr id="17" name="Group 16"/>
          <p:cNvGrpSpPr/>
          <p:nvPr/>
        </p:nvGrpSpPr>
        <p:grpSpPr>
          <a:xfrm>
            <a:off x="5842596" y="2202503"/>
            <a:ext cx="2665871" cy="2861223"/>
            <a:chOff x="5842594" y="2202503"/>
            <a:chExt cx="2665871" cy="2861223"/>
          </a:xfrm>
        </p:grpSpPr>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11718" y="2202503"/>
              <a:ext cx="2596747" cy="2596747"/>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5842594" y="4786727"/>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Fugu</a:t>
              </a:r>
              <a:r>
                <a:rPr lang="en-US" sz="1200" dirty="0" smtClean="0">
                  <a:latin typeface="Ubuntu Light"/>
                  <a:cs typeface="Ubuntu Light"/>
                </a:rPr>
                <a:t>]</a:t>
              </a:r>
            </a:p>
          </p:txBody>
        </p:sp>
      </p:grpSp>
      <p:grpSp>
        <p:nvGrpSpPr>
          <p:cNvPr id="18" name="Group 17"/>
          <p:cNvGrpSpPr/>
          <p:nvPr/>
        </p:nvGrpSpPr>
        <p:grpSpPr>
          <a:xfrm>
            <a:off x="3305139" y="1975292"/>
            <a:ext cx="2371646" cy="3088434"/>
            <a:chOff x="3305137" y="1975292"/>
            <a:chExt cx="2371646" cy="3088434"/>
          </a:xfrm>
        </p:grpSpPr>
        <p:pic>
          <p:nvPicPr>
            <p:cNvPr id="8" name="Picture 7"/>
            <p:cNvPicPr>
              <a:picLocks noChangeAspect="1"/>
            </p:cNvPicPr>
            <p:nvPr/>
          </p:nvPicPr>
          <p:blipFill>
            <a:blip r:embed="rId7"/>
            <a:stretch>
              <a:fillRect/>
            </a:stretch>
          </p:blipFill>
          <p:spPr>
            <a:xfrm>
              <a:off x="3383155" y="1975292"/>
              <a:ext cx="2155693" cy="2823958"/>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3305137" y="4786727"/>
              <a:ext cx="2371646" cy="276999"/>
            </a:xfrm>
            <a:prstGeom prst="rect">
              <a:avLst/>
            </a:prstGeom>
            <a:noFill/>
          </p:spPr>
          <p:txBody>
            <a:bodyPr wrap="square" rtlCol="0">
              <a:spAutoFit/>
            </a:bodyPr>
            <a:lstStyle/>
            <a:p>
              <a:r>
                <a:rPr lang="en-US" sz="1200" dirty="0" smtClean="0">
                  <a:latin typeface="Ubuntu Light"/>
                  <a:cs typeface="Ubuntu Light"/>
                </a:rPr>
                <a:t>[</a:t>
              </a:r>
              <a:r>
                <a:rPr lang="en-US" sz="1200" i="1" dirty="0" smtClean="0">
                  <a:latin typeface="Ubuntu Light"/>
                  <a:cs typeface="Ubuntu Light"/>
                </a:rPr>
                <a:t>Gestural Memory</a:t>
              </a:r>
              <a:r>
                <a:rPr lang="en-US" sz="1200" dirty="0" smtClean="0">
                  <a:latin typeface="Ubuntu Light"/>
                  <a:cs typeface="Ubuntu Light"/>
                </a:rPr>
                <a:t>, Sergio </a:t>
              </a:r>
              <a:r>
                <a:rPr lang="en-US" sz="1200" dirty="0" err="1" smtClean="0">
                  <a:latin typeface="Ubuntu Light"/>
                  <a:cs typeface="Ubuntu Light"/>
                </a:rPr>
                <a:t>Albiac</a:t>
              </a:r>
              <a:r>
                <a:rPr lang="en-US" sz="1200" dirty="0" smtClean="0">
                  <a:latin typeface="Ubuntu Light"/>
                  <a:cs typeface="Ubuntu Light"/>
                </a:rPr>
                <a:t>]</a:t>
              </a:r>
            </a:p>
          </p:txBody>
        </p:sp>
      </p:grpSp>
    </p:spTree>
    <p:extLst>
      <p:ext uri="{BB962C8B-B14F-4D97-AF65-F5344CB8AC3E}">
        <p14:creationId xmlns:p14="http://schemas.microsoft.com/office/powerpoint/2010/main" val="423734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2797300" y="2858226"/>
            <a:ext cx="483593" cy="467398"/>
          </a:xfrm>
          <a:prstGeom prst="roundRect">
            <a:avLst>
              <a:gd name="adj" fmla="val 655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ounded Rectangle 64"/>
          <p:cNvSpPr/>
          <p:nvPr/>
        </p:nvSpPr>
        <p:spPr>
          <a:xfrm>
            <a:off x="2797300" y="3829169"/>
            <a:ext cx="483593" cy="467398"/>
          </a:xfrm>
          <a:prstGeom prst="roundRect">
            <a:avLst>
              <a:gd name="adj" fmla="val 655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2797300" y="2346057"/>
            <a:ext cx="483593" cy="467398"/>
          </a:xfrm>
          <a:prstGeom prst="roundRect">
            <a:avLst>
              <a:gd name="adj" fmla="val 655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p:cNvSpPr/>
          <p:nvPr/>
        </p:nvSpPr>
        <p:spPr>
          <a:xfrm>
            <a:off x="2797300" y="1323725"/>
            <a:ext cx="483593" cy="467398"/>
          </a:xfrm>
          <a:prstGeom prst="roundRect">
            <a:avLst>
              <a:gd name="adj" fmla="val 655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ounded Rectangle 60"/>
          <p:cNvSpPr/>
          <p:nvPr/>
        </p:nvSpPr>
        <p:spPr>
          <a:xfrm>
            <a:off x="2797300" y="1827857"/>
            <a:ext cx="483593" cy="467398"/>
          </a:xfrm>
          <a:prstGeom prst="roundRect">
            <a:avLst>
              <a:gd name="adj" fmla="val 655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SMC: How It Works</a:t>
            </a:r>
            <a:endParaRPr lang="en-US" dirty="0"/>
          </a:p>
        </p:txBody>
      </p:sp>
      <p:grpSp>
        <p:nvGrpSpPr>
          <p:cNvPr id="77" name="Group 76"/>
          <p:cNvGrpSpPr/>
          <p:nvPr/>
        </p:nvGrpSpPr>
        <p:grpSpPr>
          <a:xfrm>
            <a:off x="2817599" y="1350151"/>
            <a:ext cx="646375" cy="2880653"/>
            <a:chOff x="2817599" y="1350151"/>
            <a:chExt cx="646375" cy="2880653"/>
          </a:xfrm>
        </p:grpSpPr>
        <p:grpSp>
          <p:nvGrpSpPr>
            <p:cNvPr id="29" name="Group 28"/>
            <p:cNvGrpSpPr/>
            <p:nvPr/>
          </p:nvGrpSpPr>
          <p:grpSpPr>
            <a:xfrm>
              <a:off x="2817599" y="2892565"/>
              <a:ext cx="429107" cy="369332"/>
              <a:chOff x="1143803" y="3804014"/>
              <a:chExt cx="429107" cy="369332"/>
            </a:xfrm>
          </p:grpSpPr>
          <p:sp>
            <p:nvSpPr>
              <p:cNvPr id="30" name="Oval 29"/>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31" name="TextBox 30"/>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4’</a:t>
                </a:r>
              </a:p>
            </p:txBody>
          </p:sp>
        </p:grpSp>
        <p:grpSp>
          <p:nvGrpSpPr>
            <p:cNvPr id="32" name="Group 31"/>
            <p:cNvGrpSpPr/>
            <p:nvPr/>
          </p:nvGrpSpPr>
          <p:grpSpPr>
            <a:xfrm>
              <a:off x="2817599" y="2378428"/>
              <a:ext cx="429107" cy="369332"/>
              <a:chOff x="1143803" y="3804014"/>
              <a:chExt cx="429107" cy="369332"/>
            </a:xfrm>
          </p:grpSpPr>
          <p:sp>
            <p:nvSpPr>
              <p:cNvPr id="33" name="Oval 32"/>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34" name="TextBox 33"/>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3’</a:t>
                </a:r>
              </a:p>
            </p:txBody>
          </p:sp>
        </p:grpSp>
        <p:grpSp>
          <p:nvGrpSpPr>
            <p:cNvPr id="35" name="Group 34"/>
            <p:cNvGrpSpPr/>
            <p:nvPr/>
          </p:nvGrpSpPr>
          <p:grpSpPr>
            <a:xfrm>
              <a:off x="2830116" y="1864290"/>
              <a:ext cx="429107" cy="369332"/>
              <a:chOff x="1143803" y="3804014"/>
              <a:chExt cx="429107" cy="369332"/>
            </a:xfrm>
          </p:grpSpPr>
          <p:sp>
            <p:nvSpPr>
              <p:cNvPr id="36" name="Oval 35"/>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37" name="TextBox 36"/>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2’</a:t>
                </a:r>
              </a:p>
            </p:txBody>
          </p:sp>
        </p:grpSp>
        <p:grpSp>
          <p:nvGrpSpPr>
            <p:cNvPr id="38" name="Group 37"/>
            <p:cNvGrpSpPr/>
            <p:nvPr/>
          </p:nvGrpSpPr>
          <p:grpSpPr>
            <a:xfrm>
              <a:off x="2822417" y="1350151"/>
              <a:ext cx="429107" cy="369332"/>
              <a:chOff x="1143803" y="3804014"/>
              <a:chExt cx="429107" cy="369332"/>
            </a:xfrm>
          </p:grpSpPr>
          <p:sp>
            <p:nvSpPr>
              <p:cNvPr id="39" name="Oval 38"/>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40" name="TextBox 39"/>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1’</a:t>
                </a:r>
              </a:p>
            </p:txBody>
          </p:sp>
        </p:grpSp>
        <p:grpSp>
          <p:nvGrpSpPr>
            <p:cNvPr id="41" name="Group 40"/>
            <p:cNvGrpSpPr/>
            <p:nvPr/>
          </p:nvGrpSpPr>
          <p:grpSpPr>
            <a:xfrm>
              <a:off x="2822417" y="3861472"/>
              <a:ext cx="429107" cy="369332"/>
              <a:chOff x="1143803" y="3804014"/>
              <a:chExt cx="429107" cy="369332"/>
            </a:xfrm>
          </p:grpSpPr>
          <p:sp>
            <p:nvSpPr>
              <p:cNvPr id="42" name="Oval 41"/>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43" name="TextBox 42"/>
              <p:cNvSpPr txBox="1"/>
              <p:nvPr/>
            </p:nvSpPr>
            <p:spPr>
              <a:xfrm>
                <a:off x="1143803" y="3804014"/>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n</a:t>
                </a:r>
                <a:r>
                  <a:rPr lang="en-US" b="1" dirty="0" smtClean="0">
                    <a:solidFill>
                      <a:srgbClr val="000000"/>
                    </a:solidFill>
                    <a:latin typeface="Ubuntu Light"/>
                    <a:cs typeface="Ubuntu Light"/>
                  </a:rPr>
                  <a:t>’</a:t>
                </a:r>
              </a:p>
            </p:txBody>
          </p:sp>
        </p:grpSp>
        <p:sp>
          <p:nvSpPr>
            <p:cNvPr id="44" name="TextBox 43"/>
            <p:cNvSpPr txBox="1"/>
            <p:nvPr/>
          </p:nvSpPr>
          <p:spPr>
            <a:xfrm>
              <a:off x="2848421" y="3357697"/>
              <a:ext cx="615553" cy="369332"/>
            </a:xfrm>
            <a:prstGeom prst="rect">
              <a:avLst/>
            </a:prstGeom>
            <a:noFill/>
          </p:spPr>
          <p:txBody>
            <a:bodyPr vert="vert" wrap="square" rtlCol="0">
              <a:spAutoFit/>
            </a:bodyPr>
            <a:lstStyle/>
            <a:p>
              <a:r>
                <a:rPr lang="en-US" sz="2800" b="1" dirty="0" smtClean="0">
                  <a:latin typeface="Ubuntu Light"/>
                  <a:cs typeface="Ubuntu Light"/>
                </a:rPr>
                <a:t>…</a:t>
              </a:r>
            </a:p>
          </p:txBody>
        </p:sp>
      </p:grpSp>
      <p:grpSp>
        <p:nvGrpSpPr>
          <p:cNvPr id="75" name="Group 74"/>
          <p:cNvGrpSpPr/>
          <p:nvPr/>
        </p:nvGrpSpPr>
        <p:grpSpPr>
          <a:xfrm>
            <a:off x="824412" y="1341064"/>
            <a:ext cx="814076" cy="3410005"/>
            <a:chOff x="824412" y="1341064"/>
            <a:chExt cx="814076" cy="3410005"/>
          </a:xfrm>
        </p:grpSpPr>
        <p:grpSp>
          <p:nvGrpSpPr>
            <p:cNvPr id="73" name="Group 72"/>
            <p:cNvGrpSpPr/>
            <p:nvPr/>
          </p:nvGrpSpPr>
          <p:grpSpPr>
            <a:xfrm>
              <a:off x="992115" y="2883478"/>
              <a:ext cx="429107" cy="369332"/>
              <a:chOff x="992113" y="2883478"/>
              <a:chExt cx="429107" cy="369332"/>
            </a:xfrm>
          </p:grpSpPr>
          <p:sp>
            <p:nvSpPr>
              <p:cNvPr id="11" name="Oval 10"/>
              <p:cNvSpPr/>
              <p:nvPr/>
            </p:nvSpPr>
            <p:spPr>
              <a:xfrm>
                <a:off x="1031119" y="2892565"/>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3" name="TextBox 12"/>
              <p:cNvSpPr txBox="1"/>
              <p:nvPr/>
            </p:nvSpPr>
            <p:spPr>
              <a:xfrm>
                <a:off x="992113" y="2883478"/>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4</a:t>
                </a:r>
                <a:endParaRPr lang="en-US" b="1" dirty="0" smtClean="0">
                  <a:solidFill>
                    <a:srgbClr val="000000"/>
                  </a:solidFill>
                  <a:latin typeface="Ubuntu Light"/>
                  <a:cs typeface="Ubuntu Light"/>
                </a:endParaRPr>
              </a:p>
            </p:txBody>
          </p:sp>
        </p:grpSp>
        <p:grpSp>
          <p:nvGrpSpPr>
            <p:cNvPr id="72" name="Group 71"/>
            <p:cNvGrpSpPr/>
            <p:nvPr/>
          </p:nvGrpSpPr>
          <p:grpSpPr>
            <a:xfrm>
              <a:off x="992115" y="2369341"/>
              <a:ext cx="429107" cy="369332"/>
              <a:chOff x="992113" y="2369340"/>
              <a:chExt cx="429107" cy="369332"/>
            </a:xfrm>
          </p:grpSpPr>
          <p:sp>
            <p:nvSpPr>
              <p:cNvPr id="17" name="Oval 16"/>
              <p:cNvSpPr/>
              <p:nvPr/>
            </p:nvSpPr>
            <p:spPr>
              <a:xfrm>
                <a:off x="1031119" y="2378427"/>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8" name="TextBox 17"/>
              <p:cNvSpPr txBox="1"/>
              <p:nvPr/>
            </p:nvSpPr>
            <p:spPr>
              <a:xfrm>
                <a:off x="992113" y="2369340"/>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3</a:t>
                </a:r>
                <a:endParaRPr lang="en-US" b="1" dirty="0" smtClean="0">
                  <a:solidFill>
                    <a:srgbClr val="000000"/>
                  </a:solidFill>
                  <a:latin typeface="Ubuntu Light"/>
                  <a:cs typeface="Ubuntu Light"/>
                </a:endParaRPr>
              </a:p>
            </p:txBody>
          </p:sp>
        </p:grpSp>
        <p:grpSp>
          <p:nvGrpSpPr>
            <p:cNvPr id="71" name="Group 70"/>
            <p:cNvGrpSpPr/>
            <p:nvPr/>
          </p:nvGrpSpPr>
          <p:grpSpPr>
            <a:xfrm>
              <a:off x="1004630" y="1855203"/>
              <a:ext cx="429107" cy="369332"/>
              <a:chOff x="1004628" y="1855202"/>
              <a:chExt cx="429107" cy="369332"/>
            </a:xfrm>
          </p:grpSpPr>
          <p:sp>
            <p:nvSpPr>
              <p:cNvPr id="20" name="Oval 19"/>
              <p:cNvSpPr/>
              <p:nvPr/>
            </p:nvSpPr>
            <p:spPr>
              <a:xfrm>
                <a:off x="1043634" y="1864289"/>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21" name="TextBox 20"/>
              <p:cNvSpPr txBox="1"/>
              <p:nvPr/>
            </p:nvSpPr>
            <p:spPr>
              <a:xfrm>
                <a:off x="1004628" y="1855202"/>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2</a:t>
                </a:r>
                <a:endParaRPr lang="en-US" b="1" dirty="0" smtClean="0">
                  <a:solidFill>
                    <a:srgbClr val="000000"/>
                  </a:solidFill>
                  <a:latin typeface="Ubuntu Light"/>
                  <a:cs typeface="Ubuntu Light"/>
                </a:endParaRPr>
              </a:p>
            </p:txBody>
          </p:sp>
        </p:grpSp>
        <p:grpSp>
          <p:nvGrpSpPr>
            <p:cNvPr id="70" name="Group 69"/>
            <p:cNvGrpSpPr/>
            <p:nvPr/>
          </p:nvGrpSpPr>
          <p:grpSpPr>
            <a:xfrm>
              <a:off x="996930" y="1341064"/>
              <a:ext cx="429107" cy="369332"/>
              <a:chOff x="996929" y="1341064"/>
              <a:chExt cx="429107" cy="369332"/>
            </a:xfrm>
          </p:grpSpPr>
          <p:sp>
            <p:nvSpPr>
              <p:cNvPr id="23" name="Oval 22"/>
              <p:cNvSpPr/>
              <p:nvPr/>
            </p:nvSpPr>
            <p:spPr>
              <a:xfrm>
                <a:off x="1035935" y="135015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24" name="TextBox 23"/>
              <p:cNvSpPr txBox="1"/>
              <p:nvPr/>
            </p:nvSpPr>
            <p:spPr>
              <a:xfrm>
                <a:off x="996929" y="1341064"/>
                <a:ext cx="429107" cy="369332"/>
              </a:xfrm>
              <a:prstGeom prst="rect">
                <a:avLst/>
              </a:prstGeom>
              <a:noFill/>
            </p:spPr>
            <p:txBody>
              <a:bodyPr wrap="square" rtlCol="0">
                <a:spAutoFit/>
              </a:bodyPr>
              <a:lstStyle/>
              <a:p>
                <a:pPr algn="ctr"/>
                <a:r>
                  <a:rPr lang="en-US" b="1" dirty="0" smtClean="0">
                    <a:solidFill>
                      <a:schemeClr val="bg1"/>
                    </a:solidFill>
                    <a:latin typeface="Ubuntu Light"/>
                    <a:cs typeface="Ubuntu Light"/>
                  </a:rPr>
                  <a:t>1</a:t>
                </a:r>
              </a:p>
            </p:txBody>
          </p:sp>
        </p:grpSp>
        <p:grpSp>
          <p:nvGrpSpPr>
            <p:cNvPr id="74" name="Group 73"/>
            <p:cNvGrpSpPr/>
            <p:nvPr/>
          </p:nvGrpSpPr>
          <p:grpSpPr>
            <a:xfrm>
              <a:off x="996930" y="3852385"/>
              <a:ext cx="429107" cy="369332"/>
              <a:chOff x="996929" y="3852384"/>
              <a:chExt cx="429107" cy="369332"/>
            </a:xfrm>
          </p:grpSpPr>
          <p:sp>
            <p:nvSpPr>
              <p:cNvPr id="26" name="Oval 25"/>
              <p:cNvSpPr/>
              <p:nvPr/>
            </p:nvSpPr>
            <p:spPr>
              <a:xfrm>
                <a:off x="1035935" y="386147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27" name="TextBox 26"/>
              <p:cNvSpPr txBox="1"/>
              <p:nvPr/>
            </p:nvSpPr>
            <p:spPr>
              <a:xfrm>
                <a:off x="996929" y="3852384"/>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n</a:t>
                </a:r>
                <a:endParaRPr lang="en-US" b="1" dirty="0" smtClean="0">
                  <a:solidFill>
                    <a:srgbClr val="000000"/>
                  </a:solidFill>
                  <a:latin typeface="Ubuntu Light"/>
                  <a:cs typeface="Ubuntu Light"/>
                </a:endParaRPr>
              </a:p>
            </p:txBody>
          </p:sp>
        </p:grpSp>
        <p:sp>
          <p:nvSpPr>
            <p:cNvPr id="28" name="TextBox 27"/>
            <p:cNvSpPr txBox="1"/>
            <p:nvPr/>
          </p:nvSpPr>
          <p:spPr>
            <a:xfrm>
              <a:off x="1022935" y="3348610"/>
              <a:ext cx="615553" cy="369332"/>
            </a:xfrm>
            <a:prstGeom prst="rect">
              <a:avLst/>
            </a:prstGeom>
            <a:noFill/>
          </p:spPr>
          <p:txBody>
            <a:bodyPr vert="vert" wrap="square" rtlCol="0">
              <a:spAutoFit/>
            </a:bodyPr>
            <a:lstStyle/>
            <a:p>
              <a:r>
                <a:rPr lang="en-US" sz="2800" b="1" dirty="0" smtClean="0">
                  <a:latin typeface="Ubuntu Light"/>
                  <a:cs typeface="Ubuntu Light"/>
                </a:rPr>
                <a:t>…</a:t>
              </a:r>
            </a:p>
          </p:txBody>
        </p:sp>
        <p:pic>
          <p:nvPicPr>
            <p:cNvPr id="57" name="Picture 5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412" y="4420869"/>
              <a:ext cx="762000" cy="330200"/>
            </a:xfrm>
            <a:prstGeom prst="rect">
              <a:avLst/>
            </a:prstGeom>
          </p:spPr>
        </p:pic>
      </p:grpSp>
      <p:grpSp>
        <p:nvGrpSpPr>
          <p:cNvPr id="76" name="Group 75"/>
          <p:cNvGrpSpPr/>
          <p:nvPr/>
        </p:nvGrpSpPr>
        <p:grpSpPr>
          <a:xfrm>
            <a:off x="1560408" y="1530100"/>
            <a:ext cx="1193800" cy="2511092"/>
            <a:chOff x="1560408" y="1530100"/>
            <a:chExt cx="1193800" cy="2511092"/>
          </a:xfrm>
        </p:grpSpPr>
        <p:cxnSp>
          <p:nvCxnSpPr>
            <p:cNvPr id="51" name="Straight Arrow Connector 50"/>
            <p:cNvCxnSpPr/>
            <p:nvPr/>
          </p:nvCxnSpPr>
          <p:spPr>
            <a:xfrm>
              <a:off x="1586412" y="1530100"/>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586412" y="2042268"/>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586412" y="2562416"/>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586412" y="3070250"/>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1586412" y="4041192"/>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58" name="Picture 5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0408" y="3383022"/>
              <a:ext cx="1193800" cy="330200"/>
            </a:xfrm>
            <a:prstGeom prst="rect">
              <a:avLst/>
            </a:prstGeom>
          </p:spPr>
        </p:pic>
      </p:grpSp>
      <p:pic>
        <p:nvPicPr>
          <p:cNvPr id="59" name="Picture 58"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3177" y="4420869"/>
            <a:ext cx="1219200" cy="330200"/>
          </a:xfrm>
          <a:prstGeom prst="rect">
            <a:avLst/>
          </a:prstGeom>
        </p:spPr>
      </p:pic>
      <p:grpSp>
        <p:nvGrpSpPr>
          <p:cNvPr id="78" name="Group 77"/>
          <p:cNvGrpSpPr/>
          <p:nvPr/>
        </p:nvGrpSpPr>
        <p:grpSpPr>
          <a:xfrm>
            <a:off x="3709824" y="2193084"/>
            <a:ext cx="1499708" cy="708152"/>
            <a:chOff x="3709824" y="2193084"/>
            <a:chExt cx="1499708" cy="708152"/>
          </a:xfrm>
        </p:grpSpPr>
        <p:sp>
          <p:nvSpPr>
            <p:cNvPr id="68" name="TextBox 67"/>
            <p:cNvSpPr txBox="1"/>
            <p:nvPr/>
          </p:nvSpPr>
          <p:spPr>
            <a:xfrm>
              <a:off x="3709824" y="2193084"/>
              <a:ext cx="1482372" cy="369332"/>
            </a:xfrm>
            <a:prstGeom prst="rect">
              <a:avLst/>
            </a:prstGeom>
            <a:noFill/>
          </p:spPr>
          <p:txBody>
            <a:bodyPr wrap="square" rtlCol="0">
              <a:spAutoFit/>
            </a:bodyPr>
            <a:lstStyle/>
            <a:p>
              <a:pPr algn="ctr"/>
              <a:r>
                <a:rPr lang="en-US" dirty="0" smtClean="0">
                  <a:latin typeface="Ubuntu Light"/>
                  <a:cs typeface="Ubuntu Light"/>
                </a:rPr>
                <a:t>Weight by</a:t>
              </a:r>
            </a:p>
          </p:txBody>
        </p:sp>
        <p:pic>
          <p:nvPicPr>
            <p:cNvPr id="69" name="Picture 68"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49032" y="2571036"/>
              <a:ext cx="1460500" cy="330200"/>
            </a:xfrm>
            <a:prstGeom prst="rect">
              <a:avLst/>
            </a:prstGeom>
          </p:spPr>
        </p:pic>
      </p:grpSp>
    </p:spTree>
    <p:extLst>
      <p:ext uri="{BB962C8B-B14F-4D97-AF65-F5344CB8AC3E}">
        <p14:creationId xmlns:p14="http://schemas.microsoft.com/office/powerpoint/2010/main" val="1103225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500"/>
                                        <p:tgtEl>
                                          <p:spTgt spid="7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3" grpId="0" animBg="1"/>
      <p:bldP spid="62" grpId="0" animBg="1"/>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2797300" y="2858226"/>
            <a:ext cx="483593" cy="467398"/>
          </a:xfrm>
          <a:prstGeom prst="roundRect">
            <a:avLst>
              <a:gd name="adj" fmla="val 655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ounded Rectangle 64"/>
          <p:cNvSpPr/>
          <p:nvPr/>
        </p:nvSpPr>
        <p:spPr>
          <a:xfrm>
            <a:off x="2797300" y="3829169"/>
            <a:ext cx="483593" cy="467398"/>
          </a:xfrm>
          <a:prstGeom prst="roundRect">
            <a:avLst>
              <a:gd name="adj" fmla="val 655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2797300" y="2346057"/>
            <a:ext cx="483593" cy="467398"/>
          </a:xfrm>
          <a:prstGeom prst="roundRect">
            <a:avLst>
              <a:gd name="adj" fmla="val 655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p:cNvSpPr/>
          <p:nvPr/>
        </p:nvSpPr>
        <p:spPr>
          <a:xfrm>
            <a:off x="2797300" y="1323725"/>
            <a:ext cx="483593" cy="467398"/>
          </a:xfrm>
          <a:prstGeom prst="roundRect">
            <a:avLst>
              <a:gd name="adj" fmla="val 655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ounded Rectangle 60"/>
          <p:cNvSpPr/>
          <p:nvPr/>
        </p:nvSpPr>
        <p:spPr>
          <a:xfrm>
            <a:off x="2797300" y="1827857"/>
            <a:ext cx="483593" cy="467398"/>
          </a:xfrm>
          <a:prstGeom prst="roundRect">
            <a:avLst>
              <a:gd name="adj" fmla="val 655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SMC: How It Works</a:t>
            </a:r>
          </a:p>
        </p:txBody>
      </p:sp>
      <p:sp>
        <p:nvSpPr>
          <p:cNvPr id="28" name="TextBox 27"/>
          <p:cNvSpPr txBox="1"/>
          <p:nvPr/>
        </p:nvSpPr>
        <p:spPr>
          <a:xfrm>
            <a:off x="1022935" y="3348610"/>
            <a:ext cx="615553" cy="369332"/>
          </a:xfrm>
          <a:prstGeom prst="rect">
            <a:avLst/>
          </a:prstGeom>
          <a:noFill/>
        </p:spPr>
        <p:txBody>
          <a:bodyPr vert="vert" wrap="square" rtlCol="0">
            <a:spAutoFit/>
          </a:bodyPr>
          <a:lstStyle/>
          <a:p>
            <a:r>
              <a:rPr lang="en-US" sz="2800" b="1" dirty="0" smtClean="0">
                <a:latin typeface="Ubuntu Light"/>
                <a:cs typeface="Ubuntu Light"/>
              </a:rPr>
              <a:t>…</a:t>
            </a:r>
          </a:p>
        </p:txBody>
      </p:sp>
      <p:sp>
        <p:nvSpPr>
          <p:cNvPr id="44" name="TextBox 43"/>
          <p:cNvSpPr txBox="1"/>
          <p:nvPr/>
        </p:nvSpPr>
        <p:spPr>
          <a:xfrm>
            <a:off x="2848421" y="3357697"/>
            <a:ext cx="615553" cy="369332"/>
          </a:xfrm>
          <a:prstGeom prst="rect">
            <a:avLst/>
          </a:prstGeom>
          <a:noFill/>
        </p:spPr>
        <p:txBody>
          <a:bodyPr vert="vert" wrap="square" rtlCol="0">
            <a:spAutoFit/>
          </a:bodyPr>
          <a:lstStyle/>
          <a:p>
            <a:r>
              <a:rPr lang="en-US" sz="2800" b="1" dirty="0" smtClean="0">
                <a:latin typeface="Ubuntu Light"/>
                <a:cs typeface="Ubuntu Light"/>
              </a:rPr>
              <a:t>…</a:t>
            </a:r>
          </a:p>
        </p:txBody>
      </p:sp>
      <p:cxnSp>
        <p:nvCxnSpPr>
          <p:cNvPr id="51" name="Straight Arrow Connector 50"/>
          <p:cNvCxnSpPr/>
          <p:nvPr/>
        </p:nvCxnSpPr>
        <p:spPr>
          <a:xfrm>
            <a:off x="1586412" y="1530100"/>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586412" y="2042268"/>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586412" y="2562416"/>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586412" y="3070250"/>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1586412" y="4041192"/>
            <a:ext cx="115295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57" name="Picture 5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412" y="4420869"/>
            <a:ext cx="762000" cy="330200"/>
          </a:xfrm>
          <a:prstGeom prst="rect">
            <a:avLst/>
          </a:prstGeom>
        </p:spPr>
      </p:pic>
      <p:pic>
        <p:nvPicPr>
          <p:cNvPr id="58" name="Picture 5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0408" y="3383022"/>
            <a:ext cx="1193800" cy="330200"/>
          </a:xfrm>
          <a:prstGeom prst="rect">
            <a:avLst/>
          </a:prstGeom>
        </p:spPr>
      </p:pic>
      <p:pic>
        <p:nvPicPr>
          <p:cNvPr id="59" name="Picture 58"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3177" y="4420869"/>
            <a:ext cx="1219200" cy="330200"/>
          </a:xfrm>
          <a:prstGeom prst="rect">
            <a:avLst/>
          </a:prstGeom>
        </p:spPr>
      </p:pic>
      <p:cxnSp>
        <p:nvCxnSpPr>
          <p:cNvPr id="80" name="Straight Arrow Connector 79"/>
          <p:cNvCxnSpPr/>
          <p:nvPr/>
        </p:nvCxnSpPr>
        <p:spPr>
          <a:xfrm>
            <a:off x="3463972" y="1530100"/>
            <a:ext cx="1312634"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3463972" y="1530100"/>
            <a:ext cx="1312634" cy="476802"/>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3463972" y="2567440"/>
            <a:ext cx="1312634"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3463972" y="3070250"/>
            <a:ext cx="1312634"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3463972" y="3070250"/>
            <a:ext cx="1312634" cy="921882"/>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87" name="Picture 8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61985" y="1950107"/>
            <a:ext cx="203039" cy="203039"/>
          </a:xfrm>
          <a:prstGeom prst="rect">
            <a:avLst/>
          </a:prstGeom>
        </p:spPr>
      </p:pic>
      <p:pic>
        <p:nvPicPr>
          <p:cNvPr id="88" name="Picture 8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61985" y="3939673"/>
            <a:ext cx="203039" cy="203039"/>
          </a:xfrm>
          <a:prstGeom prst="rect">
            <a:avLst/>
          </a:prstGeom>
        </p:spPr>
      </p:pic>
      <p:pic>
        <p:nvPicPr>
          <p:cNvPr id="45" name="Picture 44"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41036" y="4420482"/>
            <a:ext cx="1460500" cy="330200"/>
          </a:xfrm>
          <a:prstGeom prst="rect">
            <a:avLst/>
          </a:prstGeom>
        </p:spPr>
      </p:pic>
      <p:cxnSp>
        <p:nvCxnSpPr>
          <p:cNvPr id="89" name="Straight Arrow Connector 88"/>
          <p:cNvCxnSpPr/>
          <p:nvPr/>
        </p:nvCxnSpPr>
        <p:spPr>
          <a:xfrm>
            <a:off x="3463974" y="2042268"/>
            <a:ext cx="359001"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463974" y="4041192"/>
            <a:ext cx="359001"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5442537" y="1530100"/>
            <a:ext cx="2090701" cy="2511782"/>
            <a:chOff x="5442537" y="1530100"/>
            <a:chExt cx="2090701" cy="2511782"/>
          </a:xfrm>
        </p:grpSpPr>
        <p:cxnSp>
          <p:nvCxnSpPr>
            <p:cNvPr id="91" name="Straight Arrow Connector 90"/>
            <p:cNvCxnSpPr/>
            <p:nvPr/>
          </p:nvCxnSpPr>
          <p:spPr>
            <a:xfrm>
              <a:off x="5442537" y="1530100"/>
              <a:ext cx="2090701" cy="0"/>
            </a:xfrm>
            <a:prstGeom prst="straightConnector1">
              <a:avLst/>
            </a:prstGeom>
            <a:ln w="38100" cmpd="sng">
              <a:solidFill>
                <a:srgbClr val="FFFFFF"/>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5442537" y="2042268"/>
              <a:ext cx="2090701" cy="0"/>
            </a:xfrm>
            <a:prstGeom prst="straightConnector1">
              <a:avLst/>
            </a:prstGeom>
            <a:ln w="38100" cmpd="sng">
              <a:solidFill>
                <a:srgbClr val="FFFFFF"/>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5442537" y="2554437"/>
              <a:ext cx="2090701" cy="0"/>
            </a:xfrm>
            <a:prstGeom prst="straightConnector1">
              <a:avLst/>
            </a:prstGeom>
            <a:ln w="38100" cmpd="sng">
              <a:solidFill>
                <a:srgbClr val="FFFFFF"/>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5442537" y="3070250"/>
              <a:ext cx="2090701" cy="0"/>
            </a:xfrm>
            <a:prstGeom prst="straightConnector1">
              <a:avLst/>
            </a:prstGeom>
            <a:ln w="38100" cmpd="sng">
              <a:solidFill>
                <a:srgbClr val="FFFFFF"/>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5442537" y="4041882"/>
              <a:ext cx="2090701" cy="0"/>
            </a:xfrm>
            <a:prstGeom prst="straightConnector1">
              <a:avLst/>
            </a:prstGeom>
            <a:ln w="38100" cmpd="sng">
              <a:solidFill>
                <a:srgbClr val="FFFFFF"/>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14" name="TextBox 113"/>
          <p:cNvSpPr txBox="1"/>
          <p:nvPr/>
        </p:nvSpPr>
        <p:spPr>
          <a:xfrm>
            <a:off x="4852023" y="3357697"/>
            <a:ext cx="615553" cy="369332"/>
          </a:xfrm>
          <a:prstGeom prst="rect">
            <a:avLst/>
          </a:prstGeom>
          <a:noFill/>
        </p:spPr>
        <p:txBody>
          <a:bodyPr vert="vert" wrap="square" rtlCol="0">
            <a:spAutoFit/>
          </a:bodyPr>
          <a:lstStyle/>
          <a:p>
            <a:r>
              <a:rPr lang="en-US" sz="2800" b="1" dirty="0" smtClean="0">
                <a:latin typeface="Ubuntu Light"/>
                <a:cs typeface="Ubuntu Light"/>
              </a:rPr>
              <a:t>…</a:t>
            </a:r>
          </a:p>
        </p:txBody>
      </p:sp>
      <p:grpSp>
        <p:nvGrpSpPr>
          <p:cNvPr id="116" name="Group 115"/>
          <p:cNvGrpSpPr/>
          <p:nvPr/>
        </p:nvGrpSpPr>
        <p:grpSpPr>
          <a:xfrm>
            <a:off x="992115" y="2883478"/>
            <a:ext cx="429107" cy="369332"/>
            <a:chOff x="992113" y="2883478"/>
            <a:chExt cx="429107" cy="369332"/>
          </a:xfrm>
        </p:grpSpPr>
        <p:sp>
          <p:nvSpPr>
            <p:cNvPr id="117" name="Oval 116"/>
            <p:cNvSpPr/>
            <p:nvPr/>
          </p:nvSpPr>
          <p:spPr>
            <a:xfrm>
              <a:off x="1031119" y="2892565"/>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18" name="TextBox 117"/>
            <p:cNvSpPr txBox="1"/>
            <p:nvPr/>
          </p:nvSpPr>
          <p:spPr>
            <a:xfrm>
              <a:off x="992113" y="2883478"/>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4</a:t>
              </a:r>
              <a:endParaRPr lang="en-US" b="1" dirty="0" smtClean="0">
                <a:solidFill>
                  <a:srgbClr val="000000"/>
                </a:solidFill>
                <a:latin typeface="Ubuntu Light"/>
                <a:cs typeface="Ubuntu Light"/>
              </a:endParaRPr>
            </a:p>
          </p:txBody>
        </p:sp>
      </p:grpSp>
      <p:grpSp>
        <p:nvGrpSpPr>
          <p:cNvPr id="119" name="Group 118"/>
          <p:cNvGrpSpPr/>
          <p:nvPr/>
        </p:nvGrpSpPr>
        <p:grpSpPr>
          <a:xfrm>
            <a:off x="992115" y="2369341"/>
            <a:ext cx="429107" cy="369332"/>
            <a:chOff x="992113" y="2369340"/>
            <a:chExt cx="429107" cy="369332"/>
          </a:xfrm>
        </p:grpSpPr>
        <p:sp>
          <p:nvSpPr>
            <p:cNvPr id="120" name="Oval 119"/>
            <p:cNvSpPr/>
            <p:nvPr/>
          </p:nvSpPr>
          <p:spPr>
            <a:xfrm>
              <a:off x="1031119" y="2378427"/>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21" name="TextBox 120"/>
            <p:cNvSpPr txBox="1"/>
            <p:nvPr/>
          </p:nvSpPr>
          <p:spPr>
            <a:xfrm>
              <a:off x="992113" y="2369340"/>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3</a:t>
              </a:r>
              <a:endParaRPr lang="en-US" b="1" dirty="0" smtClean="0">
                <a:solidFill>
                  <a:srgbClr val="000000"/>
                </a:solidFill>
                <a:latin typeface="Ubuntu Light"/>
                <a:cs typeface="Ubuntu Light"/>
              </a:endParaRPr>
            </a:p>
          </p:txBody>
        </p:sp>
      </p:grpSp>
      <p:grpSp>
        <p:nvGrpSpPr>
          <p:cNvPr id="122" name="Group 121"/>
          <p:cNvGrpSpPr/>
          <p:nvPr/>
        </p:nvGrpSpPr>
        <p:grpSpPr>
          <a:xfrm>
            <a:off x="1004630" y="1855203"/>
            <a:ext cx="429107" cy="369332"/>
            <a:chOff x="1004628" y="1855202"/>
            <a:chExt cx="429107" cy="369332"/>
          </a:xfrm>
        </p:grpSpPr>
        <p:sp>
          <p:nvSpPr>
            <p:cNvPr id="123" name="Oval 122"/>
            <p:cNvSpPr/>
            <p:nvPr/>
          </p:nvSpPr>
          <p:spPr>
            <a:xfrm>
              <a:off x="1043634" y="1864289"/>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24" name="TextBox 123"/>
            <p:cNvSpPr txBox="1"/>
            <p:nvPr/>
          </p:nvSpPr>
          <p:spPr>
            <a:xfrm>
              <a:off x="1004628" y="1855202"/>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2</a:t>
              </a:r>
              <a:endParaRPr lang="en-US" b="1" dirty="0" smtClean="0">
                <a:solidFill>
                  <a:srgbClr val="000000"/>
                </a:solidFill>
                <a:latin typeface="Ubuntu Light"/>
                <a:cs typeface="Ubuntu Light"/>
              </a:endParaRPr>
            </a:p>
          </p:txBody>
        </p:sp>
      </p:grpSp>
      <p:grpSp>
        <p:nvGrpSpPr>
          <p:cNvPr id="125" name="Group 124"/>
          <p:cNvGrpSpPr/>
          <p:nvPr/>
        </p:nvGrpSpPr>
        <p:grpSpPr>
          <a:xfrm>
            <a:off x="996930" y="1341064"/>
            <a:ext cx="429107" cy="369332"/>
            <a:chOff x="996929" y="1341064"/>
            <a:chExt cx="429107" cy="369332"/>
          </a:xfrm>
        </p:grpSpPr>
        <p:sp>
          <p:nvSpPr>
            <p:cNvPr id="126" name="Oval 125"/>
            <p:cNvSpPr/>
            <p:nvPr/>
          </p:nvSpPr>
          <p:spPr>
            <a:xfrm>
              <a:off x="1035935" y="135015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27" name="TextBox 126"/>
            <p:cNvSpPr txBox="1"/>
            <p:nvPr/>
          </p:nvSpPr>
          <p:spPr>
            <a:xfrm>
              <a:off x="996929" y="1341064"/>
              <a:ext cx="429107" cy="369332"/>
            </a:xfrm>
            <a:prstGeom prst="rect">
              <a:avLst/>
            </a:prstGeom>
            <a:noFill/>
          </p:spPr>
          <p:txBody>
            <a:bodyPr wrap="square" rtlCol="0">
              <a:spAutoFit/>
            </a:bodyPr>
            <a:lstStyle/>
            <a:p>
              <a:pPr algn="ctr"/>
              <a:r>
                <a:rPr lang="en-US" b="1" dirty="0" smtClean="0">
                  <a:solidFill>
                    <a:schemeClr val="bg1"/>
                  </a:solidFill>
                  <a:latin typeface="Ubuntu Light"/>
                  <a:cs typeface="Ubuntu Light"/>
                </a:rPr>
                <a:t>1</a:t>
              </a:r>
            </a:p>
          </p:txBody>
        </p:sp>
      </p:grpSp>
      <p:grpSp>
        <p:nvGrpSpPr>
          <p:cNvPr id="128" name="Group 127"/>
          <p:cNvGrpSpPr/>
          <p:nvPr/>
        </p:nvGrpSpPr>
        <p:grpSpPr>
          <a:xfrm>
            <a:off x="996930" y="3852385"/>
            <a:ext cx="429107" cy="369332"/>
            <a:chOff x="996929" y="3852384"/>
            <a:chExt cx="429107" cy="369332"/>
          </a:xfrm>
        </p:grpSpPr>
        <p:sp>
          <p:nvSpPr>
            <p:cNvPr id="129" name="Oval 128"/>
            <p:cNvSpPr/>
            <p:nvPr/>
          </p:nvSpPr>
          <p:spPr>
            <a:xfrm>
              <a:off x="1035935" y="386147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30" name="TextBox 129"/>
            <p:cNvSpPr txBox="1"/>
            <p:nvPr/>
          </p:nvSpPr>
          <p:spPr>
            <a:xfrm>
              <a:off x="996929" y="3852384"/>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n</a:t>
              </a:r>
              <a:endParaRPr lang="en-US" b="1" dirty="0" smtClean="0">
                <a:solidFill>
                  <a:srgbClr val="000000"/>
                </a:solidFill>
                <a:latin typeface="Ubuntu Light"/>
                <a:cs typeface="Ubuntu Light"/>
              </a:endParaRPr>
            </a:p>
          </p:txBody>
        </p:sp>
      </p:grpSp>
      <p:grpSp>
        <p:nvGrpSpPr>
          <p:cNvPr id="131" name="Group 130"/>
          <p:cNvGrpSpPr/>
          <p:nvPr/>
        </p:nvGrpSpPr>
        <p:grpSpPr>
          <a:xfrm>
            <a:off x="2817599" y="2892565"/>
            <a:ext cx="429107" cy="369332"/>
            <a:chOff x="1143803" y="3804014"/>
            <a:chExt cx="429107" cy="369332"/>
          </a:xfrm>
        </p:grpSpPr>
        <p:sp>
          <p:nvSpPr>
            <p:cNvPr id="132" name="Oval 131"/>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33" name="TextBox 132"/>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4’</a:t>
              </a:r>
            </a:p>
          </p:txBody>
        </p:sp>
      </p:grpSp>
      <p:grpSp>
        <p:nvGrpSpPr>
          <p:cNvPr id="134" name="Group 133"/>
          <p:cNvGrpSpPr/>
          <p:nvPr/>
        </p:nvGrpSpPr>
        <p:grpSpPr>
          <a:xfrm>
            <a:off x="2817599" y="2378428"/>
            <a:ext cx="429107" cy="369332"/>
            <a:chOff x="1143803" y="3804014"/>
            <a:chExt cx="429107" cy="369332"/>
          </a:xfrm>
        </p:grpSpPr>
        <p:sp>
          <p:nvSpPr>
            <p:cNvPr id="135" name="Oval 134"/>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36" name="TextBox 135"/>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3’</a:t>
              </a:r>
            </a:p>
          </p:txBody>
        </p:sp>
      </p:grpSp>
      <p:grpSp>
        <p:nvGrpSpPr>
          <p:cNvPr id="137" name="Group 136"/>
          <p:cNvGrpSpPr/>
          <p:nvPr/>
        </p:nvGrpSpPr>
        <p:grpSpPr>
          <a:xfrm>
            <a:off x="2830116" y="1864290"/>
            <a:ext cx="429107" cy="369332"/>
            <a:chOff x="1143803" y="3804014"/>
            <a:chExt cx="429107" cy="369332"/>
          </a:xfrm>
        </p:grpSpPr>
        <p:sp>
          <p:nvSpPr>
            <p:cNvPr id="138" name="Oval 137"/>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39" name="TextBox 138"/>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2’</a:t>
              </a:r>
            </a:p>
          </p:txBody>
        </p:sp>
      </p:grpSp>
      <p:grpSp>
        <p:nvGrpSpPr>
          <p:cNvPr id="140" name="Group 139"/>
          <p:cNvGrpSpPr/>
          <p:nvPr/>
        </p:nvGrpSpPr>
        <p:grpSpPr>
          <a:xfrm>
            <a:off x="2822417" y="1350151"/>
            <a:ext cx="429107" cy="369332"/>
            <a:chOff x="1143803" y="3804014"/>
            <a:chExt cx="429107" cy="369332"/>
          </a:xfrm>
        </p:grpSpPr>
        <p:sp>
          <p:nvSpPr>
            <p:cNvPr id="141" name="Oval 140"/>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42" name="TextBox 141"/>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1’</a:t>
              </a:r>
            </a:p>
          </p:txBody>
        </p:sp>
      </p:grpSp>
      <p:grpSp>
        <p:nvGrpSpPr>
          <p:cNvPr id="143" name="Group 142"/>
          <p:cNvGrpSpPr/>
          <p:nvPr/>
        </p:nvGrpSpPr>
        <p:grpSpPr>
          <a:xfrm>
            <a:off x="2822417" y="3861472"/>
            <a:ext cx="429107" cy="369332"/>
            <a:chOff x="1143803" y="3804014"/>
            <a:chExt cx="429107" cy="369332"/>
          </a:xfrm>
        </p:grpSpPr>
        <p:sp>
          <p:nvSpPr>
            <p:cNvPr id="144" name="Oval 143"/>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45" name="TextBox 144"/>
            <p:cNvSpPr txBox="1"/>
            <p:nvPr/>
          </p:nvSpPr>
          <p:spPr>
            <a:xfrm>
              <a:off x="1143803" y="3804014"/>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n</a:t>
              </a:r>
              <a:r>
                <a:rPr lang="en-US" b="1" dirty="0" smtClean="0">
                  <a:solidFill>
                    <a:srgbClr val="000000"/>
                  </a:solidFill>
                  <a:latin typeface="Ubuntu Light"/>
                  <a:cs typeface="Ubuntu Light"/>
                </a:rPr>
                <a:t>’</a:t>
              </a:r>
            </a:p>
          </p:txBody>
        </p:sp>
      </p:grpSp>
      <p:grpSp>
        <p:nvGrpSpPr>
          <p:cNvPr id="146" name="Group 145"/>
          <p:cNvGrpSpPr/>
          <p:nvPr/>
        </p:nvGrpSpPr>
        <p:grpSpPr>
          <a:xfrm>
            <a:off x="4853911" y="2892565"/>
            <a:ext cx="429107" cy="369332"/>
            <a:chOff x="1143803" y="3804014"/>
            <a:chExt cx="429107" cy="369332"/>
          </a:xfrm>
        </p:grpSpPr>
        <p:sp>
          <p:nvSpPr>
            <p:cNvPr id="147" name="Oval 146"/>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48" name="TextBox 147"/>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4’</a:t>
              </a:r>
            </a:p>
          </p:txBody>
        </p:sp>
      </p:grpSp>
      <p:grpSp>
        <p:nvGrpSpPr>
          <p:cNvPr id="149" name="Group 148"/>
          <p:cNvGrpSpPr/>
          <p:nvPr/>
        </p:nvGrpSpPr>
        <p:grpSpPr>
          <a:xfrm>
            <a:off x="4853911" y="2378428"/>
            <a:ext cx="429107" cy="369332"/>
            <a:chOff x="1143803" y="3804014"/>
            <a:chExt cx="429107" cy="369332"/>
          </a:xfrm>
        </p:grpSpPr>
        <p:sp>
          <p:nvSpPr>
            <p:cNvPr id="150" name="Oval 149"/>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51" name="TextBox 150"/>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3’</a:t>
              </a:r>
            </a:p>
          </p:txBody>
        </p:sp>
      </p:grpSp>
      <p:grpSp>
        <p:nvGrpSpPr>
          <p:cNvPr id="152" name="Group 151"/>
          <p:cNvGrpSpPr/>
          <p:nvPr/>
        </p:nvGrpSpPr>
        <p:grpSpPr>
          <a:xfrm>
            <a:off x="4866426" y="1864290"/>
            <a:ext cx="429107" cy="369332"/>
            <a:chOff x="1143803" y="3804014"/>
            <a:chExt cx="429107" cy="369332"/>
          </a:xfrm>
        </p:grpSpPr>
        <p:sp>
          <p:nvSpPr>
            <p:cNvPr id="153" name="Oval 152"/>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54" name="TextBox 153"/>
            <p:cNvSpPr txBox="1"/>
            <p:nvPr/>
          </p:nvSpPr>
          <p:spPr>
            <a:xfrm>
              <a:off x="1143803" y="3804014"/>
              <a:ext cx="429107" cy="369332"/>
            </a:xfrm>
            <a:prstGeom prst="rect">
              <a:avLst/>
            </a:prstGeom>
            <a:noFill/>
          </p:spPr>
          <p:txBody>
            <a:bodyPr wrap="square" rtlCol="0">
              <a:spAutoFit/>
            </a:bodyPr>
            <a:lstStyle/>
            <a:p>
              <a:pPr algn="ctr"/>
              <a:r>
                <a:rPr lang="en-US" b="1" dirty="0">
                  <a:solidFill>
                    <a:srgbClr val="000000"/>
                  </a:solidFill>
                  <a:latin typeface="Ubuntu Light"/>
                  <a:cs typeface="Ubuntu Light"/>
                </a:rPr>
                <a:t>1</a:t>
              </a:r>
              <a:r>
                <a:rPr lang="en-US" b="1" dirty="0" smtClean="0">
                  <a:solidFill>
                    <a:srgbClr val="000000"/>
                  </a:solidFill>
                  <a:latin typeface="Ubuntu Light"/>
                  <a:cs typeface="Ubuntu Light"/>
                </a:rPr>
                <a:t>’</a:t>
              </a:r>
            </a:p>
          </p:txBody>
        </p:sp>
      </p:grpSp>
      <p:grpSp>
        <p:nvGrpSpPr>
          <p:cNvPr id="155" name="Group 154"/>
          <p:cNvGrpSpPr/>
          <p:nvPr/>
        </p:nvGrpSpPr>
        <p:grpSpPr>
          <a:xfrm>
            <a:off x="4858727" y="1350151"/>
            <a:ext cx="429107" cy="369332"/>
            <a:chOff x="1143803" y="3804014"/>
            <a:chExt cx="429107" cy="369332"/>
          </a:xfrm>
        </p:grpSpPr>
        <p:sp>
          <p:nvSpPr>
            <p:cNvPr id="156" name="Oval 155"/>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57" name="TextBox 156"/>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1’</a:t>
              </a:r>
            </a:p>
          </p:txBody>
        </p:sp>
      </p:grpSp>
      <p:grpSp>
        <p:nvGrpSpPr>
          <p:cNvPr id="158" name="Group 157"/>
          <p:cNvGrpSpPr/>
          <p:nvPr/>
        </p:nvGrpSpPr>
        <p:grpSpPr>
          <a:xfrm>
            <a:off x="4858727" y="3861472"/>
            <a:ext cx="429107" cy="369332"/>
            <a:chOff x="1143803" y="3804014"/>
            <a:chExt cx="429107" cy="369332"/>
          </a:xfrm>
        </p:grpSpPr>
        <p:sp>
          <p:nvSpPr>
            <p:cNvPr id="159" name="Oval 158"/>
            <p:cNvSpPr/>
            <p:nvPr/>
          </p:nvSpPr>
          <p:spPr>
            <a:xfrm>
              <a:off x="1182809" y="3813101"/>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60" name="TextBox 159"/>
            <p:cNvSpPr txBox="1"/>
            <p:nvPr/>
          </p:nvSpPr>
          <p:spPr>
            <a:xfrm>
              <a:off x="1143803" y="3804014"/>
              <a:ext cx="429107" cy="369332"/>
            </a:xfrm>
            <a:prstGeom prst="rect">
              <a:avLst/>
            </a:prstGeom>
            <a:noFill/>
          </p:spPr>
          <p:txBody>
            <a:bodyPr wrap="square" rtlCol="0">
              <a:spAutoFit/>
            </a:bodyPr>
            <a:lstStyle/>
            <a:p>
              <a:pPr algn="ctr"/>
              <a:r>
                <a:rPr lang="en-US" b="1" dirty="0" smtClean="0">
                  <a:solidFill>
                    <a:srgbClr val="000000"/>
                  </a:solidFill>
                  <a:latin typeface="Ubuntu Light"/>
                  <a:cs typeface="Ubuntu Light"/>
                </a:rPr>
                <a:t>4’</a:t>
              </a:r>
            </a:p>
          </p:txBody>
        </p:sp>
      </p:grpSp>
      <p:grpSp>
        <p:nvGrpSpPr>
          <p:cNvPr id="5" name="Group 4"/>
          <p:cNvGrpSpPr/>
          <p:nvPr/>
        </p:nvGrpSpPr>
        <p:grpSpPr>
          <a:xfrm>
            <a:off x="7480546" y="1350152"/>
            <a:ext cx="850900" cy="3400530"/>
            <a:chOff x="7480546" y="1350152"/>
            <a:chExt cx="850900" cy="3400530"/>
          </a:xfrm>
        </p:grpSpPr>
        <p:pic>
          <p:nvPicPr>
            <p:cNvPr id="113" name="Picture 112" descr="latex-image-1.pd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80546" y="4420482"/>
              <a:ext cx="850900" cy="330200"/>
            </a:xfrm>
            <a:prstGeom prst="rect">
              <a:avLst/>
            </a:prstGeom>
          </p:spPr>
        </p:pic>
        <p:sp>
          <p:nvSpPr>
            <p:cNvPr id="115" name="TextBox 114"/>
            <p:cNvSpPr txBox="1"/>
            <p:nvPr/>
          </p:nvSpPr>
          <p:spPr>
            <a:xfrm>
              <a:off x="7709098" y="3357697"/>
              <a:ext cx="615553" cy="369332"/>
            </a:xfrm>
            <a:prstGeom prst="rect">
              <a:avLst/>
            </a:prstGeom>
            <a:noFill/>
          </p:spPr>
          <p:txBody>
            <a:bodyPr vert="vert" wrap="square" rtlCol="0">
              <a:spAutoFit/>
            </a:bodyPr>
            <a:lstStyle/>
            <a:p>
              <a:r>
                <a:rPr lang="en-US" sz="2800" b="1" dirty="0" smtClean="0">
                  <a:latin typeface="Ubuntu Light"/>
                  <a:cs typeface="Ubuntu Light"/>
                </a:rPr>
                <a:t>…</a:t>
              </a:r>
            </a:p>
          </p:txBody>
        </p:sp>
        <p:sp>
          <p:nvSpPr>
            <p:cNvPr id="162" name="Oval 161"/>
            <p:cNvSpPr/>
            <p:nvPr/>
          </p:nvSpPr>
          <p:spPr>
            <a:xfrm>
              <a:off x="7717284" y="2892566"/>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65" name="Oval 164"/>
            <p:cNvSpPr/>
            <p:nvPr/>
          </p:nvSpPr>
          <p:spPr>
            <a:xfrm>
              <a:off x="7717284" y="2378428"/>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68" name="Oval 167"/>
            <p:cNvSpPr/>
            <p:nvPr/>
          </p:nvSpPr>
          <p:spPr>
            <a:xfrm>
              <a:off x="7729799" y="1864290"/>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71" name="Oval 170"/>
            <p:cNvSpPr/>
            <p:nvPr/>
          </p:nvSpPr>
          <p:spPr>
            <a:xfrm>
              <a:off x="7722100" y="1350152"/>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sp>
          <p:nvSpPr>
            <p:cNvPr id="174" name="Oval 173"/>
            <p:cNvSpPr/>
            <p:nvPr/>
          </p:nvSpPr>
          <p:spPr>
            <a:xfrm>
              <a:off x="7722100" y="3861472"/>
              <a:ext cx="360245" cy="360245"/>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smtClean="0">
                <a:latin typeface="Ubuntu"/>
                <a:cs typeface="Ubuntu"/>
              </a:endParaRPr>
            </a:p>
          </p:txBody>
        </p:sp>
      </p:grpSp>
    </p:spTree>
    <p:extLst>
      <p:ext uri="{BB962C8B-B14F-4D97-AF65-F5344CB8AC3E}">
        <p14:creationId xmlns:p14="http://schemas.microsoft.com/office/powerpoint/2010/main" val="335595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wipe(left)">
                                      <p:cBhvr>
                                        <p:cTn id="11" dur="500"/>
                                        <p:tgtEl>
                                          <p:spTgt spid="8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fade">
                                      <p:cBhvr>
                                        <p:cTn id="15" dur="500"/>
                                        <p:tgtEl>
                                          <p:spTgt spid="155"/>
                                        </p:tgtEl>
                                      </p:cBhvr>
                                    </p:animEffect>
                                  </p:childTnLst>
                                </p:cTn>
                              </p:par>
                              <p:par>
                                <p:cTn id="16" presetID="10" presetClass="entr" presetSubtype="0" fill="hold" nodeType="withEffect">
                                  <p:stCondLst>
                                    <p:cond delay="0"/>
                                  </p:stCondLst>
                                  <p:childTnLst>
                                    <p:set>
                                      <p:cBhvr>
                                        <p:cTn id="17" dur="1" fill="hold">
                                          <p:stCondLst>
                                            <p:cond delay="0"/>
                                          </p:stCondLst>
                                        </p:cTn>
                                        <p:tgtEl>
                                          <p:spTgt spid="152"/>
                                        </p:tgtEl>
                                        <p:attrNameLst>
                                          <p:attrName>style.visibility</p:attrName>
                                        </p:attrNameLst>
                                      </p:cBhvr>
                                      <p:to>
                                        <p:strVal val="visible"/>
                                      </p:to>
                                    </p:set>
                                    <p:animEffect transition="in" filter="fade">
                                      <p:cBhvr>
                                        <p:cTn id="18" dur="500"/>
                                        <p:tgtEl>
                                          <p:spTgt spid="152"/>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wipe(left)">
                                      <p:cBhvr>
                                        <p:cTn id="22" dur="500"/>
                                        <p:tgtEl>
                                          <p:spTgt spid="83"/>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left)">
                                      <p:cBhvr>
                                        <p:cTn id="26" dur="500"/>
                                        <p:tgtEl>
                                          <p:spTgt spid="84"/>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46"/>
                                        </p:tgtEl>
                                        <p:attrNameLst>
                                          <p:attrName>style.visibility</p:attrName>
                                        </p:attrNameLst>
                                      </p:cBhvr>
                                      <p:to>
                                        <p:strVal val="visible"/>
                                      </p:to>
                                    </p:set>
                                    <p:animEffect transition="in" filter="fade">
                                      <p:cBhvr>
                                        <p:cTn id="30" dur="500"/>
                                        <p:tgtEl>
                                          <p:spTgt spid="146"/>
                                        </p:tgtEl>
                                      </p:cBhvr>
                                    </p:animEffect>
                                  </p:childTnLst>
                                </p:cTn>
                              </p:par>
                              <p:par>
                                <p:cTn id="31" presetID="10" presetClass="entr" presetSubtype="0" fill="hold" nodeType="withEffect">
                                  <p:stCondLst>
                                    <p:cond delay="0"/>
                                  </p:stCondLst>
                                  <p:childTnLst>
                                    <p:set>
                                      <p:cBhvr>
                                        <p:cTn id="32" dur="1" fill="hold">
                                          <p:stCondLst>
                                            <p:cond delay="0"/>
                                          </p:stCondLst>
                                        </p:cTn>
                                        <p:tgtEl>
                                          <p:spTgt spid="158"/>
                                        </p:tgtEl>
                                        <p:attrNameLst>
                                          <p:attrName>style.visibility</p:attrName>
                                        </p:attrNameLst>
                                      </p:cBhvr>
                                      <p:to>
                                        <p:strVal val="visible"/>
                                      </p:to>
                                    </p:set>
                                    <p:animEffect transition="in" filter="fade">
                                      <p:cBhvr>
                                        <p:cTn id="33" dur="500"/>
                                        <p:tgtEl>
                                          <p:spTgt spid="15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wipe(left)">
                                      <p:cBhvr>
                                        <p:cTn id="38" dur="500"/>
                                        <p:tgtEl>
                                          <p:spTgt spid="82"/>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49"/>
                                        </p:tgtEl>
                                        <p:attrNameLst>
                                          <p:attrName>style.visibility</p:attrName>
                                        </p:attrNameLst>
                                      </p:cBhvr>
                                      <p:to>
                                        <p:strVal val="visible"/>
                                      </p:to>
                                    </p:set>
                                    <p:animEffect transition="in" filter="fade">
                                      <p:cBhvr>
                                        <p:cTn id="42" dur="500"/>
                                        <p:tgtEl>
                                          <p:spTgt spid="14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left)">
                                      <p:cBhvr>
                                        <p:cTn id="47" dur="500"/>
                                        <p:tgtEl>
                                          <p:spTgt spid="89"/>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left)">
                                      <p:cBhvr>
                                        <p:cTn id="55" dur="500"/>
                                        <p:tgtEl>
                                          <p:spTgt spid="90"/>
                                        </p:tgtEl>
                                      </p:cBhvr>
                                    </p:animEffect>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fade">
                                      <p:cBhvr>
                                        <p:cTn id="63" dur="500"/>
                                        <p:tgtEl>
                                          <p:spTgt spid="1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left)">
                                      <p:cBhvr>
                                        <p:cTn id="73" dur="500"/>
                                        <p:tgtEl>
                                          <p:spTgt spid="3"/>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SMC: Procedural Model Example</a:t>
            </a:r>
            <a:endParaRPr lang="en-US" dirty="0"/>
          </a:p>
        </p:txBody>
      </p:sp>
      <p:grpSp>
        <p:nvGrpSpPr>
          <p:cNvPr id="17" name="Group 16"/>
          <p:cNvGrpSpPr/>
          <p:nvPr/>
        </p:nvGrpSpPr>
        <p:grpSpPr>
          <a:xfrm>
            <a:off x="758403" y="1265540"/>
            <a:ext cx="2396366" cy="1842766"/>
            <a:chOff x="758403" y="1265540"/>
            <a:chExt cx="2396366" cy="1842766"/>
          </a:xfrm>
        </p:grpSpPr>
        <p:sp>
          <p:nvSpPr>
            <p:cNvPr id="14" name="Rectangle 13"/>
            <p:cNvSpPr/>
            <p:nvPr/>
          </p:nvSpPr>
          <p:spPr>
            <a:xfrm>
              <a:off x="789814" y="1265540"/>
              <a:ext cx="2347003" cy="18427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b="1" dirty="0">
                <a:latin typeface="Ubuntu"/>
                <a:cs typeface="Ubuntu"/>
              </a:endParaRPr>
            </a:p>
          </p:txBody>
        </p:sp>
        <p:sp>
          <p:nvSpPr>
            <p:cNvPr id="15" name="TextBox 14"/>
            <p:cNvSpPr txBox="1"/>
            <p:nvPr/>
          </p:nvSpPr>
          <p:spPr>
            <a:xfrm>
              <a:off x="758403" y="1292468"/>
              <a:ext cx="2396366" cy="369332"/>
            </a:xfrm>
            <a:prstGeom prst="rect">
              <a:avLst/>
            </a:prstGeom>
            <a:noFill/>
          </p:spPr>
          <p:txBody>
            <a:bodyPr wrap="square" rtlCol="0">
              <a:spAutoFit/>
            </a:bodyPr>
            <a:lstStyle/>
            <a:p>
              <a:pPr algn="ctr"/>
              <a:r>
                <a:rPr lang="en-US" dirty="0" smtClean="0">
                  <a:solidFill>
                    <a:schemeClr val="bg1"/>
                  </a:solidFill>
                  <a:latin typeface="Ubuntu Light"/>
                  <a:cs typeface="Ubuntu Light"/>
                </a:rPr>
                <a:t>Spaceship generator</a:t>
              </a:r>
            </a:p>
          </p:txBody>
        </p:sp>
      </p:grpSp>
      <p:sp>
        <p:nvSpPr>
          <p:cNvPr id="16" name="TextBox 15"/>
          <p:cNvSpPr txBox="1"/>
          <p:nvPr/>
        </p:nvSpPr>
        <p:spPr>
          <a:xfrm>
            <a:off x="789814" y="1884666"/>
            <a:ext cx="2347003" cy="646331"/>
          </a:xfrm>
          <a:prstGeom prst="rect">
            <a:avLst/>
          </a:prstGeom>
          <a:noFill/>
        </p:spPr>
        <p:txBody>
          <a:bodyPr wrap="square" rtlCol="0">
            <a:spAutoFit/>
          </a:bodyPr>
          <a:lstStyle/>
          <a:p>
            <a:pPr algn="ctr"/>
            <a:r>
              <a:rPr lang="en-US" b="1" dirty="0" smtClean="0">
                <a:solidFill>
                  <a:schemeClr val="bg1"/>
                </a:solidFill>
                <a:latin typeface="Ubuntu Light"/>
                <a:cs typeface="Ubuntu Light"/>
              </a:rPr>
              <a:t>Probabilistic</a:t>
            </a:r>
          </a:p>
          <a:p>
            <a:pPr algn="ctr"/>
            <a:r>
              <a:rPr lang="en-US" b="1" dirty="0" smtClean="0">
                <a:solidFill>
                  <a:schemeClr val="bg1"/>
                </a:solidFill>
                <a:latin typeface="Ubuntu Light"/>
                <a:cs typeface="Ubuntu Light"/>
              </a:rPr>
              <a:t>Program</a:t>
            </a:r>
          </a:p>
        </p:txBody>
      </p:sp>
    </p:spTree>
    <p:extLst>
      <p:ext uri="{BB962C8B-B14F-4D97-AF65-F5344CB8AC3E}">
        <p14:creationId xmlns:p14="http://schemas.microsoft.com/office/powerpoint/2010/main" val="2860934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SMC: Procedural Model Example</a:t>
            </a:r>
            <a:endParaRPr lang="en-US" dirty="0"/>
          </a:p>
        </p:txBody>
      </p:sp>
      <p:sp>
        <p:nvSpPr>
          <p:cNvPr id="3" name="Rectangle 2"/>
          <p:cNvSpPr/>
          <p:nvPr/>
        </p:nvSpPr>
        <p:spPr>
          <a:xfrm>
            <a:off x="270495" y="1216116"/>
            <a:ext cx="4011912" cy="1923604"/>
          </a:xfrm>
          <a:prstGeom prst="rect">
            <a:avLst/>
          </a:prstGeom>
        </p:spPr>
        <p:txBody>
          <a:bodyPr wrap="square">
            <a:spAutoFit/>
          </a:bodyPr>
          <a:lstStyle/>
          <a:p>
            <a:r>
              <a:rPr lang="en-US" sz="1700" dirty="0">
                <a:solidFill>
                  <a:schemeClr val="accent5"/>
                </a:solidFill>
                <a:latin typeface="Consolas"/>
                <a:cs typeface="Consolas"/>
              </a:rPr>
              <a:t>function </a:t>
            </a:r>
            <a:r>
              <a:rPr lang="en-US" sz="1700" dirty="0" smtClean="0">
                <a:latin typeface="Consolas"/>
                <a:cs typeface="Consolas"/>
              </a:rPr>
              <a:t>ship(</a:t>
            </a:r>
            <a:r>
              <a:rPr lang="en-US" sz="1700" dirty="0" err="1" smtClean="0">
                <a:latin typeface="Consolas"/>
                <a:cs typeface="Consolas"/>
              </a:rPr>
              <a:t>pos</a:t>
            </a:r>
            <a:r>
              <a:rPr lang="en-US" sz="1700" dirty="0" smtClean="0">
                <a:latin typeface="Consolas"/>
                <a:cs typeface="Consolas"/>
              </a:rPr>
              <a:t>) {</a:t>
            </a:r>
            <a:endParaRPr lang="en-US" sz="1700" dirty="0">
              <a:latin typeface="Consolas"/>
              <a:cs typeface="Consolas"/>
            </a:endParaRPr>
          </a:p>
          <a:p>
            <a:r>
              <a:rPr lang="en-US" sz="1700" dirty="0">
                <a:latin typeface="Consolas"/>
                <a:cs typeface="Consolas"/>
              </a:rPr>
              <a:t>	</a:t>
            </a:r>
            <a:r>
              <a:rPr lang="en-US" sz="1700" dirty="0" err="1" smtClean="0">
                <a:solidFill>
                  <a:srgbClr val="4BACC6"/>
                </a:solidFill>
                <a:latin typeface="Consolas"/>
                <a:cs typeface="Consolas"/>
              </a:rPr>
              <a:t>var</a:t>
            </a:r>
            <a:r>
              <a:rPr lang="en-US" sz="1700" dirty="0" smtClean="0">
                <a:latin typeface="Consolas"/>
                <a:cs typeface="Consolas"/>
              </a:rPr>
              <a:t> </a:t>
            </a:r>
            <a:r>
              <a:rPr lang="en-US" sz="1700" dirty="0" err="1" smtClean="0">
                <a:latin typeface="Consolas"/>
                <a:cs typeface="Consolas"/>
              </a:rPr>
              <a:t>newpos</a:t>
            </a:r>
            <a:r>
              <a:rPr lang="en-US" sz="1700" dirty="0" smtClean="0">
                <a:latin typeface="Consolas"/>
                <a:cs typeface="Consolas"/>
              </a:rPr>
              <a:t> = </a:t>
            </a:r>
            <a:r>
              <a:rPr lang="en-US" sz="1700" dirty="0" err="1" smtClean="0">
                <a:latin typeface="Consolas"/>
                <a:cs typeface="Consolas"/>
              </a:rPr>
              <a:t>genBody</a:t>
            </a:r>
            <a:r>
              <a:rPr lang="en-US" sz="1700" dirty="0" smtClean="0">
                <a:latin typeface="Consolas"/>
                <a:cs typeface="Consolas"/>
              </a:rPr>
              <a:t>(</a:t>
            </a:r>
            <a:r>
              <a:rPr lang="en-US" sz="1700" dirty="0" err="1" smtClean="0">
                <a:latin typeface="Consolas"/>
                <a:cs typeface="Consolas"/>
              </a:rPr>
              <a:t>pos</a:t>
            </a:r>
            <a:r>
              <a:rPr lang="en-US" sz="1700" dirty="0" smtClean="0">
                <a:latin typeface="Consolas"/>
                <a:cs typeface="Consolas"/>
              </a:rPr>
              <a:t>)</a:t>
            </a:r>
            <a:endParaRPr lang="en-US" sz="1700" dirty="0">
              <a:latin typeface="Consolas"/>
              <a:cs typeface="Consolas"/>
            </a:endParaRPr>
          </a:p>
          <a:p>
            <a:r>
              <a:rPr lang="en-US" sz="1700" dirty="0" smtClean="0">
                <a:latin typeface="Consolas"/>
                <a:cs typeface="Consolas"/>
              </a:rPr>
              <a:t>	</a:t>
            </a:r>
            <a:r>
              <a:rPr lang="en-US" sz="1700" dirty="0" smtClean="0">
                <a:solidFill>
                  <a:srgbClr val="4BACC6"/>
                </a:solidFill>
                <a:latin typeface="Consolas"/>
                <a:cs typeface="Consolas"/>
              </a:rPr>
              <a:t>if</a:t>
            </a:r>
            <a:r>
              <a:rPr lang="en-US" sz="1700" dirty="0" smtClean="0">
                <a:latin typeface="Consolas"/>
                <a:cs typeface="Consolas"/>
              </a:rPr>
              <a:t> </a:t>
            </a:r>
            <a:r>
              <a:rPr lang="en-US" sz="1700" dirty="0">
                <a:latin typeface="Consolas"/>
                <a:cs typeface="Consolas"/>
              </a:rPr>
              <a:t>(</a:t>
            </a:r>
            <a:r>
              <a:rPr lang="en-US" sz="1700" dirty="0">
                <a:solidFill>
                  <a:srgbClr val="F79646"/>
                </a:solidFill>
                <a:latin typeface="Consolas"/>
                <a:cs typeface="Consolas"/>
              </a:rPr>
              <a:t>flip</a:t>
            </a:r>
            <a:r>
              <a:rPr lang="en-US" sz="1700" dirty="0">
                <a:latin typeface="Consolas"/>
                <a:cs typeface="Consolas"/>
              </a:rPr>
              <a:t>(0.5)</a:t>
            </a:r>
            <a:r>
              <a:rPr lang="en-US" sz="1700" dirty="0" smtClean="0">
                <a:latin typeface="Consolas"/>
                <a:cs typeface="Consolas"/>
              </a:rPr>
              <a:t>)</a:t>
            </a:r>
          </a:p>
          <a:p>
            <a:r>
              <a:rPr lang="en-US" sz="1700" dirty="0">
                <a:latin typeface="Consolas"/>
                <a:cs typeface="Consolas"/>
              </a:rPr>
              <a:t>	</a:t>
            </a:r>
            <a:r>
              <a:rPr lang="en-US" sz="1700" dirty="0" smtClean="0">
                <a:latin typeface="Consolas"/>
                <a:cs typeface="Consolas"/>
              </a:rPr>
              <a:t>	wings(</a:t>
            </a:r>
            <a:r>
              <a:rPr lang="en-US" sz="1700" dirty="0" err="1" smtClean="0">
                <a:latin typeface="Consolas"/>
                <a:cs typeface="Consolas"/>
              </a:rPr>
              <a:t>pos,newpos</a:t>
            </a:r>
            <a:r>
              <a:rPr lang="en-US" sz="1700" dirty="0" smtClean="0">
                <a:latin typeface="Consolas"/>
                <a:cs typeface="Consolas"/>
              </a:rPr>
              <a:t>)</a:t>
            </a:r>
            <a:endParaRPr lang="en-US" sz="1700" dirty="0">
              <a:latin typeface="Consolas"/>
              <a:cs typeface="Consolas"/>
            </a:endParaRPr>
          </a:p>
          <a:p>
            <a:r>
              <a:rPr lang="en-US" sz="1700" dirty="0">
                <a:latin typeface="Consolas"/>
                <a:cs typeface="Consolas"/>
              </a:rPr>
              <a:t>	</a:t>
            </a:r>
            <a:r>
              <a:rPr lang="en-US" sz="1700" dirty="0">
                <a:solidFill>
                  <a:srgbClr val="4BACC6"/>
                </a:solidFill>
                <a:latin typeface="Consolas"/>
                <a:cs typeface="Consolas"/>
              </a:rPr>
              <a:t>if</a:t>
            </a:r>
            <a:r>
              <a:rPr lang="en-US" sz="1700" dirty="0">
                <a:latin typeface="Consolas"/>
                <a:cs typeface="Consolas"/>
              </a:rPr>
              <a:t> </a:t>
            </a:r>
            <a:r>
              <a:rPr lang="en-US" sz="1700" dirty="0" smtClean="0">
                <a:latin typeface="Consolas"/>
                <a:cs typeface="Consolas"/>
              </a:rPr>
              <a:t>(</a:t>
            </a:r>
            <a:r>
              <a:rPr lang="en-US" sz="1700" dirty="0" smtClean="0">
                <a:solidFill>
                  <a:srgbClr val="F79646"/>
                </a:solidFill>
                <a:latin typeface="Consolas"/>
                <a:cs typeface="Consolas"/>
              </a:rPr>
              <a:t>flip</a:t>
            </a:r>
            <a:r>
              <a:rPr lang="en-US" sz="1700" dirty="0">
                <a:latin typeface="Consolas"/>
                <a:cs typeface="Consolas"/>
              </a:rPr>
              <a:t>(0.5</a:t>
            </a:r>
            <a:r>
              <a:rPr lang="en-US" sz="1700" dirty="0" smtClean="0">
                <a:latin typeface="Consolas"/>
                <a:cs typeface="Consolas"/>
              </a:rPr>
              <a:t>))</a:t>
            </a:r>
            <a:endParaRPr lang="en-US" sz="1700" dirty="0">
              <a:latin typeface="Consolas"/>
              <a:cs typeface="Consolas"/>
            </a:endParaRPr>
          </a:p>
          <a:p>
            <a:r>
              <a:rPr lang="en-US" sz="1700" dirty="0">
                <a:latin typeface="Consolas"/>
                <a:cs typeface="Consolas"/>
              </a:rPr>
              <a:t>		</a:t>
            </a:r>
            <a:r>
              <a:rPr lang="en-US" sz="1700" dirty="0" smtClean="0">
                <a:latin typeface="Consolas"/>
                <a:cs typeface="Consolas"/>
              </a:rPr>
              <a:t>ship(</a:t>
            </a:r>
            <a:r>
              <a:rPr lang="en-US" sz="1700" dirty="0" err="1" smtClean="0">
                <a:latin typeface="Consolas"/>
                <a:cs typeface="Consolas"/>
              </a:rPr>
              <a:t>newpos</a:t>
            </a:r>
            <a:r>
              <a:rPr lang="en-US" sz="1700" dirty="0" smtClean="0">
                <a:latin typeface="Consolas"/>
                <a:cs typeface="Consolas"/>
              </a:rPr>
              <a:t>)</a:t>
            </a:r>
            <a:endParaRPr lang="en-US" sz="1700" dirty="0" smtClean="0">
              <a:solidFill>
                <a:srgbClr val="4BACC6"/>
              </a:solidFill>
              <a:latin typeface="Consolas"/>
              <a:cs typeface="Consolas"/>
            </a:endParaRPr>
          </a:p>
          <a:p>
            <a:r>
              <a:rPr lang="en-US" sz="1700" dirty="0" smtClean="0">
                <a:latin typeface="Consolas"/>
                <a:cs typeface="Consolas"/>
              </a:rPr>
              <a:t>}</a:t>
            </a:r>
            <a:endParaRPr lang="en-US" sz="1700" dirty="0">
              <a:latin typeface="Consolas"/>
              <a:cs typeface="Consolas"/>
            </a:endParaRPr>
          </a:p>
        </p:txBody>
      </p:sp>
      <p:pic>
        <p:nvPicPr>
          <p:cNvPr id="4" name="Picture 3" descr="spaceship_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739" y="3177234"/>
            <a:ext cx="1840928" cy="1840928"/>
          </a:xfrm>
          <a:prstGeom prst="rect">
            <a:avLst/>
          </a:prstGeom>
        </p:spPr>
      </p:pic>
      <p:pic>
        <p:nvPicPr>
          <p:cNvPr id="5" name="Picture 4" descr="spaceship_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3519" y="3177234"/>
            <a:ext cx="1840928" cy="1840928"/>
          </a:xfrm>
          <a:prstGeom prst="rect">
            <a:avLst/>
          </a:prstGeom>
        </p:spPr>
      </p:pic>
      <p:pic>
        <p:nvPicPr>
          <p:cNvPr id="6" name="Picture 5" descr="spaceship_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18745" y="3177234"/>
            <a:ext cx="1836229" cy="1836229"/>
          </a:xfrm>
          <a:prstGeom prst="rect">
            <a:avLst/>
          </a:prstGeom>
        </p:spPr>
      </p:pic>
      <p:pic>
        <p:nvPicPr>
          <p:cNvPr id="7" name="Picture 6" descr="spaceship_4.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31187" y="3177234"/>
            <a:ext cx="1836229" cy="1836229"/>
          </a:xfrm>
          <a:prstGeom prst="rect">
            <a:avLst/>
          </a:prstGeom>
        </p:spPr>
      </p:pic>
      <p:grpSp>
        <p:nvGrpSpPr>
          <p:cNvPr id="10" name="Group 9"/>
          <p:cNvGrpSpPr/>
          <p:nvPr/>
        </p:nvGrpSpPr>
        <p:grpSpPr>
          <a:xfrm>
            <a:off x="5636859" y="1216117"/>
            <a:ext cx="1844897" cy="1836229"/>
            <a:chOff x="5636857" y="1216116"/>
            <a:chExt cx="1844897" cy="1836229"/>
          </a:xfrm>
        </p:grpSpPr>
        <p:pic>
          <p:nvPicPr>
            <p:cNvPr id="8" name="Picture 7" descr="spaceship_target.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36857" y="1216116"/>
              <a:ext cx="1836229" cy="1836229"/>
            </a:xfrm>
            <a:prstGeom prst="rect">
              <a:avLst/>
            </a:prstGeom>
            <a:ln w="57150" cmpd="sng">
              <a:solidFill>
                <a:schemeClr val="bg1"/>
              </a:solidFill>
            </a:ln>
          </p:spPr>
        </p:pic>
        <p:sp>
          <p:nvSpPr>
            <p:cNvPr id="9" name="TextBox 8"/>
            <p:cNvSpPr txBox="1"/>
            <p:nvPr/>
          </p:nvSpPr>
          <p:spPr>
            <a:xfrm>
              <a:off x="6172759" y="2674343"/>
              <a:ext cx="1308995" cy="369332"/>
            </a:xfrm>
            <a:prstGeom prst="rect">
              <a:avLst/>
            </a:prstGeom>
            <a:noFill/>
          </p:spPr>
          <p:txBody>
            <a:bodyPr wrap="square" rtlCol="0">
              <a:spAutoFit/>
            </a:bodyPr>
            <a:lstStyle/>
            <a:p>
              <a:pPr algn="r"/>
              <a:r>
                <a:rPr lang="en-US" b="1" dirty="0" smtClean="0">
                  <a:solidFill>
                    <a:schemeClr val="bg1"/>
                  </a:solidFill>
                  <a:latin typeface="Ubuntu Light"/>
                  <a:cs typeface="Ubuntu Light"/>
                </a:rPr>
                <a:t>Target</a:t>
              </a:r>
            </a:p>
          </p:txBody>
        </p:sp>
      </p:grpSp>
    </p:spTree>
    <p:extLst>
      <p:ext uri="{BB962C8B-B14F-4D97-AF65-F5344CB8AC3E}">
        <p14:creationId xmlns:p14="http://schemas.microsoft.com/office/powerpoint/2010/main" val="358892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148578" y="3989229"/>
            <a:ext cx="905893" cy="891437"/>
          </a:xfrm>
          <a:prstGeom prst="roundRect">
            <a:avLst>
              <a:gd name="adj" fmla="val 655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2148578" y="2129702"/>
            <a:ext cx="905893" cy="891437"/>
          </a:xfrm>
          <a:prstGeom prst="roundRect">
            <a:avLst>
              <a:gd name="adj" fmla="val 655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48578" y="3057298"/>
            <a:ext cx="905893" cy="891437"/>
          </a:xfrm>
          <a:prstGeom prst="roundRect">
            <a:avLst>
              <a:gd name="adj" fmla="val 655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2148578" y="1210085"/>
            <a:ext cx="905893" cy="891437"/>
          </a:xfrm>
          <a:prstGeom prst="roundRect">
            <a:avLst>
              <a:gd name="adj" fmla="val 655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SMC: Procedural Model Example</a:t>
            </a:r>
            <a:endParaRPr lang="en-US" dirty="0"/>
          </a:p>
        </p:txBody>
      </p:sp>
      <p:grpSp>
        <p:nvGrpSpPr>
          <p:cNvPr id="65" name="Group 64"/>
          <p:cNvGrpSpPr/>
          <p:nvPr/>
        </p:nvGrpSpPr>
        <p:grpSpPr>
          <a:xfrm>
            <a:off x="314975" y="1274361"/>
            <a:ext cx="758218" cy="3545129"/>
            <a:chOff x="314975" y="1274361"/>
            <a:chExt cx="758218" cy="3545129"/>
          </a:xfrm>
        </p:grpSpPr>
        <p:pic>
          <p:nvPicPr>
            <p:cNvPr id="8" name="Picture 7" descr="step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975" y="1274361"/>
              <a:ext cx="756923" cy="756923"/>
            </a:xfrm>
            <a:prstGeom prst="rect">
              <a:avLst/>
            </a:prstGeom>
          </p:spPr>
        </p:pic>
        <p:pic>
          <p:nvPicPr>
            <p:cNvPr id="9" name="Picture 8" descr="step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270" y="2203763"/>
              <a:ext cx="756923" cy="756923"/>
            </a:xfrm>
            <a:prstGeom prst="rect">
              <a:avLst/>
            </a:prstGeom>
          </p:spPr>
        </p:pic>
        <p:pic>
          <p:nvPicPr>
            <p:cNvPr id="10" name="Picture 9" descr="step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975" y="4062567"/>
              <a:ext cx="756923" cy="756923"/>
            </a:xfrm>
            <a:prstGeom prst="rect">
              <a:avLst/>
            </a:prstGeom>
          </p:spPr>
        </p:pic>
        <p:pic>
          <p:nvPicPr>
            <p:cNvPr id="11" name="Picture 10" descr="step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975" y="3133165"/>
              <a:ext cx="756923" cy="756923"/>
            </a:xfrm>
            <a:prstGeom prst="rect">
              <a:avLst/>
            </a:prstGeom>
          </p:spPr>
        </p:pic>
      </p:grpSp>
      <p:grpSp>
        <p:nvGrpSpPr>
          <p:cNvPr id="67" name="Group 66"/>
          <p:cNvGrpSpPr/>
          <p:nvPr/>
        </p:nvGrpSpPr>
        <p:grpSpPr>
          <a:xfrm>
            <a:off x="2220822" y="1274361"/>
            <a:ext cx="756924" cy="3545129"/>
            <a:chOff x="2220822" y="1274361"/>
            <a:chExt cx="756924" cy="3545129"/>
          </a:xfrm>
        </p:grpSpPr>
        <p:pic>
          <p:nvPicPr>
            <p:cNvPr id="13" name="Picture 12" descr="step2_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20823" y="1274361"/>
              <a:ext cx="756923" cy="756923"/>
            </a:xfrm>
            <a:prstGeom prst="rect">
              <a:avLst/>
            </a:prstGeom>
          </p:spPr>
        </p:pic>
        <p:pic>
          <p:nvPicPr>
            <p:cNvPr id="14" name="Picture 13" descr="step2_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20823" y="3133166"/>
              <a:ext cx="756923" cy="756923"/>
            </a:xfrm>
            <a:prstGeom prst="rect">
              <a:avLst/>
            </a:prstGeom>
          </p:spPr>
        </p:pic>
        <p:pic>
          <p:nvPicPr>
            <p:cNvPr id="15" name="Picture 14" descr="step2_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20823" y="2203764"/>
              <a:ext cx="756923" cy="756923"/>
            </a:xfrm>
            <a:prstGeom prst="rect">
              <a:avLst/>
            </a:prstGeom>
          </p:spPr>
        </p:pic>
        <p:pic>
          <p:nvPicPr>
            <p:cNvPr id="16" name="Picture 15" descr="step2_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20822" y="4062567"/>
              <a:ext cx="756923" cy="756923"/>
            </a:xfrm>
            <a:prstGeom prst="rect">
              <a:avLst/>
            </a:prstGeom>
          </p:spPr>
        </p:pic>
      </p:grpSp>
      <p:grpSp>
        <p:nvGrpSpPr>
          <p:cNvPr id="66" name="Group 65"/>
          <p:cNvGrpSpPr/>
          <p:nvPr/>
        </p:nvGrpSpPr>
        <p:grpSpPr>
          <a:xfrm>
            <a:off x="1264357" y="1673832"/>
            <a:ext cx="793199" cy="2765450"/>
            <a:chOff x="1264357" y="1673832"/>
            <a:chExt cx="793199" cy="2765450"/>
          </a:xfrm>
        </p:grpSpPr>
        <p:cxnSp>
          <p:nvCxnSpPr>
            <p:cNvPr id="17" name="Straight Arrow Connector 16"/>
            <p:cNvCxnSpPr/>
            <p:nvPr/>
          </p:nvCxnSpPr>
          <p:spPr>
            <a:xfrm>
              <a:off x="1264357" y="1673832"/>
              <a:ext cx="793199"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264357" y="2593449"/>
              <a:ext cx="793199"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264357" y="3534050"/>
              <a:ext cx="793199"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64357" y="4439282"/>
              <a:ext cx="793199"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pic>
        <p:nvPicPr>
          <p:cNvPr id="28" name="Picture 27" descr="step2_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06991" y="1274361"/>
            <a:ext cx="756923" cy="756923"/>
          </a:xfrm>
          <a:prstGeom prst="rect">
            <a:avLst/>
          </a:prstGeom>
        </p:spPr>
      </p:pic>
      <p:pic>
        <p:nvPicPr>
          <p:cNvPr id="29" name="Picture 28" descr="step2_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06991" y="3133166"/>
            <a:ext cx="756923" cy="756923"/>
          </a:xfrm>
          <a:prstGeom prst="rect">
            <a:avLst/>
          </a:prstGeom>
        </p:spPr>
      </p:pic>
      <p:pic>
        <p:nvPicPr>
          <p:cNvPr id="30" name="Picture 29" descr="step2_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06991" y="2203763"/>
            <a:ext cx="756923" cy="756923"/>
          </a:xfrm>
          <a:prstGeom prst="rect">
            <a:avLst/>
          </a:prstGeom>
        </p:spPr>
      </p:pic>
      <p:pic>
        <p:nvPicPr>
          <p:cNvPr id="31" name="Picture 30" descr="step2_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06991" y="4062567"/>
            <a:ext cx="756923" cy="756923"/>
          </a:xfrm>
          <a:prstGeom prst="rect">
            <a:avLst/>
          </a:prstGeom>
        </p:spPr>
      </p:pic>
      <p:cxnSp>
        <p:nvCxnSpPr>
          <p:cNvPr id="32" name="Straight Arrow Connector 31"/>
          <p:cNvCxnSpPr/>
          <p:nvPr/>
        </p:nvCxnSpPr>
        <p:spPr>
          <a:xfrm>
            <a:off x="3198204" y="1651468"/>
            <a:ext cx="793199"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198204" y="3511686"/>
            <a:ext cx="793199"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98202" y="1651469"/>
            <a:ext cx="757828" cy="919617"/>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198204" y="3511687"/>
            <a:ext cx="793199" cy="927596"/>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198202" y="2571085"/>
            <a:ext cx="22036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18564" y="2469566"/>
            <a:ext cx="203039" cy="203039"/>
          </a:xfrm>
          <a:prstGeom prst="rect">
            <a:avLst/>
          </a:prstGeom>
        </p:spPr>
      </p:pic>
      <p:cxnSp>
        <p:nvCxnSpPr>
          <p:cNvPr id="43" name="Straight Arrow Connector 42"/>
          <p:cNvCxnSpPr/>
          <p:nvPr/>
        </p:nvCxnSpPr>
        <p:spPr>
          <a:xfrm>
            <a:off x="3198202" y="4439282"/>
            <a:ext cx="22036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18564" y="4337763"/>
            <a:ext cx="203039" cy="203039"/>
          </a:xfrm>
          <a:prstGeom prst="rect">
            <a:avLst/>
          </a:prstGeom>
        </p:spPr>
      </p:pic>
      <p:grpSp>
        <p:nvGrpSpPr>
          <p:cNvPr id="68" name="Group 67"/>
          <p:cNvGrpSpPr/>
          <p:nvPr/>
        </p:nvGrpSpPr>
        <p:grpSpPr>
          <a:xfrm>
            <a:off x="5012132" y="1651468"/>
            <a:ext cx="1691920" cy="2787814"/>
            <a:chOff x="5012132" y="1651468"/>
            <a:chExt cx="1691920" cy="2787814"/>
          </a:xfrm>
        </p:grpSpPr>
        <p:cxnSp>
          <p:nvCxnSpPr>
            <p:cNvPr id="45" name="Straight Arrow Connector 44"/>
            <p:cNvCxnSpPr/>
            <p:nvPr/>
          </p:nvCxnSpPr>
          <p:spPr>
            <a:xfrm>
              <a:off x="5012132" y="1651468"/>
              <a:ext cx="1691920" cy="0"/>
            </a:xfrm>
            <a:prstGeom prst="straightConnector1">
              <a:avLst/>
            </a:prstGeom>
            <a:ln w="38100" cmpd="sng">
              <a:solidFill>
                <a:srgbClr val="FFFFFF"/>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5012132" y="2571085"/>
              <a:ext cx="1691920" cy="0"/>
            </a:xfrm>
            <a:prstGeom prst="straightConnector1">
              <a:avLst/>
            </a:prstGeom>
            <a:ln w="38100" cmpd="sng">
              <a:solidFill>
                <a:srgbClr val="FFFFFF"/>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012132" y="3511686"/>
              <a:ext cx="1691920" cy="0"/>
            </a:xfrm>
            <a:prstGeom prst="straightConnector1">
              <a:avLst/>
            </a:prstGeom>
            <a:ln w="38100" cmpd="sng">
              <a:solidFill>
                <a:srgbClr val="FFFFFF"/>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012132" y="4439282"/>
              <a:ext cx="1691920" cy="0"/>
            </a:xfrm>
            <a:prstGeom prst="straightConnector1">
              <a:avLst/>
            </a:prstGeom>
            <a:ln w="38100" cmpd="sng">
              <a:solidFill>
                <a:srgbClr val="FFFFFF"/>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9" name="Group 68"/>
          <p:cNvGrpSpPr/>
          <p:nvPr/>
        </p:nvGrpSpPr>
        <p:grpSpPr>
          <a:xfrm>
            <a:off x="6851255" y="1273007"/>
            <a:ext cx="756923" cy="3546483"/>
            <a:chOff x="6851255" y="1273007"/>
            <a:chExt cx="756923" cy="3546483"/>
          </a:xfrm>
        </p:grpSpPr>
        <p:pic>
          <p:nvPicPr>
            <p:cNvPr id="51" name="Picture 50" descr="fina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51255" y="1273007"/>
              <a:ext cx="756923" cy="756923"/>
            </a:xfrm>
            <a:prstGeom prst="rect">
              <a:avLst/>
            </a:prstGeom>
          </p:spPr>
        </p:pic>
        <p:pic>
          <p:nvPicPr>
            <p:cNvPr id="52" name="Picture 51" descr="fina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51255" y="2203764"/>
              <a:ext cx="756923" cy="756923"/>
            </a:xfrm>
            <a:prstGeom prst="rect">
              <a:avLst/>
            </a:prstGeom>
          </p:spPr>
        </p:pic>
        <p:pic>
          <p:nvPicPr>
            <p:cNvPr id="53" name="Picture 52" descr="fina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51255" y="3133165"/>
              <a:ext cx="756923" cy="756923"/>
            </a:xfrm>
            <a:prstGeom prst="rect">
              <a:avLst/>
            </a:prstGeom>
          </p:spPr>
        </p:pic>
        <p:pic>
          <p:nvPicPr>
            <p:cNvPr id="54" name="Picture 53" descr="fina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51255" y="4062567"/>
              <a:ext cx="756923" cy="756923"/>
            </a:xfrm>
            <a:prstGeom prst="rect">
              <a:avLst/>
            </a:prstGeom>
          </p:spPr>
        </p:pic>
      </p:grpSp>
      <p:grpSp>
        <p:nvGrpSpPr>
          <p:cNvPr id="58" name="Group 57"/>
          <p:cNvGrpSpPr/>
          <p:nvPr/>
        </p:nvGrpSpPr>
        <p:grpSpPr>
          <a:xfrm>
            <a:off x="7881324" y="2511107"/>
            <a:ext cx="1055219" cy="1020063"/>
            <a:chOff x="5636857" y="1216116"/>
            <a:chExt cx="1899514" cy="1836231"/>
          </a:xfrm>
        </p:grpSpPr>
        <p:pic>
          <p:nvPicPr>
            <p:cNvPr id="59" name="Picture 58" descr="spaceship_target.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36857" y="1216116"/>
              <a:ext cx="1836229" cy="1836229"/>
            </a:xfrm>
            <a:prstGeom prst="rect">
              <a:avLst/>
            </a:prstGeom>
            <a:ln w="57150" cmpd="sng">
              <a:solidFill>
                <a:schemeClr val="bg1"/>
              </a:solidFill>
            </a:ln>
          </p:spPr>
        </p:pic>
        <p:sp>
          <p:nvSpPr>
            <p:cNvPr id="60" name="TextBox 59"/>
            <p:cNvSpPr txBox="1"/>
            <p:nvPr/>
          </p:nvSpPr>
          <p:spPr>
            <a:xfrm>
              <a:off x="6227377" y="2581419"/>
              <a:ext cx="1308994" cy="470928"/>
            </a:xfrm>
            <a:prstGeom prst="rect">
              <a:avLst/>
            </a:prstGeom>
            <a:noFill/>
          </p:spPr>
          <p:txBody>
            <a:bodyPr wrap="square" rtlCol="0">
              <a:spAutoFit/>
            </a:bodyPr>
            <a:lstStyle/>
            <a:p>
              <a:pPr algn="r"/>
              <a:r>
                <a:rPr lang="en-US" sz="1100" b="1" dirty="0" smtClean="0">
                  <a:solidFill>
                    <a:schemeClr val="bg1"/>
                  </a:solidFill>
                  <a:latin typeface="Ubuntu Light"/>
                  <a:cs typeface="Ubuntu Light"/>
                </a:rPr>
                <a:t>Target</a:t>
              </a:r>
            </a:p>
          </p:txBody>
        </p:sp>
      </p:grpSp>
      <p:grpSp>
        <p:nvGrpSpPr>
          <p:cNvPr id="70" name="Group 69"/>
          <p:cNvGrpSpPr/>
          <p:nvPr/>
        </p:nvGrpSpPr>
        <p:grpSpPr>
          <a:xfrm>
            <a:off x="91023" y="82358"/>
            <a:ext cx="8359974" cy="4976077"/>
            <a:chOff x="91023" y="82358"/>
            <a:chExt cx="8359974" cy="4976077"/>
          </a:xfrm>
        </p:grpSpPr>
        <p:sp>
          <p:nvSpPr>
            <p:cNvPr id="71" name="Rectangle 70"/>
            <p:cNvSpPr/>
            <p:nvPr/>
          </p:nvSpPr>
          <p:spPr>
            <a:xfrm>
              <a:off x="91023" y="82358"/>
              <a:ext cx="6722685" cy="4976077"/>
            </a:xfrm>
            <a:prstGeom prst="rect">
              <a:avLst/>
            </a:prstGeom>
            <a:solidFill>
              <a:schemeClr val="bg1">
                <a:lumMod val="85000"/>
                <a:lumOff val="15000"/>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6813709" y="205979"/>
              <a:ext cx="1637288" cy="975327"/>
            </a:xfrm>
            <a:prstGeom prst="rect">
              <a:avLst/>
            </a:prstGeom>
            <a:solidFill>
              <a:schemeClr val="bg1">
                <a:lumMod val="85000"/>
                <a:lumOff val="15000"/>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3" name="TextBox 72"/>
          <p:cNvSpPr txBox="1"/>
          <p:nvPr/>
        </p:nvSpPr>
        <p:spPr>
          <a:xfrm>
            <a:off x="43344" y="2063919"/>
            <a:ext cx="6593519" cy="1015663"/>
          </a:xfrm>
          <a:prstGeom prst="rect">
            <a:avLst/>
          </a:prstGeom>
          <a:noFill/>
        </p:spPr>
        <p:txBody>
          <a:bodyPr wrap="square" rtlCol="0">
            <a:spAutoFit/>
          </a:bodyPr>
          <a:lstStyle/>
          <a:p>
            <a:pPr algn="ctr"/>
            <a:r>
              <a:rPr lang="en-US" sz="6000" b="1" dirty="0" smtClean="0">
                <a:effectLst>
                  <a:outerShdw blurRad="50800" dist="38100" dir="2700000" algn="tl" rotWithShape="0">
                    <a:prstClr val="black">
                      <a:alpha val="40000"/>
                    </a:prstClr>
                  </a:outerShdw>
                </a:effectLst>
                <a:latin typeface="Ubuntu Light"/>
                <a:cs typeface="Ubuntu Light"/>
              </a:rPr>
              <a:t>“Filter Collapse”</a:t>
            </a:r>
          </a:p>
        </p:txBody>
      </p:sp>
    </p:spTree>
    <p:extLst>
      <p:ext uri="{BB962C8B-B14F-4D97-AF65-F5344CB8AC3E}">
        <p14:creationId xmlns:p14="http://schemas.microsoft.com/office/powerpoint/2010/main" val="1802865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1500"/>
                            </p:stCondLst>
                            <p:childTnLst>
                              <p:par>
                                <p:cTn id="57" presetID="22" presetClass="entr" presetSubtype="8"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left)">
                                      <p:cBhvr>
                                        <p:cTn id="59" dur="500"/>
                                        <p:tgtEl>
                                          <p:spTgt spid="33"/>
                                        </p:tgtEl>
                                      </p:cBhvr>
                                    </p:animEffect>
                                  </p:childTnLst>
                                </p:cTn>
                              </p:par>
                            </p:childTnLst>
                          </p:cTn>
                        </p:par>
                        <p:par>
                          <p:cTn id="60" fill="hold">
                            <p:stCondLst>
                              <p:cond delay="2000"/>
                            </p:stCondLst>
                            <p:childTnLst>
                              <p:par>
                                <p:cTn id="61" presetID="22" presetClass="entr" presetSubtype="8"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500"/>
                                        <p:tgtEl>
                                          <p:spTgt spid="37"/>
                                        </p:tgtEl>
                                      </p:cBhvr>
                                    </p:animEffect>
                                  </p:childTnLst>
                                </p:cTn>
                              </p:par>
                            </p:childTnLst>
                          </p:cTn>
                        </p:par>
                        <p:par>
                          <p:cTn id="64" fill="hold">
                            <p:stCondLst>
                              <p:cond delay="2500"/>
                            </p:stCondLst>
                            <p:childTnLst>
                              <p:par>
                                <p:cTn id="65" presetID="10" presetClass="entr" presetSubtype="0"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left)">
                                      <p:cBhvr>
                                        <p:cTn id="75" dur="500"/>
                                        <p:tgtEl>
                                          <p:spTgt spid="40"/>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000"/>
                            </p:stCondLst>
                            <p:childTnLst>
                              <p:par>
                                <p:cTn id="81" presetID="22" presetClass="entr" presetSubtype="8" fill="hold"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left)">
                                      <p:cBhvr>
                                        <p:cTn id="83" dur="500"/>
                                        <p:tgtEl>
                                          <p:spTgt spid="43"/>
                                        </p:tgtEl>
                                      </p:cBhvr>
                                    </p:animEffect>
                                  </p:childTnLst>
                                </p:cTn>
                              </p:par>
                            </p:childTnLst>
                          </p:cTn>
                        </p:par>
                        <p:par>
                          <p:cTn id="84" fill="hold">
                            <p:stCondLst>
                              <p:cond delay="1500"/>
                            </p:stCondLst>
                            <p:childTnLst>
                              <p:par>
                                <p:cTn id="85" presetID="10" presetClass="entr" presetSubtype="0" fill="hold" nodeType="after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wipe(left)">
                                      <p:cBhvr>
                                        <p:cTn id="92" dur="500"/>
                                        <p:tgtEl>
                                          <p:spTgt spid="6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fade">
                                      <p:cBhvr>
                                        <p:cTn id="96" dur="500"/>
                                        <p:tgtEl>
                                          <p:spTgt spid="6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70"/>
                                        </p:tgtEl>
                                        <p:attrNameLst>
                                          <p:attrName>style.visibility</p:attrName>
                                        </p:attrNameLst>
                                      </p:cBhvr>
                                      <p:to>
                                        <p:strVal val="visible"/>
                                      </p:to>
                                    </p:set>
                                    <p:animEffect transition="in" filter="fade">
                                      <p:cBhvr>
                                        <p:cTn id="101" dur="500"/>
                                        <p:tgtEl>
                                          <p:spTgt spid="70"/>
                                        </p:tgtEl>
                                      </p:cBhvr>
                                    </p:animEffec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73"/>
                                        </p:tgtEl>
                                        <p:attrNameLst>
                                          <p:attrName>style.visibility</p:attrName>
                                        </p:attrNameLst>
                                      </p:cBhvr>
                                      <p:to>
                                        <p:strVal val="visible"/>
                                      </p:to>
                                    </p:set>
                                    <p:animEffect transition="in" filter="fade">
                                      <p:cBhvr>
                                        <p:cTn id="10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P spid="25" grpId="0" animBg="1"/>
      <p:bldP spid="23" grpId="0" animBg="1"/>
      <p:bldP spid="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Procedural Modeling Programs Have Structure</a:t>
            </a:r>
            <a:endParaRPr lang="en-US" dirty="0"/>
          </a:p>
        </p:txBody>
      </p:sp>
      <p:sp>
        <p:nvSpPr>
          <p:cNvPr id="3" name="Rectangle 2"/>
          <p:cNvSpPr/>
          <p:nvPr/>
        </p:nvSpPr>
        <p:spPr>
          <a:xfrm>
            <a:off x="270495" y="1497863"/>
            <a:ext cx="4011912" cy="1923604"/>
          </a:xfrm>
          <a:prstGeom prst="rect">
            <a:avLst/>
          </a:prstGeom>
        </p:spPr>
        <p:txBody>
          <a:bodyPr wrap="square">
            <a:spAutoFit/>
          </a:bodyPr>
          <a:lstStyle/>
          <a:p>
            <a:r>
              <a:rPr lang="en-US" sz="1700" dirty="0">
                <a:solidFill>
                  <a:schemeClr val="accent5"/>
                </a:solidFill>
                <a:latin typeface="Consolas"/>
                <a:cs typeface="Consolas"/>
              </a:rPr>
              <a:t>function </a:t>
            </a:r>
            <a:r>
              <a:rPr lang="en-US" sz="1700" dirty="0" smtClean="0">
                <a:latin typeface="Consolas"/>
                <a:cs typeface="Consolas"/>
              </a:rPr>
              <a:t>ship(</a:t>
            </a:r>
            <a:r>
              <a:rPr lang="en-US" sz="1700" dirty="0" err="1" smtClean="0">
                <a:latin typeface="Consolas"/>
                <a:cs typeface="Consolas"/>
              </a:rPr>
              <a:t>pos</a:t>
            </a:r>
            <a:r>
              <a:rPr lang="en-US" sz="1700" dirty="0" smtClean="0">
                <a:latin typeface="Consolas"/>
                <a:cs typeface="Consolas"/>
              </a:rPr>
              <a:t>) {</a:t>
            </a:r>
            <a:endParaRPr lang="en-US" sz="1700" dirty="0">
              <a:latin typeface="Consolas"/>
              <a:cs typeface="Consolas"/>
            </a:endParaRPr>
          </a:p>
          <a:p>
            <a:r>
              <a:rPr lang="en-US" sz="1700" dirty="0">
                <a:latin typeface="Consolas"/>
                <a:cs typeface="Consolas"/>
              </a:rPr>
              <a:t>	</a:t>
            </a:r>
            <a:r>
              <a:rPr lang="en-US" sz="1700" dirty="0" err="1" smtClean="0">
                <a:solidFill>
                  <a:srgbClr val="4BACC6"/>
                </a:solidFill>
                <a:latin typeface="Consolas"/>
                <a:cs typeface="Consolas"/>
              </a:rPr>
              <a:t>var</a:t>
            </a:r>
            <a:r>
              <a:rPr lang="en-US" sz="1700" dirty="0" smtClean="0">
                <a:latin typeface="Consolas"/>
                <a:cs typeface="Consolas"/>
              </a:rPr>
              <a:t> </a:t>
            </a:r>
            <a:r>
              <a:rPr lang="en-US" sz="1700" dirty="0" err="1" smtClean="0">
                <a:latin typeface="Consolas"/>
                <a:cs typeface="Consolas"/>
              </a:rPr>
              <a:t>newpos</a:t>
            </a:r>
            <a:r>
              <a:rPr lang="en-US" sz="1700" dirty="0" smtClean="0">
                <a:latin typeface="Consolas"/>
                <a:cs typeface="Consolas"/>
              </a:rPr>
              <a:t> = </a:t>
            </a:r>
            <a:r>
              <a:rPr lang="en-US" sz="1700" dirty="0" err="1" smtClean="0">
                <a:latin typeface="Consolas"/>
                <a:cs typeface="Consolas"/>
              </a:rPr>
              <a:t>genBody</a:t>
            </a:r>
            <a:r>
              <a:rPr lang="en-US" sz="1700" dirty="0" smtClean="0">
                <a:latin typeface="Consolas"/>
                <a:cs typeface="Consolas"/>
              </a:rPr>
              <a:t>(</a:t>
            </a:r>
            <a:r>
              <a:rPr lang="en-US" sz="1700" dirty="0" err="1" smtClean="0">
                <a:latin typeface="Consolas"/>
                <a:cs typeface="Consolas"/>
              </a:rPr>
              <a:t>pos</a:t>
            </a:r>
            <a:r>
              <a:rPr lang="en-US" sz="1700" dirty="0" smtClean="0">
                <a:latin typeface="Consolas"/>
                <a:cs typeface="Consolas"/>
              </a:rPr>
              <a:t>)</a:t>
            </a:r>
            <a:endParaRPr lang="en-US" sz="1700" dirty="0">
              <a:latin typeface="Consolas"/>
              <a:cs typeface="Consolas"/>
            </a:endParaRPr>
          </a:p>
          <a:p>
            <a:r>
              <a:rPr lang="en-US" sz="1700" dirty="0" smtClean="0">
                <a:latin typeface="Consolas"/>
                <a:cs typeface="Consolas"/>
              </a:rPr>
              <a:t>	</a:t>
            </a:r>
            <a:r>
              <a:rPr lang="en-US" sz="1700" dirty="0" smtClean="0">
                <a:solidFill>
                  <a:srgbClr val="4BACC6"/>
                </a:solidFill>
                <a:latin typeface="Consolas"/>
                <a:cs typeface="Consolas"/>
              </a:rPr>
              <a:t>if</a:t>
            </a:r>
            <a:r>
              <a:rPr lang="en-US" sz="1700" dirty="0" smtClean="0">
                <a:latin typeface="Consolas"/>
                <a:cs typeface="Consolas"/>
              </a:rPr>
              <a:t> </a:t>
            </a:r>
            <a:r>
              <a:rPr lang="en-US" sz="1700" dirty="0">
                <a:latin typeface="Consolas"/>
                <a:cs typeface="Consolas"/>
              </a:rPr>
              <a:t>(</a:t>
            </a:r>
            <a:r>
              <a:rPr lang="en-US" sz="1700" dirty="0">
                <a:solidFill>
                  <a:srgbClr val="F79646"/>
                </a:solidFill>
                <a:latin typeface="Consolas"/>
                <a:cs typeface="Consolas"/>
              </a:rPr>
              <a:t>flip</a:t>
            </a:r>
            <a:r>
              <a:rPr lang="en-US" sz="1700" dirty="0">
                <a:latin typeface="Consolas"/>
                <a:cs typeface="Consolas"/>
              </a:rPr>
              <a:t>(0.5)</a:t>
            </a:r>
            <a:r>
              <a:rPr lang="en-US" sz="1700" dirty="0" smtClean="0">
                <a:latin typeface="Consolas"/>
                <a:cs typeface="Consolas"/>
              </a:rPr>
              <a:t>)</a:t>
            </a:r>
          </a:p>
          <a:p>
            <a:r>
              <a:rPr lang="en-US" sz="1700" dirty="0">
                <a:latin typeface="Consolas"/>
                <a:cs typeface="Consolas"/>
              </a:rPr>
              <a:t>	</a:t>
            </a:r>
            <a:r>
              <a:rPr lang="en-US" sz="1700" dirty="0" smtClean="0">
                <a:latin typeface="Consolas"/>
                <a:cs typeface="Consolas"/>
              </a:rPr>
              <a:t>	wings(</a:t>
            </a:r>
            <a:r>
              <a:rPr lang="en-US" sz="1700" dirty="0" err="1" smtClean="0">
                <a:latin typeface="Consolas"/>
                <a:cs typeface="Consolas"/>
              </a:rPr>
              <a:t>pos,newpos</a:t>
            </a:r>
            <a:r>
              <a:rPr lang="en-US" sz="1700" dirty="0" smtClean="0">
                <a:latin typeface="Consolas"/>
                <a:cs typeface="Consolas"/>
              </a:rPr>
              <a:t>)</a:t>
            </a:r>
            <a:endParaRPr lang="en-US" sz="1700" dirty="0">
              <a:latin typeface="Consolas"/>
              <a:cs typeface="Consolas"/>
            </a:endParaRPr>
          </a:p>
          <a:p>
            <a:r>
              <a:rPr lang="en-US" sz="1700" dirty="0">
                <a:latin typeface="Consolas"/>
                <a:cs typeface="Consolas"/>
              </a:rPr>
              <a:t>	</a:t>
            </a:r>
            <a:r>
              <a:rPr lang="en-US" sz="1700" dirty="0">
                <a:solidFill>
                  <a:srgbClr val="4BACC6"/>
                </a:solidFill>
                <a:latin typeface="Consolas"/>
                <a:cs typeface="Consolas"/>
              </a:rPr>
              <a:t>if</a:t>
            </a:r>
            <a:r>
              <a:rPr lang="en-US" sz="1700" dirty="0">
                <a:latin typeface="Consolas"/>
                <a:cs typeface="Consolas"/>
              </a:rPr>
              <a:t> </a:t>
            </a:r>
            <a:r>
              <a:rPr lang="en-US" sz="1700" dirty="0" smtClean="0">
                <a:latin typeface="Consolas"/>
                <a:cs typeface="Consolas"/>
              </a:rPr>
              <a:t>(</a:t>
            </a:r>
            <a:r>
              <a:rPr lang="en-US" sz="1700" dirty="0" smtClean="0">
                <a:solidFill>
                  <a:srgbClr val="F79646"/>
                </a:solidFill>
                <a:latin typeface="Consolas"/>
                <a:cs typeface="Consolas"/>
              </a:rPr>
              <a:t>flip</a:t>
            </a:r>
            <a:r>
              <a:rPr lang="en-US" sz="1700" dirty="0">
                <a:latin typeface="Consolas"/>
                <a:cs typeface="Consolas"/>
              </a:rPr>
              <a:t>(0.5</a:t>
            </a:r>
            <a:r>
              <a:rPr lang="en-US" sz="1700" dirty="0" smtClean="0">
                <a:latin typeface="Consolas"/>
                <a:cs typeface="Consolas"/>
              </a:rPr>
              <a:t>))</a:t>
            </a:r>
            <a:endParaRPr lang="en-US" sz="1700" dirty="0">
              <a:latin typeface="Consolas"/>
              <a:cs typeface="Consolas"/>
            </a:endParaRPr>
          </a:p>
          <a:p>
            <a:r>
              <a:rPr lang="en-US" sz="1700" dirty="0">
                <a:latin typeface="Consolas"/>
                <a:cs typeface="Consolas"/>
              </a:rPr>
              <a:t>		</a:t>
            </a:r>
            <a:r>
              <a:rPr lang="en-US" sz="1700" dirty="0" smtClean="0">
                <a:latin typeface="Consolas"/>
                <a:cs typeface="Consolas"/>
              </a:rPr>
              <a:t>ship(</a:t>
            </a:r>
            <a:r>
              <a:rPr lang="en-US" sz="1700" dirty="0" err="1" smtClean="0">
                <a:latin typeface="Consolas"/>
                <a:cs typeface="Consolas"/>
              </a:rPr>
              <a:t>newpos</a:t>
            </a:r>
            <a:r>
              <a:rPr lang="en-US" sz="1700" dirty="0" smtClean="0">
                <a:latin typeface="Consolas"/>
                <a:cs typeface="Consolas"/>
              </a:rPr>
              <a:t>)</a:t>
            </a:r>
            <a:endParaRPr lang="en-US" sz="1700" dirty="0" smtClean="0">
              <a:solidFill>
                <a:srgbClr val="4BACC6"/>
              </a:solidFill>
              <a:latin typeface="Consolas"/>
              <a:cs typeface="Consolas"/>
            </a:endParaRPr>
          </a:p>
          <a:p>
            <a:r>
              <a:rPr lang="en-US" sz="1700" dirty="0" smtClean="0">
                <a:latin typeface="Consolas"/>
                <a:cs typeface="Consolas"/>
              </a:rPr>
              <a:t>}</a:t>
            </a:r>
            <a:endParaRPr lang="en-US" sz="1700" dirty="0">
              <a:latin typeface="Consolas"/>
              <a:cs typeface="Consolas"/>
            </a:endParaRPr>
          </a:p>
        </p:txBody>
      </p:sp>
    </p:spTree>
    <p:extLst>
      <p:ext uri="{BB962C8B-B14F-4D97-AF65-F5344CB8AC3E}">
        <p14:creationId xmlns:p14="http://schemas.microsoft.com/office/powerpoint/2010/main" val="2784439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Procedural Modeling Programs Have Structure</a:t>
            </a:r>
            <a:endParaRPr lang="en-US" dirty="0"/>
          </a:p>
        </p:txBody>
      </p:sp>
      <p:sp>
        <p:nvSpPr>
          <p:cNvPr id="3" name="Rectangle 2"/>
          <p:cNvSpPr/>
          <p:nvPr/>
        </p:nvSpPr>
        <p:spPr>
          <a:xfrm>
            <a:off x="270495" y="1497863"/>
            <a:ext cx="4011912" cy="1923604"/>
          </a:xfrm>
          <a:prstGeom prst="rect">
            <a:avLst/>
          </a:prstGeom>
        </p:spPr>
        <p:txBody>
          <a:bodyPr wrap="square">
            <a:spAutoFit/>
          </a:bodyPr>
          <a:lstStyle/>
          <a:p>
            <a:r>
              <a:rPr lang="en-US" sz="1700" dirty="0">
                <a:solidFill>
                  <a:schemeClr val="accent5"/>
                </a:solidFill>
                <a:latin typeface="Consolas"/>
                <a:cs typeface="Consolas"/>
              </a:rPr>
              <a:t>function </a:t>
            </a:r>
            <a:r>
              <a:rPr lang="en-US" sz="1700" b="1" dirty="0" smtClean="0">
                <a:solidFill>
                  <a:schemeClr val="accent4"/>
                </a:solidFill>
                <a:latin typeface="Consolas"/>
                <a:cs typeface="Consolas"/>
              </a:rPr>
              <a:t>ship</a:t>
            </a:r>
            <a:r>
              <a:rPr lang="en-US" sz="1700" dirty="0" smtClean="0">
                <a:latin typeface="Consolas"/>
                <a:cs typeface="Consolas"/>
              </a:rPr>
              <a:t>(</a:t>
            </a:r>
            <a:r>
              <a:rPr lang="en-US" sz="1700" dirty="0" err="1" smtClean="0">
                <a:latin typeface="Consolas"/>
                <a:cs typeface="Consolas"/>
              </a:rPr>
              <a:t>pos</a:t>
            </a:r>
            <a:r>
              <a:rPr lang="en-US" sz="1700" dirty="0" smtClean="0">
                <a:latin typeface="Consolas"/>
                <a:cs typeface="Consolas"/>
              </a:rPr>
              <a:t>) {</a:t>
            </a:r>
            <a:endParaRPr lang="en-US" sz="1700" dirty="0">
              <a:latin typeface="Consolas"/>
              <a:cs typeface="Consolas"/>
            </a:endParaRPr>
          </a:p>
          <a:p>
            <a:r>
              <a:rPr lang="en-US" sz="1700" dirty="0">
                <a:latin typeface="Consolas"/>
                <a:cs typeface="Consolas"/>
              </a:rPr>
              <a:t>	</a:t>
            </a:r>
            <a:r>
              <a:rPr lang="en-US" sz="1700" dirty="0" err="1" smtClean="0">
                <a:solidFill>
                  <a:srgbClr val="4BACC6"/>
                </a:solidFill>
                <a:latin typeface="Consolas"/>
                <a:cs typeface="Consolas"/>
              </a:rPr>
              <a:t>var</a:t>
            </a:r>
            <a:r>
              <a:rPr lang="en-US" sz="1700" dirty="0" smtClean="0">
                <a:latin typeface="Consolas"/>
                <a:cs typeface="Consolas"/>
              </a:rPr>
              <a:t> </a:t>
            </a:r>
            <a:r>
              <a:rPr lang="en-US" sz="1700" dirty="0" err="1" smtClean="0">
                <a:latin typeface="Consolas"/>
                <a:cs typeface="Consolas"/>
              </a:rPr>
              <a:t>newpos</a:t>
            </a:r>
            <a:r>
              <a:rPr lang="en-US" sz="1700" dirty="0" smtClean="0">
                <a:latin typeface="Consolas"/>
                <a:cs typeface="Consolas"/>
              </a:rPr>
              <a:t> = </a:t>
            </a:r>
            <a:r>
              <a:rPr lang="en-US" sz="1700" dirty="0" err="1" smtClean="0">
                <a:latin typeface="Consolas"/>
                <a:cs typeface="Consolas"/>
              </a:rPr>
              <a:t>genBody</a:t>
            </a:r>
            <a:r>
              <a:rPr lang="en-US" sz="1700" dirty="0" smtClean="0">
                <a:latin typeface="Consolas"/>
                <a:cs typeface="Consolas"/>
              </a:rPr>
              <a:t>(</a:t>
            </a:r>
            <a:r>
              <a:rPr lang="en-US" sz="1700" dirty="0" err="1" smtClean="0">
                <a:latin typeface="Consolas"/>
                <a:cs typeface="Consolas"/>
              </a:rPr>
              <a:t>pos</a:t>
            </a:r>
            <a:r>
              <a:rPr lang="en-US" sz="1700" dirty="0" smtClean="0">
                <a:latin typeface="Consolas"/>
                <a:cs typeface="Consolas"/>
              </a:rPr>
              <a:t>)</a:t>
            </a:r>
            <a:endParaRPr lang="en-US" sz="1700" dirty="0">
              <a:latin typeface="Consolas"/>
              <a:cs typeface="Consolas"/>
            </a:endParaRPr>
          </a:p>
          <a:p>
            <a:r>
              <a:rPr lang="en-US" sz="1700" dirty="0" smtClean="0">
                <a:latin typeface="Consolas"/>
                <a:cs typeface="Consolas"/>
              </a:rPr>
              <a:t>	</a:t>
            </a:r>
            <a:r>
              <a:rPr lang="en-US" sz="1700" dirty="0" smtClean="0">
                <a:solidFill>
                  <a:srgbClr val="4BACC6"/>
                </a:solidFill>
                <a:latin typeface="Consolas"/>
                <a:cs typeface="Consolas"/>
              </a:rPr>
              <a:t>if</a:t>
            </a:r>
            <a:r>
              <a:rPr lang="en-US" sz="1700" dirty="0" smtClean="0">
                <a:latin typeface="Consolas"/>
                <a:cs typeface="Consolas"/>
              </a:rPr>
              <a:t> </a:t>
            </a:r>
            <a:r>
              <a:rPr lang="en-US" sz="1700" dirty="0">
                <a:latin typeface="Consolas"/>
                <a:cs typeface="Consolas"/>
              </a:rPr>
              <a:t>(</a:t>
            </a:r>
            <a:r>
              <a:rPr lang="en-US" sz="1700" dirty="0">
                <a:solidFill>
                  <a:srgbClr val="F79646"/>
                </a:solidFill>
                <a:latin typeface="Consolas"/>
                <a:cs typeface="Consolas"/>
              </a:rPr>
              <a:t>flip</a:t>
            </a:r>
            <a:r>
              <a:rPr lang="en-US" sz="1700" dirty="0">
                <a:latin typeface="Consolas"/>
                <a:cs typeface="Consolas"/>
              </a:rPr>
              <a:t>(0.5)</a:t>
            </a:r>
            <a:r>
              <a:rPr lang="en-US" sz="1700" dirty="0" smtClean="0">
                <a:latin typeface="Consolas"/>
                <a:cs typeface="Consolas"/>
              </a:rPr>
              <a:t>)</a:t>
            </a:r>
          </a:p>
          <a:p>
            <a:r>
              <a:rPr lang="en-US" sz="1700" dirty="0">
                <a:latin typeface="Consolas"/>
                <a:cs typeface="Consolas"/>
              </a:rPr>
              <a:t>	</a:t>
            </a:r>
            <a:r>
              <a:rPr lang="en-US" sz="1700" dirty="0" smtClean="0">
                <a:latin typeface="Consolas"/>
                <a:cs typeface="Consolas"/>
              </a:rPr>
              <a:t>	</a:t>
            </a:r>
            <a:r>
              <a:rPr lang="en-US" sz="1700" b="1" dirty="0" smtClean="0">
                <a:solidFill>
                  <a:schemeClr val="accent3"/>
                </a:solidFill>
                <a:latin typeface="Consolas"/>
                <a:cs typeface="Consolas"/>
              </a:rPr>
              <a:t>wings</a:t>
            </a:r>
            <a:r>
              <a:rPr lang="en-US" sz="1700" dirty="0" smtClean="0">
                <a:latin typeface="Consolas"/>
                <a:cs typeface="Consolas"/>
              </a:rPr>
              <a:t>(</a:t>
            </a:r>
            <a:r>
              <a:rPr lang="en-US" sz="1700" dirty="0" err="1" smtClean="0">
                <a:latin typeface="Consolas"/>
                <a:cs typeface="Consolas"/>
              </a:rPr>
              <a:t>pos,newpos</a:t>
            </a:r>
            <a:r>
              <a:rPr lang="en-US" sz="1700" dirty="0" smtClean="0">
                <a:latin typeface="Consolas"/>
                <a:cs typeface="Consolas"/>
              </a:rPr>
              <a:t>)</a:t>
            </a:r>
            <a:endParaRPr lang="en-US" sz="1700" dirty="0">
              <a:latin typeface="Consolas"/>
              <a:cs typeface="Consolas"/>
            </a:endParaRPr>
          </a:p>
          <a:p>
            <a:r>
              <a:rPr lang="en-US" sz="1700" dirty="0">
                <a:latin typeface="Consolas"/>
                <a:cs typeface="Consolas"/>
              </a:rPr>
              <a:t>	</a:t>
            </a:r>
            <a:r>
              <a:rPr lang="en-US" sz="1700" dirty="0">
                <a:solidFill>
                  <a:srgbClr val="4BACC6"/>
                </a:solidFill>
                <a:latin typeface="Consolas"/>
                <a:cs typeface="Consolas"/>
              </a:rPr>
              <a:t>if</a:t>
            </a:r>
            <a:r>
              <a:rPr lang="en-US" sz="1700" dirty="0">
                <a:latin typeface="Consolas"/>
                <a:cs typeface="Consolas"/>
              </a:rPr>
              <a:t> </a:t>
            </a:r>
            <a:r>
              <a:rPr lang="en-US" sz="1700" dirty="0" smtClean="0">
                <a:latin typeface="Consolas"/>
                <a:cs typeface="Consolas"/>
              </a:rPr>
              <a:t>(</a:t>
            </a:r>
            <a:r>
              <a:rPr lang="en-US" sz="1700" dirty="0" smtClean="0">
                <a:solidFill>
                  <a:srgbClr val="F79646"/>
                </a:solidFill>
                <a:latin typeface="Consolas"/>
                <a:cs typeface="Consolas"/>
              </a:rPr>
              <a:t>flip</a:t>
            </a:r>
            <a:r>
              <a:rPr lang="en-US" sz="1700" dirty="0">
                <a:latin typeface="Consolas"/>
                <a:cs typeface="Consolas"/>
              </a:rPr>
              <a:t>(0.5</a:t>
            </a:r>
            <a:r>
              <a:rPr lang="en-US" sz="1700" dirty="0" smtClean="0">
                <a:latin typeface="Consolas"/>
                <a:cs typeface="Consolas"/>
              </a:rPr>
              <a:t>))</a:t>
            </a:r>
            <a:endParaRPr lang="en-US" sz="1700" dirty="0">
              <a:latin typeface="Consolas"/>
              <a:cs typeface="Consolas"/>
            </a:endParaRPr>
          </a:p>
          <a:p>
            <a:r>
              <a:rPr lang="en-US" sz="1700" dirty="0">
                <a:latin typeface="Consolas"/>
                <a:cs typeface="Consolas"/>
              </a:rPr>
              <a:t>		</a:t>
            </a:r>
            <a:r>
              <a:rPr lang="en-US" sz="1700" dirty="0" smtClean="0">
                <a:latin typeface="Consolas"/>
                <a:cs typeface="Consolas"/>
              </a:rPr>
              <a:t>ship(</a:t>
            </a:r>
            <a:r>
              <a:rPr lang="en-US" sz="1700" dirty="0" err="1" smtClean="0">
                <a:latin typeface="Consolas"/>
                <a:cs typeface="Consolas"/>
              </a:rPr>
              <a:t>newpos</a:t>
            </a:r>
            <a:r>
              <a:rPr lang="en-US" sz="1700" dirty="0" smtClean="0">
                <a:latin typeface="Consolas"/>
                <a:cs typeface="Consolas"/>
              </a:rPr>
              <a:t>)</a:t>
            </a:r>
            <a:endParaRPr lang="en-US" sz="1700" dirty="0" smtClean="0">
              <a:solidFill>
                <a:srgbClr val="4BACC6"/>
              </a:solidFill>
              <a:latin typeface="Consolas"/>
              <a:cs typeface="Consolas"/>
            </a:endParaRPr>
          </a:p>
          <a:p>
            <a:r>
              <a:rPr lang="en-US" sz="1700" dirty="0" smtClean="0">
                <a:latin typeface="Consolas"/>
                <a:cs typeface="Consolas"/>
              </a:rPr>
              <a:t>}</a:t>
            </a:r>
            <a:endParaRPr lang="en-US" sz="1700" dirty="0">
              <a:latin typeface="Consolas"/>
              <a:cs typeface="Consolas"/>
            </a:endParaRPr>
          </a:p>
        </p:txBody>
      </p:sp>
      <p:grpSp>
        <p:nvGrpSpPr>
          <p:cNvPr id="62" name="Group 61"/>
          <p:cNvGrpSpPr/>
          <p:nvPr/>
        </p:nvGrpSpPr>
        <p:grpSpPr>
          <a:xfrm>
            <a:off x="6133206" y="1677482"/>
            <a:ext cx="2229977" cy="2558867"/>
            <a:chOff x="6133206" y="1677482"/>
            <a:chExt cx="2229977" cy="2558867"/>
          </a:xfrm>
        </p:grpSpPr>
        <p:sp>
          <p:nvSpPr>
            <p:cNvPr id="4" name="Oval 3"/>
            <p:cNvSpPr/>
            <p:nvPr/>
          </p:nvSpPr>
          <p:spPr>
            <a:xfrm>
              <a:off x="6133206" y="1677482"/>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 name="Oval 4"/>
            <p:cNvSpPr/>
            <p:nvPr/>
          </p:nvSpPr>
          <p:spPr>
            <a:xfrm>
              <a:off x="6133206" y="24177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 name="Oval 5"/>
            <p:cNvSpPr/>
            <p:nvPr/>
          </p:nvSpPr>
          <p:spPr>
            <a:xfrm>
              <a:off x="6133206" y="315800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 name="Oval 6"/>
            <p:cNvSpPr/>
            <p:nvPr/>
          </p:nvSpPr>
          <p:spPr>
            <a:xfrm>
              <a:off x="6133206" y="3898264"/>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Oval 13"/>
            <p:cNvSpPr/>
            <p:nvPr/>
          </p:nvSpPr>
          <p:spPr>
            <a:xfrm>
              <a:off x="6763835" y="1677482"/>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Oval 14"/>
            <p:cNvSpPr/>
            <p:nvPr/>
          </p:nvSpPr>
          <p:spPr>
            <a:xfrm>
              <a:off x="7394468" y="1677482"/>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0" name="Oval 19"/>
            <p:cNvSpPr/>
            <p:nvPr/>
          </p:nvSpPr>
          <p:spPr>
            <a:xfrm>
              <a:off x="6763835" y="24177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Oval 20"/>
            <p:cNvSpPr/>
            <p:nvPr/>
          </p:nvSpPr>
          <p:spPr>
            <a:xfrm>
              <a:off x="7394468" y="24177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2" name="Oval 21"/>
            <p:cNvSpPr/>
            <p:nvPr/>
          </p:nvSpPr>
          <p:spPr>
            <a:xfrm>
              <a:off x="8025098" y="24177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Oval 22"/>
            <p:cNvSpPr/>
            <p:nvPr/>
          </p:nvSpPr>
          <p:spPr>
            <a:xfrm>
              <a:off x="6763835" y="3898264"/>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26" name="Straight Arrow Connector 25"/>
            <p:cNvCxnSpPr>
              <a:stCxn id="4" idx="6"/>
              <a:endCxn id="14" idx="2"/>
            </p:cNvCxnSpPr>
            <p:nvPr/>
          </p:nvCxnSpPr>
          <p:spPr>
            <a:xfrm>
              <a:off x="6471289" y="1846524"/>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4" idx="6"/>
              <a:endCxn id="15" idx="2"/>
            </p:cNvCxnSpPr>
            <p:nvPr/>
          </p:nvCxnSpPr>
          <p:spPr>
            <a:xfrm>
              <a:off x="7101920" y="1846524"/>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5" idx="6"/>
              <a:endCxn id="20" idx="2"/>
            </p:cNvCxnSpPr>
            <p:nvPr/>
          </p:nvCxnSpPr>
          <p:spPr>
            <a:xfrm>
              <a:off x="6471289" y="2586785"/>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0" idx="6"/>
              <a:endCxn id="21" idx="2"/>
            </p:cNvCxnSpPr>
            <p:nvPr/>
          </p:nvCxnSpPr>
          <p:spPr>
            <a:xfrm>
              <a:off x="7101920" y="2586785"/>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21" idx="6"/>
              <a:endCxn id="22" idx="2"/>
            </p:cNvCxnSpPr>
            <p:nvPr/>
          </p:nvCxnSpPr>
          <p:spPr>
            <a:xfrm>
              <a:off x="7732553" y="2586785"/>
              <a:ext cx="292545"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7" idx="6"/>
              <a:endCxn id="23" idx="2"/>
            </p:cNvCxnSpPr>
            <p:nvPr/>
          </p:nvCxnSpPr>
          <p:spPr>
            <a:xfrm>
              <a:off x="6471289" y="4067306"/>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4" idx="4"/>
              <a:endCxn id="5" idx="0"/>
            </p:cNvCxnSpPr>
            <p:nvPr/>
          </p:nvCxnSpPr>
          <p:spPr>
            <a:xfrm>
              <a:off x="6302247" y="2015566"/>
              <a:ext cx="0" cy="402176"/>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5" idx="4"/>
              <a:endCxn id="6" idx="0"/>
            </p:cNvCxnSpPr>
            <p:nvPr/>
          </p:nvCxnSpPr>
          <p:spPr>
            <a:xfrm>
              <a:off x="6302247" y="2755828"/>
              <a:ext cx="0" cy="402176"/>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6" idx="4"/>
              <a:endCxn id="7" idx="0"/>
            </p:cNvCxnSpPr>
            <p:nvPr/>
          </p:nvCxnSpPr>
          <p:spPr>
            <a:xfrm>
              <a:off x="6302247" y="3496089"/>
              <a:ext cx="0" cy="40217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206174" y="1430406"/>
            <a:ext cx="3664462" cy="2097928"/>
            <a:chOff x="206174" y="1430406"/>
            <a:chExt cx="3664462" cy="2097928"/>
          </a:xfrm>
        </p:grpSpPr>
        <p:grpSp>
          <p:nvGrpSpPr>
            <p:cNvPr id="61" name="Group 60"/>
            <p:cNvGrpSpPr/>
            <p:nvPr/>
          </p:nvGrpSpPr>
          <p:grpSpPr>
            <a:xfrm>
              <a:off x="206174" y="1430406"/>
              <a:ext cx="3664462" cy="2097928"/>
              <a:chOff x="206174" y="1430406"/>
              <a:chExt cx="3664462" cy="2097928"/>
            </a:xfrm>
          </p:grpSpPr>
          <p:sp>
            <p:nvSpPr>
              <p:cNvPr id="57" name="Rectangle 56"/>
              <p:cNvSpPr/>
              <p:nvPr/>
            </p:nvSpPr>
            <p:spPr>
              <a:xfrm>
                <a:off x="270496" y="1430406"/>
                <a:ext cx="1077510" cy="416118"/>
              </a:xfrm>
              <a:prstGeom prst="rect">
                <a:avLst/>
              </a:prstGeom>
              <a:solidFill>
                <a:srgbClr val="262626">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206174" y="2601423"/>
                <a:ext cx="2619868" cy="926911"/>
              </a:xfrm>
              <a:prstGeom prst="rect">
                <a:avLst/>
              </a:prstGeom>
              <a:solidFill>
                <a:srgbClr val="262626">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721972" y="2067585"/>
                <a:ext cx="1831002" cy="277413"/>
              </a:xfrm>
              <a:prstGeom prst="rect">
                <a:avLst/>
              </a:prstGeom>
              <a:solidFill>
                <a:srgbClr val="262626">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57199" y="1846524"/>
                <a:ext cx="3413437" cy="221061"/>
              </a:xfrm>
              <a:prstGeom prst="rect">
                <a:avLst/>
              </a:prstGeom>
              <a:solidFill>
                <a:srgbClr val="262626">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 name="Rectangle 62"/>
            <p:cNvSpPr/>
            <p:nvPr/>
          </p:nvSpPr>
          <p:spPr>
            <a:xfrm>
              <a:off x="2590106" y="1469423"/>
              <a:ext cx="1077510" cy="416118"/>
            </a:xfrm>
            <a:prstGeom prst="rect">
              <a:avLst/>
            </a:prstGeom>
            <a:solidFill>
              <a:srgbClr val="262626">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34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Many Linearization Orders</a:t>
            </a:r>
            <a:endParaRPr lang="en-US" dirty="0"/>
          </a:p>
        </p:txBody>
      </p:sp>
      <p:sp>
        <p:nvSpPr>
          <p:cNvPr id="28" name="Oval 27"/>
          <p:cNvSpPr/>
          <p:nvPr/>
        </p:nvSpPr>
        <p:spPr>
          <a:xfrm>
            <a:off x="6133206" y="1677482"/>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0" name="Oval 29"/>
          <p:cNvSpPr/>
          <p:nvPr/>
        </p:nvSpPr>
        <p:spPr>
          <a:xfrm>
            <a:off x="6133206" y="24177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Oval 30"/>
          <p:cNvSpPr/>
          <p:nvPr/>
        </p:nvSpPr>
        <p:spPr>
          <a:xfrm>
            <a:off x="6133206" y="315800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Oval 31"/>
          <p:cNvSpPr/>
          <p:nvPr/>
        </p:nvSpPr>
        <p:spPr>
          <a:xfrm>
            <a:off x="6133206" y="3898264"/>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4" name="Oval 33"/>
          <p:cNvSpPr/>
          <p:nvPr/>
        </p:nvSpPr>
        <p:spPr>
          <a:xfrm>
            <a:off x="6763835" y="1677482"/>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5" name="Oval 34"/>
          <p:cNvSpPr/>
          <p:nvPr/>
        </p:nvSpPr>
        <p:spPr>
          <a:xfrm>
            <a:off x="7394468" y="1677482"/>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7" name="Oval 36"/>
          <p:cNvSpPr/>
          <p:nvPr/>
        </p:nvSpPr>
        <p:spPr>
          <a:xfrm>
            <a:off x="6763835" y="24177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8" name="Oval 37"/>
          <p:cNvSpPr/>
          <p:nvPr/>
        </p:nvSpPr>
        <p:spPr>
          <a:xfrm>
            <a:off x="7394468" y="24177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0" name="Oval 39"/>
          <p:cNvSpPr/>
          <p:nvPr/>
        </p:nvSpPr>
        <p:spPr>
          <a:xfrm>
            <a:off x="8025098" y="24177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1" name="Oval 40"/>
          <p:cNvSpPr/>
          <p:nvPr/>
        </p:nvSpPr>
        <p:spPr>
          <a:xfrm>
            <a:off x="6763835" y="3898264"/>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43" name="Straight Arrow Connector 42"/>
          <p:cNvCxnSpPr>
            <a:stCxn id="28" idx="6"/>
            <a:endCxn id="34" idx="2"/>
          </p:cNvCxnSpPr>
          <p:nvPr/>
        </p:nvCxnSpPr>
        <p:spPr>
          <a:xfrm>
            <a:off x="6471289" y="1846524"/>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4" idx="6"/>
            <a:endCxn id="35" idx="2"/>
          </p:cNvCxnSpPr>
          <p:nvPr/>
        </p:nvCxnSpPr>
        <p:spPr>
          <a:xfrm>
            <a:off x="7101920" y="1846524"/>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0" idx="6"/>
            <a:endCxn id="37" idx="2"/>
          </p:cNvCxnSpPr>
          <p:nvPr/>
        </p:nvCxnSpPr>
        <p:spPr>
          <a:xfrm>
            <a:off x="6471289" y="2586785"/>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7" idx="6"/>
            <a:endCxn id="38" idx="2"/>
          </p:cNvCxnSpPr>
          <p:nvPr/>
        </p:nvCxnSpPr>
        <p:spPr>
          <a:xfrm>
            <a:off x="7101920" y="2586785"/>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8" idx="6"/>
            <a:endCxn id="40" idx="2"/>
          </p:cNvCxnSpPr>
          <p:nvPr/>
        </p:nvCxnSpPr>
        <p:spPr>
          <a:xfrm>
            <a:off x="7732553" y="2586785"/>
            <a:ext cx="292545"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2" idx="6"/>
            <a:endCxn id="41" idx="2"/>
          </p:cNvCxnSpPr>
          <p:nvPr/>
        </p:nvCxnSpPr>
        <p:spPr>
          <a:xfrm>
            <a:off x="6471289" y="4067306"/>
            <a:ext cx="292546"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28" idx="4"/>
            <a:endCxn id="30" idx="0"/>
          </p:cNvCxnSpPr>
          <p:nvPr/>
        </p:nvCxnSpPr>
        <p:spPr>
          <a:xfrm>
            <a:off x="6302247" y="2015566"/>
            <a:ext cx="0" cy="402176"/>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0" idx="4"/>
            <a:endCxn id="31" idx="0"/>
          </p:cNvCxnSpPr>
          <p:nvPr/>
        </p:nvCxnSpPr>
        <p:spPr>
          <a:xfrm>
            <a:off x="6302247" y="2755828"/>
            <a:ext cx="0" cy="402176"/>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1" idx="4"/>
            <a:endCxn id="32" idx="0"/>
          </p:cNvCxnSpPr>
          <p:nvPr/>
        </p:nvCxnSpPr>
        <p:spPr>
          <a:xfrm>
            <a:off x="6302247" y="3496089"/>
            <a:ext cx="0" cy="40217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43" name="Group 142"/>
          <p:cNvGrpSpPr/>
          <p:nvPr/>
        </p:nvGrpSpPr>
        <p:grpSpPr>
          <a:xfrm>
            <a:off x="278101" y="1582892"/>
            <a:ext cx="4982389" cy="836571"/>
            <a:chOff x="278101" y="1582892"/>
            <a:chExt cx="4982389" cy="836571"/>
          </a:xfrm>
        </p:grpSpPr>
        <p:sp>
          <p:nvSpPr>
            <p:cNvPr id="55" name="Oval 54"/>
            <p:cNvSpPr/>
            <p:nvPr/>
          </p:nvSpPr>
          <p:spPr>
            <a:xfrm>
              <a:off x="278101" y="20770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6" name="Oval 55"/>
            <p:cNvSpPr/>
            <p:nvPr/>
          </p:nvSpPr>
          <p:spPr>
            <a:xfrm>
              <a:off x="1821154" y="20770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2" name="Oval 61"/>
            <p:cNvSpPr/>
            <p:nvPr/>
          </p:nvSpPr>
          <p:spPr>
            <a:xfrm>
              <a:off x="3869142" y="20770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3" name="Oval 62"/>
            <p:cNvSpPr/>
            <p:nvPr/>
          </p:nvSpPr>
          <p:spPr>
            <a:xfrm>
              <a:off x="4400134" y="20770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4" name="Oval 63"/>
            <p:cNvSpPr/>
            <p:nvPr/>
          </p:nvSpPr>
          <p:spPr>
            <a:xfrm>
              <a:off x="791703" y="20770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5" name="Oval 64"/>
            <p:cNvSpPr/>
            <p:nvPr/>
          </p:nvSpPr>
          <p:spPr>
            <a:xfrm>
              <a:off x="1309638" y="20770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6" name="Oval 65"/>
            <p:cNvSpPr/>
            <p:nvPr/>
          </p:nvSpPr>
          <p:spPr>
            <a:xfrm>
              <a:off x="2326087" y="20770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7" name="Oval 66"/>
            <p:cNvSpPr/>
            <p:nvPr/>
          </p:nvSpPr>
          <p:spPr>
            <a:xfrm>
              <a:off x="2839690" y="2081378"/>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8" name="Oval 67"/>
            <p:cNvSpPr/>
            <p:nvPr/>
          </p:nvSpPr>
          <p:spPr>
            <a:xfrm>
              <a:off x="3355539" y="20770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9" name="Oval 68"/>
            <p:cNvSpPr/>
            <p:nvPr/>
          </p:nvSpPr>
          <p:spPr>
            <a:xfrm>
              <a:off x="4922405" y="2081378"/>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70" name="Straight Arrow Connector 69"/>
            <p:cNvCxnSpPr>
              <a:stCxn id="55" idx="6"/>
              <a:endCxn id="64" idx="2"/>
            </p:cNvCxnSpPr>
            <p:nvPr/>
          </p:nvCxnSpPr>
          <p:spPr>
            <a:xfrm>
              <a:off x="616186" y="2246086"/>
              <a:ext cx="175517"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64" idx="6"/>
              <a:endCxn id="65" idx="2"/>
            </p:cNvCxnSpPr>
            <p:nvPr/>
          </p:nvCxnSpPr>
          <p:spPr>
            <a:xfrm>
              <a:off x="1129786" y="2246086"/>
              <a:ext cx="17985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56" idx="6"/>
              <a:endCxn id="66" idx="2"/>
            </p:cNvCxnSpPr>
            <p:nvPr/>
          </p:nvCxnSpPr>
          <p:spPr>
            <a:xfrm>
              <a:off x="2159237" y="2246086"/>
              <a:ext cx="166848"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6" idx="6"/>
              <a:endCxn id="67" idx="2"/>
            </p:cNvCxnSpPr>
            <p:nvPr/>
          </p:nvCxnSpPr>
          <p:spPr>
            <a:xfrm>
              <a:off x="2664170" y="2246087"/>
              <a:ext cx="175518"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7" idx="6"/>
              <a:endCxn id="68" idx="2"/>
            </p:cNvCxnSpPr>
            <p:nvPr/>
          </p:nvCxnSpPr>
          <p:spPr>
            <a:xfrm flipV="1">
              <a:off x="3177773" y="2246087"/>
              <a:ext cx="177764"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63" idx="6"/>
              <a:endCxn id="69" idx="2"/>
            </p:cNvCxnSpPr>
            <p:nvPr/>
          </p:nvCxnSpPr>
          <p:spPr>
            <a:xfrm>
              <a:off x="4738217" y="2246087"/>
              <a:ext cx="184186"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65" idx="6"/>
              <a:endCxn id="56" idx="2"/>
            </p:cNvCxnSpPr>
            <p:nvPr/>
          </p:nvCxnSpPr>
          <p:spPr>
            <a:xfrm>
              <a:off x="1647723" y="2246086"/>
              <a:ext cx="173431"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68" idx="6"/>
              <a:endCxn id="62" idx="2"/>
            </p:cNvCxnSpPr>
            <p:nvPr/>
          </p:nvCxnSpPr>
          <p:spPr>
            <a:xfrm>
              <a:off x="3693622" y="2246086"/>
              <a:ext cx="175518"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62" idx="6"/>
              <a:endCxn id="63" idx="2"/>
            </p:cNvCxnSpPr>
            <p:nvPr/>
          </p:nvCxnSpPr>
          <p:spPr>
            <a:xfrm>
              <a:off x="4207227" y="2246086"/>
              <a:ext cx="192907"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1251151" y="1582892"/>
              <a:ext cx="2995084" cy="369332"/>
            </a:xfrm>
            <a:prstGeom prst="rect">
              <a:avLst/>
            </a:prstGeom>
            <a:noFill/>
          </p:spPr>
          <p:txBody>
            <a:bodyPr wrap="square" rtlCol="0">
              <a:spAutoFit/>
            </a:bodyPr>
            <a:lstStyle/>
            <a:p>
              <a:pPr algn="ctr"/>
              <a:r>
                <a:rPr lang="en-US" b="1" dirty="0" smtClean="0">
                  <a:latin typeface="Ubuntu Light"/>
                  <a:cs typeface="Ubuntu Light"/>
                </a:rPr>
                <a:t>Depth-first Ordering</a:t>
              </a:r>
            </a:p>
          </p:txBody>
        </p:sp>
      </p:grpSp>
      <p:grpSp>
        <p:nvGrpSpPr>
          <p:cNvPr id="144" name="Group 143"/>
          <p:cNvGrpSpPr/>
          <p:nvPr/>
        </p:nvGrpSpPr>
        <p:grpSpPr>
          <a:xfrm>
            <a:off x="278101" y="3279425"/>
            <a:ext cx="4982389" cy="836571"/>
            <a:chOff x="278101" y="3279425"/>
            <a:chExt cx="4982389" cy="836571"/>
          </a:xfrm>
        </p:grpSpPr>
        <p:sp>
          <p:nvSpPr>
            <p:cNvPr id="121" name="Oval 120"/>
            <p:cNvSpPr/>
            <p:nvPr/>
          </p:nvSpPr>
          <p:spPr>
            <a:xfrm>
              <a:off x="278101" y="3773576"/>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2" name="Oval 121"/>
            <p:cNvSpPr/>
            <p:nvPr/>
          </p:nvSpPr>
          <p:spPr>
            <a:xfrm>
              <a:off x="1821154" y="3773576"/>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3" name="Oval 122"/>
            <p:cNvSpPr/>
            <p:nvPr/>
          </p:nvSpPr>
          <p:spPr>
            <a:xfrm>
              <a:off x="3869142" y="3773576"/>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4" name="Oval 123"/>
            <p:cNvSpPr/>
            <p:nvPr/>
          </p:nvSpPr>
          <p:spPr>
            <a:xfrm>
              <a:off x="4400134" y="3773576"/>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5" name="Oval 124"/>
            <p:cNvSpPr/>
            <p:nvPr/>
          </p:nvSpPr>
          <p:spPr>
            <a:xfrm>
              <a:off x="791703" y="3773576"/>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6" name="Oval 125"/>
            <p:cNvSpPr/>
            <p:nvPr/>
          </p:nvSpPr>
          <p:spPr>
            <a:xfrm>
              <a:off x="1309638" y="3773576"/>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7" name="Oval 126"/>
            <p:cNvSpPr/>
            <p:nvPr/>
          </p:nvSpPr>
          <p:spPr>
            <a:xfrm>
              <a:off x="2326087" y="3773576"/>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8" name="Oval 127"/>
            <p:cNvSpPr/>
            <p:nvPr/>
          </p:nvSpPr>
          <p:spPr>
            <a:xfrm>
              <a:off x="2839690" y="3777911"/>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9" name="Oval 128"/>
            <p:cNvSpPr/>
            <p:nvPr/>
          </p:nvSpPr>
          <p:spPr>
            <a:xfrm>
              <a:off x="3355539" y="3773576"/>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30" name="Oval 129"/>
            <p:cNvSpPr/>
            <p:nvPr/>
          </p:nvSpPr>
          <p:spPr>
            <a:xfrm>
              <a:off x="4922405" y="3777911"/>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131" name="Straight Arrow Connector 130"/>
            <p:cNvCxnSpPr>
              <a:stCxn id="121" idx="6"/>
              <a:endCxn id="125" idx="2"/>
            </p:cNvCxnSpPr>
            <p:nvPr/>
          </p:nvCxnSpPr>
          <p:spPr>
            <a:xfrm>
              <a:off x="616186" y="3942619"/>
              <a:ext cx="175517"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25" idx="6"/>
              <a:endCxn id="126" idx="2"/>
            </p:cNvCxnSpPr>
            <p:nvPr/>
          </p:nvCxnSpPr>
          <p:spPr>
            <a:xfrm>
              <a:off x="1129786" y="3942619"/>
              <a:ext cx="17985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122" idx="6"/>
              <a:endCxn id="127" idx="2"/>
            </p:cNvCxnSpPr>
            <p:nvPr/>
          </p:nvCxnSpPr>
          <p:spPr>
            <a:xfrm>
              <a:off x="2159237" y="3942619"/>
              <a:ext cx="166848"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27" idx="6"/>
              <a:endCxn id="128" idx="2"/>
            </p:cNvCxnSpPr>
            <p:nvPr/>
          </p:nvCxnSpPr>
          <p:spPr>
            <a:xfrm>
              <a:off x="2664170" y="3942620"/>
              <a:ext cx="175518"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stCxn id="128" idx="6"/>
              <a:endCxn id="129" idx="2"/>
            </p:cNvCxnSpPr>
            <p:nvPr/>
          </p:nvCxnSpPr>
          <p:spPr>
            <a:xfrm flipV="1">
              <a:off x="3177773" y="3942620"/>
              <a:ext cx="177764"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a:stCxn id="124" idx="6"/>
              <a:endCxn id="130" idx="2"/>
            </p:cNvCxnSpPr>
            <p:nvPr/>
          </p:nvCxnSpPr>
          <p:spPr>
            <a:xfrm>
              <a:off x="4738217" y="3942620"/>
              <a:ext cx="184186"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stCxn id="126" idx="6"/>
              <a:endCxn id="122" idx="2"/>
            </p:cNvCxnSpPr>
            <p:nvPr/>
          </p:nvCxnSpPr>
          <p:spPr>
            <a:xfrm>
              <a:off x="1647723" y="3942619"/>
              <a:ext cx="173431"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a:stCxn id="129" idx="6"/>
              <a:endCxn id="123" idx="2"/>
            </p:cNvCxnSpPr>
            <p:nvPr/>
          </p:nvCxnSpPr>
          <p:spPr>
            <a:xfrm>
              <a:off x="3693622" y="3942619"/>
              <a:ext cx="175518"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a:stCxn id="123" idx="6"/>
              <a:endCxn id="124" idx="2"/>
            </p:cNvCxnSpPr>
            <p:nvPr/>
          </p:nvCxnSpPr>
          <p:spPr>
            <a:xfrm>
              <a:off x="4207227" y="3942619"/>
              <a:ext cx="192907"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0" name="TextBox 139"/>
            <p:cNvSpPr txBox="1"/>
            <p:nvPr/>
          </p:nvSpPr>
          <p:spPr>
            <a:xfrm>
              <a:off x="1251151" y="3279425"/>
              <a:ext cx="2995084" cy="369332"/>
            </a:xfrm>
            <a:prstGeom prst="rect">
              <a:avLst/>
            </a:prstGeom>
            <a:noFill/>
          </p:spPr>
          <p:txBody>
            <a:bodyPr wrap="square" rtlCol="0">
              <a:spAutoFit/>
            </a:bodyPr>
            <a:lstStyle/>
            <a:p>
              <a:pPr algn="ctr"/>
              <a:r>
                <a:rPr lang="en-US" b="1" dirty="0" smtClean="0">
                  <a:latin typeface="Ubuntu Light"/>
                  <a:cs typeface="Ubuntu Light"/>
                </a:rPr>
                <a:t>“Body-first” Ordering</a:t>
              </a:r>
            </a:p>
          </p:txBody>
        </p:sp>
      </p:grpSp>
    </p:spTree>
    <p:extLst>
      <p:ext uri="{BB962C8B-B14F-4D97-AF65-F5344CB8AC3E}">
        <p14:creationId xmlns:p14="http://schemas.microsoft.com/office/powerpoint/2010/main" val="2556719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Ordering Affects SMC Behavior</a:t>
            </a:r>
            <a:endParaRPr lang="en-US" dirty="0"/>
          </a:p>
        </p:txBody>
      </p:sp>
      <p:sp>
        <p:nvSpPr>
          <p:cNvPr id="55" name="Oval 54"/>
          <p:cNvSpPr/>
          <p:nvPr/>
        </p:nvSpPr>
        <p:spPr>
          <a:xfrm>
            <a:off x="278101" y="20770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6" name="Oval 55"/>
          <p:cNvSpPr/>
          <p:nvPr/>
        </p:nvSpPr>
        <p:spPr>
          <a:xfrm>
            <a:off x="1821154" y="20770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2" name="Oval 61"/>
          <p:cNvSpPr/>
          <p:nvPr/>
        </p:nvSpPr>
        <p:spPr>
          <a:xfrm>
            <a:off x="3869142" y="20770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3" name="Oval 62"/>
          <p:cNvSpPr/>
          <p:nvPr/>
        </p:nvSpPr>
        <p:spPr>
          <a:xfrm>
            <a:off x="4400134" y="2077043"/>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4" name="Oval 63"/>
          <p:cNvSpPr/>
          <p:nvPr/>
        </p:nvSpPr>
        <p:spPr>
          <a:xfrm>
            <a:off x="791703" y="20770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5" name="Oval 64"/>
          <p:cNvSpPr/>
          <p:nvPr/>
        </p:nvSpPr>
        <p:spPr>
          <a:xfrm>
            <a:off x="1309638" y="20770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6" name="Oval 65"/>
          <p:cNvSpPr/>
          <p:nvPr/>
        </p:nvSpPr>
        <p:spPr>
          <a:xfrm>
            <a:off x="2326087" y="20770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7" name="Oval 66"/>
          <p:cNvSpPr/>
          <p:nvPr/>
        </p:nvSpPr>
        <p:spPr>
          <a:xfrm>
            <a:off x="2839690" y="2081378"/>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8" name="Oval 67"/>
          <p:cNvSpPr/>
          <p:nvPr/>
        </p:nvSpPr>
        <p:spPr>
          <a:xfrm>
            <a:off x="3355539" y="2077043"/>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9" name="Oval 68"/>
          <p:cNvSpPr/>
          <p:nvPr/>
        </p:nvSpPr>
        <p:spPr>
          <a:xfrm>
            <a:off x="4922405" y="2081378"/>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70" name="Straight Arrow Connector 69"/>
          <p:cNvCxnSpPr>
            <a:stCxn id="55" idx="6"/>
            <a:endCxn id="64" idx="2"/>
          </p:cNvCxnSpPr>
          <p:nvPr/>
        </p:nvCxnSpPr>
        <p:spPr>
          <a:xfrm>
            <a:off x="616186" y="2246086"/>
            <a:ext cx="175517"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64" idx="6"/>
            <a:endCxn id="65" idx="2"/>
          </p:cNvCxnSpPr>
          <p:nvPr/>
        </p:nvCxnSpPr>
        <p:spPr>
          <a:xfrm>
            <a:off x="1129786" y="2246086"/>
            <a:ext cx="17985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56" idx="6"/>
            <a:endCxn id="66" idx="2"/>
          </p:cNvCxnSpPr>
          <p:nvPr/>
        </p:nvCxnSpPr>
        <p:spPr>
          <a:xfrm>
            <a:off x="2159237" y="2246086"/>
            <a:ext cx="166848"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6" idx="6"/>
            <a:endCxn id="67" idx="2"/>
          </p:cNvCxnSpPr>
          <p:nvPr/>
        </p:nvCxnSpPr>
        <p:spPr>
          <a:xfrm>
            <a:off x="2664170" y="2246087"/>
            <a:ext cx="175518"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7" idx="6"/>
            <a:endCxn id="68" idx="2"/>
          </p:cNvCxnSpPr>
          <p:nvPr/>
        </p:nvCxnSpPr>
        <p:spPr>
          <a:xfrm flipV="1">
            <a:off x="3177773" y="2246087"/>
            <a:ext cx="177764"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63" idx="6"/>
            <a:endCxn id="69" idx="2"/>
          </p:cNvCxnSpPr>
          <p:nvPr/>
        </p:nvCxnSpPr>
        <p:spPr>
          <a:xfrm>
            <a:off x="4738217" y="2246087"/>
            <a:ext cx="184186"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65" idx="6"/>
            <a:endCxn id="56" idx="2"/>
          </p:cNvCxnSpPr>
          <p:nvPr/>
        </p:nvCxnSpPr>
        <p:spPr>
          <a:xfrm>
            <a:off x="1647723" y="2246086"/>
            <a:ext cx="173431"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68" idx="6"/>
            <a:endCxn id="62" idx="2"/>
          </p:cNvCxnSpPr>
          <p:nvPr/>
        </p:nvCxnSpPr>
        <p:spPr>
          <a:xfrm>
            <a:off x="3693622" y="2246086"/>
            <a:ext cx="175518"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62" idx="6"/>
            <a:endCxn id="63" idx="2"/>
          </p:cNvCxnSpPr>
          <p:nvPr/>
        </p:nvCxnSpPr>
        <p:spPr>
          <a:xfrm>
            <a:off x="4207227" y="2246086"/>
            <a:ext cx="192907"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1251151" y="1582892"/>
            <a:ext cx="2995084" cy="369332"/>
          </a:xfrm>
          <a:prstGeom prst="rect">
            <a:avLst/>
          </a:prstGeom>
          <a:noFill/>
        </p:spPr>
        <p:txBody>
          <a:bodyPr wrap="square" rtlCol="0">
            <a:spAutoFit/>
          </a:bodyPr>
          <a:lstStyle/>
          <a:p>
            <a:pPr algn="ctr"/>
            <a:r>
              <a:rPr lang="en-US" b="1" dirty="0" smtClean="0">
                <a:latin typeface="Ubuntu Light"/>
                <a:cs typeface="Ubuntu Light"/>
              </a:rPr>
              <a:t>Depth-first Ordering</a:t>
            </a:r>
          </a:p>
        </p:txBody>
      </p:sp>
      <p:sp>
        <p:nvSpPr>
          <p:cNvPr id="121" name="Oval 120"/>
          <p:cNvSpPr/>
          <p:nvPr/>
        </p:nvSpPr>
        <p:spPr>
          <a:xfrm>
            <a:off x="278101" y="3773576"/>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2" name="Oval 121"/>
          <p:cNvSpPr/>
          <p:nvPr/>
        </p:nvSpPr>
        <p:spPr>
          <a:xfrm>
            <a:off x="1821154" y="3773576"/>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3" name="Oval 122"/>
          <p:cNvSpPr/>
          <p:nvPr/>
        </p:nvSpPr>
        <p:spPr>
          <a:xfrm>
            <a:off x="3869142" y="3773576"/>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4" name="Oval 123"/>
          <p:cNvSpPr/>
          <p:nvPr/>
        </p:nvSpPr>
        <p:spPr>
          <a:xfrm>
            <a:off x="4400134" y="3773576"/>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5" name="Oval 124"/>
          <p:cNvSpPr/>
          <p:nvPr/>
        </p:nvSpPr>
        <p:spPr>
          <a:xfrm>
            <a:off x="791703" y="3773576"/>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6" name="Oval 125"/>
          <p:cNvSpPr/>
          <p:nvPr/>
        </p:nvSpPr>
        <p:spPr>
          <a:xfrm>
            <a:off x="1309638" y="3773576"/>
            <a:ext cx="338085" cy="33808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7" name="Oval 126"/>
          <p:cNvSpPr/>
          <p:nvPr/>
        </p:nvSpPr>
        <p:spPr>
          <a:xfrm>
            <a:off x="2326087" y="3773576"/>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8" name="Oval 127"/>
          <p:cNvSpPr/>
          <p:nvPr/>
        </p:nvSpPr>
        <p:spPr>
          <a:xfrm>
            <a:off x="2839690" y="3777911"/>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9" name="Oval 128"/>
          <p:cNvSpPr/>
          <p:nvPr/>
        </p:nvSpPr>
        <p:spPr>
          <a:xfrm>
            <a:off x="3355539" y="3773576"/>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30" name="Oval 129"/>
          <p:cNvSpPr/>
          <p:nvPr/>
        </p:nvSpPr>
        <p:spPr>
          <a:xfrm>
            <a:off x="4922405" y="3777911"/>
            <a:ext cx="338085" cy="3380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131" name="Straight Arrow Connector 130"/>
          <p:cNvCxnSpPr>
            <a:stCxn id="121" idx="6"/>
            <a:endCxn id="125" idx="2"/>
          </p:cNvCxnSpPr>
          <p:nvPr/>
        </p:nvCxnSpPr>
        <p:spPr>
          <a:xfrm>
            <a:off x="616186" y="3942619"/>
            <a:ext cx="175517"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25" idx="6"/>
            <a:endCxn id="126" idx="2"/>
          </p:cNvCxnSpPr>
          <p:nvPr/>
        </p:nvCxnSpPr>
        <p:spPr>
          <a:xfrm>
            <a:off x="1129786" y="3942619"/>
            <a:ext cx="179850"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122" idx="6"/>
            <a:endCxn id="127" idx="2"/>
          </p:cNvCxnSpPr>
          <p:nvPr/>
        </p:nvCxnSpPr>
        <p:spPr>
          <a:xfrm>
            <a:off x="2159237" y="3942619"/>
            <a:ext cx="166848"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27" idx="6"/>
            <a:endCxn id="128" idx="2"/>
          </p:cNvCxnSpPr>
          <p:nvPr/>
        </p:nvCxnSpPr>
        <p:spPr>
          <a:xfrm>
            <a:off x="2664170" y="3942620"/>
            <a:ext cx="175518"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stCxn id="128" idx="6"/>
            <a:endCxn id="129" idx="2"/>
          </p:cNvCxnSpPr>
          <p:nvPr/>
        </p:nvCxnSpPr>
        <p:spPr>
          <a:xfrm flipV="1">
            <a:off x="3177773" y="3942620"/>
            <a:ext cx="177764"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a:stCxn id="124" idx="6"/>
            <a:endCxn id="130" idx="2"/>
          </p:cNvCxnSpPr>
          <p:nvPr/>
        </p:nvCxnSpPr>
        <p:spPr>
          <a:xfrm>
            <a:off x="4738217" y="3942620"/>
            <a:ext cx="184186" cy="4335"/>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stCxn id="126" idx="6"/>
            <a:endCxn id="122" idx="2"/>
          </p:cNvCxnSpPr>
          <p:nvPr/>
        </p:nvCxnSpPr>
        <p:spPr>
          <a:xfrm>
            <a:off x="1647723" y="3942619"/>
            <a:ext cx="173431"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a:stCxn id="129" idx="6"/>
            <a:endCxn id="123" idx="2"/>
          </p:cNvCxnSpPr>
          <p:nvPr/>
        </p:nvCxnSpPr>
        <p:spPr>
          <a:xfrm>
            <a:off x="3693622" y="3942619"/>
            <a:ext cx="175518"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a:stCxn id="123" idx="6"/>
            <a:endCxn id="124" idx="2"/>
          </p:cNvCxnSpPr>
          <p:nvPr/>
        </p:nvCxnSpPr>
        <p:spPr>
          <a:xfrm>
            <a:off x="4207227" y="3942619"/>
            <a:ext cx="192907" cy="0"/>
          </a:xfrm>
          <a:prstGeom prst="straightConnector1">
            <a:avLst/>
          </a:prstGeom>
          <a:ln w="381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descr="fina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75764" y="1561225"/>
            <a:ext cx="1645508" cy="1369723"/>
          </a:xfrm>
          <a:prstGeom prst="rect">
            <a:avLst/>
          </a:prstGeom>
        </p:spPr>
      </p:pic>
      <p:pic>
        <p:nvPicPr>
          <p:cNvPr id="4" name="Picture 3" descr="final_sosmc.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75764" y="3327112"/>
            <a:ext cx="1645508" cy="1231016"/>
          </a:xfrm>
          <a:prstGeom prst="rect">
            <a:avLst/>
          </a:prstGeom>
        </p:spPr>
      </p:pic>
      <p:sp>
        <p:nvSpPr>
          <p:cNvPr id="5" name="Right Arrow 4"/>
          <p:cNvSpPr/>
          <p:nvPr/>
        </p:nvSpPr>
        <p:spPr>
          <a:xfrm>
            <a:off x="5535056" y="1921389"/>
            <a:ext cx="511461" cy="64939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ight Arrow 79"/>
          <p:cNvSpPr/>
          <p:nvPr/>
        </p:nvSpPr>
        <p:spPr>
          <a:xfrm>
            <a:off x="5535056" y="3648758"/>
            <a:ext cx="511461" cy="64939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251151" y="3279425"/>
            <a:ext cx="2995084" cy="369332"/>
          </a:xfrm>
          <a:prstGeom prst="rect">
            <a:avLst/>
          </a:prstGeom>
          <a:noFill/>
        </p:spPr>
        <p:txBody>
          <a:bodyPr wrap="square" rtlCol="0">
            <a:spAutoFit/>
          </a:bodyPr>
          <a:lstStyle/>
          <a:p>
            <a:pPr algn="ctr"/>
            <a:r>
              <a:rPr lang="en-US" b="1" dirty="0" smtClean="0">
                <a:latin typeface="Ubuntu Light"/>
                <a:cs typeface="Ubuntu Light"/>
              </a:rPr>
              <a:t>“Body-first” Ordering</a:t>
            </a:r>
          </a:p>
        </p:txBody>
      </p:sp>
    </p:spTree>
    <p:extLst>
      <p:ext uri="{BB962C8B-B14F-4D97-AF65-F5344CB8AC3E}">
        <p14:creationId xmlns:p14="http://schemas.microsoft.com/office/powerpoint/2010/main" val="1827671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wipe(left)">
                                      <p:cBhvr>
                                        <p:cTn id="16" dur="500"/>
                                        <p:tgtEl>
                                          <p:spTgt spid="8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Choose Order In General?</a:t>
            </a:r>
            <a:endParaRPr lang="en-US" dirty="0"/>
          </a:p>
        </p:txBody>
      </p:sp>
      <p:sp>
        <p:nvSpPr>
          <p:cNvPr id="3" name="Content Placeholder 2"/>
          <p:cNvSpPr>
            <a:spLocks noGrp="1"/>
          </p:cNvSpPr>
          <p:nvPr>
            <p:ph idx="1"/>
          </p:nvPr>
        </p:nvSpPr>
        <p:spPr>
          <a:xfrm>
            <a:off x="457200" y="1403876"/>
            <a:ext cx="8229600" cy="3394472"/>
          </a:xfrm>
        </p:spPr>
        <p:txBody>
          <a:bodyPr/>
          <a:lstStyle/>
          <a:p>
            <a:r>
              <a:rPr lang="en-US" dirty="0" smtClean="0"/>
              <a:t>Depends on program</a:t>
            </a:r>
          </a:p>
          <a:p>
            <a:endParaRPr lang="en-US" dirty="0"/>
          </a:p>
          <a:p>
            <a:r>
              <a:rPr lang="en-US" dirty="0" smtClean="0"/>
              <a:t>Depends on likelihood</a:t>
            </a:r>
          </a:p>
          <a:p>
            <a:endParaRPr lang="en-US" dirty="0" smtClean="0"/>
          </a:p>
          <a:p>
            <a:r>
              <a:rPr lang="en-US" dirty="0" smtClean="0"/>
              <a:t>Awkward to express in program text</a:t>
            </a:r>
            <a:endParaRPr lang="en-US" dirty="0"/>
          </a:p>
          <a:p>
            <a:endParaRPr lang="en-US" dirty="0"/>
          </a:p>
        </p:txBody>
      </p:sp>
    </p:spTree>
    <p:extLst>
      <p:ext uri="{BB962C8B-B14F-4D97-AF65-F5344CB8AC3E}">
        <p14:creationId xmlns:p14="http://schemas.microsoft.com/office/powerpoint/2010/main" val="4217746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pptree_screenca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715000"/>
          </a:xfrm>
          <a:prstGeom prst="rect">
            <a:avLst/>
          </a:prstGeom>
        </p:spPr>
      </p:pic>
    </p:spTree>
    <p:extLst>
      <p:ext uri="{BB962C8B-B14F-4D97-AF65-F5344CB8AC3E}">
        <p14:creationId xmlns:p14="http://schemas.microsoft.com/office/powerpoint/2010/main" val="3507964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1807"/>
            <a:ext cx="8229600" cy="857250"/>
          </a:xfrm>
        </p:spPr>
        <p:txBody>
          <a:bodyPr>
            <a:noAutofit/>
          </a:bodyPr>
          <a:lstStyle/>
          <a:p>
            <a:r>
              <a:rPr lang="en-US" sz="5400" dirty="0" smtClean="0"/>
              <a:t>Idea: Randomize Order</a:t>
            </a:r>
            <a:endParaRPr lang="en-US" sz="5400" dirty="0"/>
          </a:p>
        </p:txBody>
      </p:sp>
      <p:sp>
        <p:nvSpPr>
          <p:cNvPr id="3" name="Title 1"/>
          <p:cNvSpPr txBox="1">
            <a:spLocks/>
          </p:cNvSpPr>
          <p:nvPr/>
        </p:nvSpPr>
        <p:spPr>
          <a:xfrm>
            <a:off x="457200" y="245873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Ubuntu"/>
                <a:ea typeface="+mj-ea"/>
                <a:cs typeface="Ubuntu"/>
              </a:defRPr>
            </a:lvl1pPr>
          </a:lstStyle>
          <a:p>
            <a:r>
              <a:rPr lang="en-US" sz="3200" dirty="0" smtClean="0"/>
              <a:t>(a la Multiple Importance Sampling)</a:t>
            </a:r>
            <a:endParaRPr lang="en-US" sz="3200" dirty="0"/>
          </a:p>
        </p:txBody>
      </p:sp>
    </p:spTree>
    <p:extLst>
      <p:ext uri="{BB962C8B-B14F-4D97-AF65-F5344CB8AC3E}">
        <p14:creationId xmlns:p14="http://schemas.microsoft.com/office/powerpoint/2010/main" val="2192624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x-image-1.pdf"/>
          <p:cNvPicPr>
            <a:picLocks noChangeAspect="1"/>
          </p:cNvPicPr>
          <p:nvPr/>
        </p:nvPicPr>
        <p:blipFill rotWithShape="1">
          <a:blip r:embed="rId3" cstate="print">
            <a:extLst>
              <a:ext uri="{28A0092B-C50C-407E-A947-70E740481C1C}">
                <a14:useLocalDpi xmlns:a14="http://schemas.microsoft.com/office/drawing/2010/main"/>
              </a:ext>
            </a:extLst>
          </a:blip>
          <a:srcRect r="69530"/>
          <a:stretch/>
        </p:blipFill>
        <p:spPr>
          <a:xfrm>
            <a:off x="3579012" y="3473526"/>
            <a:ext cx="1307964" cy="1003300"/>
          </a:xfrm>
          <a:prstGeom prst="rect">
            <a:avLst/>
          </a:prstGeom>
        </p:spPr>
      </p:pic>
      <p:sp>
        <p:nvSpPr>
          <p:cNvPr id="5" name="Title 4"/>
          <p:cNvSpPr>
            <a:spLocks noGrp="1"/>
          </p:cNvSpPr>
          <p:nvPr>
            <p:ph type="title"/>
          </p:nvPr>
        </p:nvSpPr>
        <p:spPr>
          <a:xfrm>
            <a:off x="457200" y="1754246"/>
            <a:ext cx="8229600" cy="857250"/>
          </a:xfrm>
        </p:spPr>
        <p:txBody>
          <a:bodyPr>
            <a:noAutofit/>
          </a:bodyPr>
          <a:lstStyle/>
          <a:p>
            <a:r>
              <a:rPr lang="en-US" sz="5400" dirty="0" smtClean="0"/>
              <a:t>Stochastically Ordered</a:t>
            </a:r>
            <a:br>
              <a:rPr lang="en-US" sz="5400" dirty="0" smtClean="0"/>
            </a:br>
            <a:r>
              <a:rPr lang="en-US" sz="5400" dirty="0" smtClean="0"/>
              <a:t>Sequential Monte Carlo</a:t>
            </a:r>
            <a:endParaRPr lang="en-US" sz="5400" dirty="0"/>
          </a:p>
        </p:txBody>
      </p:sp>
    </p:spTree>
    <p:extLst>
      <p:ext uri="{BB962C8B-B14F-4D97-AF65-F5344CB8AC3E}">
        <p14:creationId xmlns:p14="http://schemas.microsoft.com/office/powerpoint/2010/main" val="208363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x-image-1.pdf"/>
          <p:cNvPicPr>
            <a:picLocks noChangeAspect="1"/>
          </p:cNvPicPr>
          <p:nvPr/>
        </p:nvPicPr>
        <p:blipFill rotWithShape="1">
          <a:blip r:embed="rId3" cstate="print">
            <a:extLst>
              <a:ext uri="{28A0092B-C50C-407E-A947-70E740481C1C}">
                <a14:useLocalDpi xmlns:a14="http://schemas.microsoft.com/office/drawing/2010/main"/>
              </a:ext>
            </a:extLst>
          </a:blip>
          <a:srcRect l="41552"/>
          <a:stretch/>
        </p:blipFill>
        <p:spPr>
          <a:xfrm>
            <a:off x="2804739" y="3473526"/>
            <a:ext cx="2508953" cy="1003300"/>
          </a:xfrm>
          <a:prstGeom prst="rect">
            <a:avLst/>
          </a:prstGeom>
        </p:spPr>
      </p:pic>
      <p:sp>
        <p:nvSpPr>
          <p:cNvPr id="6" name="Rectangle 5"/>
          <p:cNvSpPr/>
          <p:nvPr/>
        </p:nvSpPr>
        <p:spPr>
          <a:xfrm>
            <a:off x="2804739" y="3267080"/>
            <a:ext cx="776352" cy="1211688"/>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p:nvPr>
        </p:nvSpPr>
        <p:spPr>
          <a:xfrm>
            <a:off x="457200" y="1754246"/>
            <a:ext cx="8229600" cy="857250"/>
          </a:xfrm>
        </p:spPr>
        <p:txBody>
          <a:bodyPr>
            <a:noAutofit/>
          </a:bodyPr>
          <a:lstStyle/>
          <a:p>
            <a:r>
              <a:rPr lang="en-US" sz="5400" dirty="0" smtClean="0"/>
              <a:t>Stochastically Ordered</a:t>
            </a:r>
            <a:br>
              <a:rPr lang="en-US" sz="5400" dirty="0" smtClean="0"/>
            </a:br>
            <a:r>
              <a:rPr lang="en-US" sz="5400" dirty="0" smtClean="0"/>
              <a:t>Sequential Monte Carlo</a:t>
            </a:r>
            <a:endParaRPr lang="en-US" sz="5400" dirty="0"/>
          </a:p>
        </p:txBody>
      </p:sp>
    </p:spTree>
    <p:extLst>
      <p:ext uri="{BB962C8B-B14F-4D97-AF65-F5344CB8AC3E}">
        <p14:creationId xmlns:p14="http://schemas.microsoft.com/office/powerpoint/2010/main" val="266546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Implementing Re-Ordering:</a:t>
            </a:r>
            <a:br>
              <a:rPr lang="en-US" dirty="0" smtClean="0"/>
            </a:br>
            <a:r>
              <a:rPr lang="en-US" dirty="0" smtClean="0"/>
              <a:t>Stochastic Futures</a:t>
            </a:r>
            <a:endParaRPr lang="en-US" dirty="0"/>
          </a:p>
        </p:txBody>
      </p:sp>
      <p:sp>
        <p:nvSpPr>
          <p:cNvPr id="3" name="Rectangle 2"/>
          <p:cNvSpPr/>
          <p:nvPr/>
        </p:nvSpPr>
        <p:spPr>
          <a:xfrm>
            <a:off x="270495" y="1541213"/>
            <a:ext cx="4011912" cy="1923604"/>
          </a:xfrm>
          <a:prstGeom prst="rect">
            <a:avLst/>
          </a:prstGeom>
        </p:spPr>
        <p:txBody>
          <a:bodyPr wrap="square">
            <a:spAutoFit/>
          </a:bodyPr>
          <a:lstStyle/>
          <a:p>
            <a:r>
              <a:rPr lang="en-US" sz="1700" dirty="0">
                <a:solidFill>
                  <a:schemeClr val="accent5"/>
                </a:solidFill>
                <a:latin typeface="Consolas"/>
                <a:cs typeface="Consolas"/>
              </a:rPr>
              <a:t>function </a:t>
            </a:r>
            <a:r>
              <a:rPr lang="en-US" sz="1700" dirty="0" smtClean="0">
                <a:latin typeface="Consolas"/>
                <a:cs typeface="Consolas"/>
              </a:rPr>
              <a:t>ship(</a:t>
            </a:r>
            <a:r>
              <a:rPr lang="en-US" sz="1700" dirty="0" err="1" smtClean="0">
                <a:latin typeface="Consolas"/>
                <a:cs typeface="Consolas"/>
              </a:rPr>
              <a:t>pos</a:t>
            </a:r>
            <a:r>
              <a:rPr lang="en-US" sz="1700" dirty="0" smtClean="0">
                <a:latin typeface="Consolas"/>
                <a:cs typeface="Consolas"/>
              </a:rPr>
              <a:t>) {</a:t>
            </a:r>
            <a:endParaRPr lang="en-US" sz="1700" dirty="0">
              <a:latin typeface="Consolas"/>
              <a:cs typeface="Consolas"/>
            </a:endParaRPr>
          </a:p>
          <a:p>
            <a:r>
              <a:rPr lang="en-US" sz="1700" dirty="0">
                <a:latin typeface="Consolas"/>
                <a:cs typeface="Consolas"/>
              </a:rPr>
              <a:t>	</a:t>
            </a:r>
            <a:r>
              <a:rPr lang="en-US" sz="1700" dirty="0" err="1" smtClean="0">
                <a:solidFill>
                  <a:srgbClr val="4BACC6"/>
                </a:solidFill>
                <a:latin typeface="Consolas"/>
                <a:cs typeface="Consolas"/>
              </a:rPr>
              <a:t>var</a:t>
            </a:r>
            <a:r>
              <a:rPr lang="en-US" sz="1700" dirty="0" smtClean="0">
                <a:latin typeface="Consolas"/>
                <a:cs typeface="Consolas"/>
              </a:rPr>
              <a:t> </a:t>
            </a:r>
            <a:r>
              <a:rPr lang="en-US" sz="1700" dirty="0" err="1" smtClean="0">
                <a:latin typeface="Consolas"/>
                <a:cs typeface="Consolas"/>
              </a:rPr>
              <a:t>newpos</a:t>
            </a:r>
            <a:r>
              <a:rPr lang="en-US" sz="1700" dirty="0" smtClean="0">
                <a:latin typeface="Consolas"/>
                <a:cs typeface="Consolas"/>
              </a:rPr>
              <a:t> = </a:t>
            </a:r>
            <a:r>
              <a:rPr lang="en-US" sz="1700" dirty="0" err="1" smtClean="0">
                <a:latin typeface="Consolas"/>
                <a:cs typeface="Consolas"/>
              </a:rPr>
              <a:t>genBody</a:t>
            </a:r>
            <a:r>
              <a:rPr lang="en-US" sz="1700" dirty="0" smtClean="0">
                <a:latin typeface="Consolas"/>
                <a:cs typeface="Consolas"/>
              </a:rPr>
              <a:t>(</a:t>
            </a:r>
            <a:r>
              <a:rPr lang="en-US" sz="1700" dirty="0" err="1" smtClean="0">
                <a:latin typeface="Consolas"/>
                <a:cs typeface="Consolas"/>
              </a:rPr>
              <a:t>pos</a:t>
            </a:r>
            <a:r>
              <a:rPr lang="en-US" sz="1700" dirty="0" smtClean="0">
                <a:latin typeface="Consolas"/>
                <a:cs typeface="Consolas"/>
              </a:rPr>
              <a:t>)</a:t>
            </a:r>
            <a:endParaRPr lang="en-US" sz="1700" dirty="0">
              <a:latin typeface="Consolas"/>
              <a:cs typeface="Consolas"/>
            </a:endParaRPr>
          </a:p>
          <a:p>
            <a:r>
              <a:rPr lang="en-US" sz="1700" dirty="0" smtClean="0">
                <a:latin typeface="Consolas"/>
                <a:cs typeface="Consolas"/>
              </a:rPr>
              <a:t>	</a:t>
            </a:r>
            <a:r>
              <a:rPr lang="en-US" sz="1700" dirty="0" smtClean="0">
                <a:solidFill>
                  <a:srgbClr val="4BACC6"/>
                </a:solidFill>
                <a:latin typeface="Consolas"/>
                <a:cs typeface="Consolas"/>
              </a:rPr>
              <a:t>if</a:t>
            </a:r>
            <a:r>
              <a:rPr lang="en-US" sz="1700" dirty="0" smtClean="0">
                <a:latin typeface="Consolas"/>
                <a:cs typeface="Consolas"/>
              </a:rPr>
              <a:t> </a:t>
            </a:r>
            <a:r>
              <a:rPr lang="en-US" sz="1700" dirty="0">
                <a:latin typeface="Consolas"/>
                <a:cs typeface="Consolas"/>
              </a:rPr>
              <a:t>(</a:t>
            </a:r>
            <a:r>
              <a:rPr lang="en-US" sz="1700" dirty="0">
                <a:solidFill>
                  <a:srgbClr val="F79646"/>
                </a:solidFill>
                <a:latin typeface="Consolas"/>
                <a:cs typeface="Consolas"/>
              </a:rPr>
              <a:t>flip</a:t>
            </a:r>
            <a:r>
              <a:rPr lang="en-US" sz="1700" dirty="0">
                <a:latin typeface="Consolas"/>
                <a:cs typeface="Consolas"/>
              </a:rPr>
              <a:t>(0.5)</a:t>
            </a:r>
            <a:r>
              <a:rPr lang="en-US" sz="1700" dirty="0" smtClean="0">
                <a:latin typeface="Consolas"/>
                <a:cs typeface="Consolas"/>
              </a:rPr>
              <a:t>)</a:t>
            </a:r>
          </a:p>
          <a:p>
            <a:r>
              <a:rPr lang="en-US" sz="1700" dirty="0">
                <a:latin typeface="Consolas"/>
                <a:cs typeface="Consolas"/>
              </a:rPr>
              <a:t>	</a:t>
            </a:r>
            <a:r>
              <a:rPr lang="en-US" sz="1700" dirty="0" smtClean="0">
                <a:latin typeface="Consolas"/>
                <a:cs typeface="Consolas"/>
              </a:rPr>
              <a:t>	wings(</a:t>
            </a:r>
            <a:r>
              <a:rPr lang="en-US" sz="1700" dirty="0" err="1" smtClean="0">
                <a:latin typeface="Consolas"/>
                <a:cs typeface="Consolas"/>
              </a:rPr>
              <a:t>pos,newpos</a:t>
            </a:r>
            <a:r>
              <a:rPr lang="en-US" sz="1700" dirty="0" smtClean="0">
                <a:latin typeface="Consolas"/>
                <a:cs typeface="Consolas"/>
              </a:rPr>
              <a:t>)</a:t>
            </a:r>
            <a:endParaRPr lang="en-US" sz="1700" dirty="0">
              <a:latin typeface="Consolas"/>
              <a:cs typeface="Consolas"/>
            </a:endParaRPr>
          </a:p>
          <a:p>
            <a:r>
              <a:rPr lang="en-US" sz="1700" dirty="0">
                <a:latin typeface="Consolas"/>
                <a:cs typeface="Consolas"/>
              </a:rPr>
              <a:t>	</a:t>
            </a:r>
            <a:r>
              <a:rPr lang="en-US" sz="1700" dirty="0">
                <a:solidFill>
                  <a:srgbClr val="4BACC6"/>
                </a:solidFill>
                <a:latin typeface="Consolas"/>
                <a:cs typeface="Consolas"/>
              </a:rPr>
              <a:t>if</a:t>
            </a:r>
            <a:r>
              <a:rPr lang="en-US" sz="1700" dirty="0">
                <a:latin typeface="Consolas"/>
                <a:cs typeface="Consolas"/>
              </a:rPr>
              <a:t> </a:t>
            </a:r>
            <a:r>
              <a:rPr lang="en-US" sz="1700" dirty="0" smtClean="0">
                <a:latin typeface="Consolas"/>
                <a:cs typeface="Consolas"/>
              </a:rPr>
              <a:t>(</a:t>
            </a:r>
            <a:r>
              <a:rPr lang="en-US" sz="1700" dirty="0" smtClean="0">
                <a:solidFill>
                  <a:srgbClr val="F79646"/>
                </a:solidFill>
                <a:latin typeface="Consolas"/>
                <a:cs typeface="Consolas"/>
              </a:rPr>
              <a:t>flip</a:t>
            </a:r>
            <a:r>
              <a:rPr lang="en-US" sz="1700" dirty="0">
                <a:latin typeface="Consolas"/>
                <a:cs typeface="Consolas"/>
              </a:rPr>
              <a:t>(0.5</a:t>
            </a:r>
            <a:r>
              <a:rPr lang="en-US" sz="1700" dirty="0" smtClean="0">
                <a:latin typeface="Consolas"/>
                <a:cs typeface="Consolas"/>
              </a:rPr>
              <a:t>))</a:t>
            </a:r>
            <a:endParaRPr lang="en-US" sz="1700" dirty="0">
              <a:latin typeface="Consolas"/>
              <a:cs typeface="Consolas"/>
            </a:endParaRPr>
          </a:p>
          <a:p>
            <a:r>
              <a:rPr lang="en-US" sz="1700" dirty="0">
                <a:latin typeface="Consolas"/>
                <a:cs typeface="Consolas"/>
              </a:rPr>
              <a:t>		</a:t>
            </a:r>
            <a:r>
              <a:rPr lang="en-US" sz="1700" dirty="0" smtClean="0">
                <a:latin typeface="Consolas"/>
                <a:cs typeface="Consolas"/>
              </a:rPr>
              <a:t>ship(</a:t>
            </a:r>
            <a:r>
              <a:rPr lang="en-US" sz="1700" dirty="0" err="1" smtClean="0">
                <a:latin typeface="Consolas"/>
                <a:cs typeface="Consolas"/>
              </a:rPr>
              <a:t>newpos</a:t>
            </a:r>
            <a:r>
              <a:rPr lang="en-US" sz="1700" dirty="0" smtClean="0">
                <a:latin typeface="Consolas"/>
                <a:cs typeface="Consolas"/>
              </a:rPr>
              <a:t>)</a:t>
            </a:r>
            <a:endParaRPr lang="en-US" sz="1700" dirty="0" smtClean="0">
              <a:solidFill>
                <a:srgbClr val="4BACC6"/>
              </a:solidFill>
              <a:latin typeface="Consolas"/>
              <a:cs typeface="Consolas"/>
            </a:endParaRPr>
          </a:p>
          <a:p>
            <a:r>
              <a:rPr lang="en-US" sz="1700" dirty="0" smtClean="0">
                <a:latin typeface="Consolas"/>
                <a:cs typeface="Consolas"/>
              </a:rPr>
              <a:t>}</a:t>
            </a:r>
            <a:endParaRPr lang="en-US" sz="1700" dirty="0">
              <a:latin typeface="Consolas"/>
              <a:cs typeface="Consolas"/>
            </a:endParaRPr>
          </a:p>
        </p:txBody>
      </p:sp>
    </p:spTree>
    <p:extLst>
      <p:ext uri="{BB962C8B-B14F-4D97-AF65-F5344CB8AC3E}">
        <p14:creationId xmlns:p14="http://schemas.microsoft.com/office/powerpoint/2010/main" val="4269561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Implementing Re-Ordering:</a:t>
            </a:r>
            <a:br>
              <a:rPr lang="en-US" dirty="0" smtClean="0"/>
            </a:br>
            <a:r>
              <a:rPr lang="en-US" dirty="0" smtClean="0"/>
              <a:t>Stochastic Futures</a:t>
            </a:r>
            <a:endParaRPr lang="en-US" dirty="0"/>
          </a:p>
        </p:txBody>
      </p:sp>
      <p:sp>
        <p:nvSpPr>
          <p:cNvPr id="3" name="Rectangle 2"/>
          <p:cNvSpPr/>
          <p:nvPr/>
        </p:nvSpPr>
        <p:spPr>
          <a:xfrm>
            <a:off x="270495" y="1541213"/>
            <a:ext cx="4011912" cy="2970044"/>
          </a:xfrm>
          <a:prstGeom prst="rect">
            <a:avLst/>
          </a:prstGeom>
        </p:spPr>
        <p:txBody>
          <a:bodyPr wrap="square">
            <a:spAutoFit/>
          </a:bodyPr>
          <a:lstStyle/>
          <a:p>
            <a:r>
              <a:rPr lang="en-US" sz="1700" dirty="0">
                <a:solidFill>
                  <a:schemeClr val="accent5"/>
                </a:solidFill>
                <a:latin typeface="Consolas"/>
                <a:cs typeface="Consolas"/>
              </a:rPr>
              <a:t>function </a:t>
            </a:r>
            <a:r>
              <a:rPr lang="en-US" sz="1700" dirty="0" smtClean="0">
                <a:latin typeface="Consolas"/>
                <a:cs typeface="Consolas"/>
              </a:rPr>
              <a:t>ship(</a:t>
            </a:r>
            <a:r>
              <a:rPr lang="en-US" sz="1700" dirty="0" err="1" smtClean="0">
                <a:latin typeface="Consolas"/>
                <a:cs typeface="Consolas"/>
              </a:rPr>
              <a:t>pos</a:t>
            </a:r>
            <a:r>
              <a:rPr lang="en-US" sz="1700" dirty="0" smtClean="0">
                <a:latin typeface="Consolas"/>
                <a:cs typeface="Consolas"/>
              </a:rPr>
              <a:t>) {</a:t>
            </a:r>
            <a:endParaRPr lang="en-US" sz="1700" dirty="0">
              <a:latin typeface="Consolas"/>
              <a:cs typeface="Consolas"/>
            </a:endParaRPr>
          </a:p>
          <a:p>
            <a:r>
              <a:rPr lang="en-US" sz="1700" dirty="0">
                <a:latin typeface="Consolas"/>
                <a:cs typeface="Consolas"/>
              </a:rPr>
              <a:t>	</a:t>
            </a:r>
            <a:r>
              <a:rPr lang="en-US" sz="1700" dirty="0" err="1" smtClean="0">
                <a:solidFill>
                  <a:srgbClr val="4BACC6"/>
                </a:solidFill>
                <a:latin typeface="Consolas"/>
                <a:cs typeface="Consolas"/>
              </a:rPr>
              <a:t>var</a:t>
            </a:r>
            <a:r>
              <a:rPr lang="en-US" sz="1700" dirty="0" smtClean="0">
                <a:latin typeface="Consolas"/>
                <a:cs typeface="Consolas"/>
              </a:rPr>
              <a:t> </a:t>
            </a:r>
            <a:r>
              <a:rPr lang="en-US" sz="1700" dirty="0" err="1" smtClean="0">
                <a:latin typeface="Consolas"/>
                <a:cs typeface="Consolas"/>
              </a:rPr>
              <a:t>newpos</a:t>
            </a:r>
            <a:r>
              <a:rPr lang="en-US" sz="1700" dirty="0" smtClean="0">
                <a:latin typeface="Consolas"/>
                <a:cs typeface="Consolas"/>
              </a:rPr>
              <a:t> = </a:t>
            </a:r>
            <a:r>
              <a:rPr lang="en-US" sz="1700" dirty="0" err="1" smtClean="0">
                <a:latin typeface="Consolas"/>
                <a:cs typeface="Consolas"/>
              </a:rPr>
              <a:t>genBody</a:t>
            </a:r>
            <a:r>
              <a:rPr lang="en-US" sz="1700" dirty="0" smtClean="0">
                <a:latin typeface="Consolas"/>
                <a:cs typeface="Consolas"/>
              </a:rPr>
              <a:t>(</a:t>
            </a:r>
            <a:r>
              <a:rPr lang="en-US" sz="1700" dirty="0" err="1" smtClean="0">
                <a:latin typeface="Consolas"/>
                <a:cs typeface="Consolas"/>
              </a:rPr>
              <a:t>pos</a:t>
            </a:r>
            <a:r>
              <a:rPr lang="en-US" sz="1700" dirty="0" smtClean="0">
                <a:latin typeface="Consolas"/>
                <a:cs typeface="Consolas"/>
              </a:rPr>
              <a:t>)</a:t>
            </a:r>
            <a:endParaRPr lang="en-US" sz="1700" dirty="0">
              <a:latin typeface="Consolas"/>
              <a:cs typeface="Consolas"/>
            </a:endParaRPr>
          </a:p>
          <a:p>
            <a:r>
              <a:rPr lang="en-US" sz="1700" dirty="0" smtClean="0">
                <a:latin typeface="Consolas"/>
                <a:cs typeface="Consolas"/>
              </a:rPr>
              <a:t>	</a:t>
            </a:r>
            <a:r>
              <a:rPr lang="en-US" sz="1700" dirty="0" smtClean="0">
                <a:solidFill>
                  <a:schemeClr val="accent4"/>
                </a:solidFill>
                <a:latin typeface="Consolas"/>
                <a:cs typeface="Consolas"/>
              </a:rPr>
              <a:t>future</a:t>
            </a:r>
            <a:r>
              <a:rPr lang="en-US" sz="1700" dirty="0" smtClean="0">
                <a:latin typeface="Consolas"/>
                <a:cs typeface="Consolas"/>
              </a:rPr>
              <a:t>(</a:t>
            </a:r>
            <a:r>
              <a:rPr lang="en-US" sz="1700" dirty="0" smtClean="0">
                <a:solidFill>
                  <a:schemeClr val="accent5"/>
                </a:solidFill>
                <a:latin typeface="Consolas"/>
                <a:cs typeface="Consolas"/>
              </a:rPr>
              <a:t>function</a:t>
            </a:r>
            <a:r>
              <a:rPr lang="en-US" sz="1700" dirty="0" smtClean="0">
                <a:latin typeface="Consolas"/>
                <a:cs typeface="Consolas"/>
              </a:rPr>
              <a:t>() {</a:t>
            </a:r>
          </a:p>
          <a:p>
            <a:pPr lvl="1"/>
            <a:r>
              <a:rPr lang="en-US" sz="1700" dirty="0">
                <a:solidFill>
                  <a:srgbClr val="4BACC6"/>
                </a:solidFill>
                <a:latin typeface="Consolas"/>
                <a:cs typeface="Consolas"/>
              </a:rPr>
              <a:t>	if</a:t>
            </a:r>
            <a:r>
              <a:rPr lang="en-US" sz="1700" dirty="0">
                <a:latin typeface="Consolas"/>
                <a:cs typeface="Consolas"/>
              </a:rPr>
              <a:t> (</a:t>
            </a:r>
            <a:r>
              <a:rPr lang="en-US" sz="1700" dirty="0">
                <a:solidFill>
                  <a:srgbClr val="F79646"/>
                </a:solidFill>
                <a:latin typeface="Consolas"/>
                <a:cs typeface="Consolas"/>
              </a:rPr>
              <a:t>flip</a:t>
            </a:r>
            <a:r>
              <a:rPr lang="en-US" sz="1700" dirty="0">
                <a:latin typeface="Consolas"/>
                <a:cs typeface="Consolas"/>
              </a:rPr>
              <a:t>(0.5))</a:t>
            </a:r>
          </a:p>
          <a:p>
            <a:pPr lvl="1"/>
            <a:r>
              <a:rPr lang="en-US" sz="1700" dirty="0">
                <a:latin typeface="Consolas"/>
                <a:cs typeface="Consolas"/>
              </a:rPr>
              <a:t>		</a:t>
            </a:r>
            <a:r>
              <a:rPr lang="en-US" sz="1700" dirty="0" smtClean="0">
                <a:latin typeface="Consolas"/>
                <a:cs typeface="Consolas"/>
              </a:rPr>
              <a:t>wings(</a:t>
            </a:r>
            <a:r>
              <a:rPr lang="en-US" sz="1700" dirty="0" err="1">
                <a:latin typeface="Consolas"/>
                <a:cs typeface="Consolas"/>
              </a:rPr>
              <a:t>pos,newpos</a:t>
            </a:r>
            <a:r>
              <a:rPr lang="en-US" sz="1700" dirty="0" smtClean="0">
                <a:latin typeface="Consolas"/>
                <a:cs typeface="Consolas"/>
              </a:rPr>
              <a:t>)</a:t>
            </a:r>
          </a:p>
          <a:p>
            <a:pPr lvl="1"/>
            <a:r>
              <a:rPr lang="en-US" sz="1700" dirty="0" smtClean="0">
                <a:latin typeface="Consolas"/>
                <a:cs typeface="Consolas"/>
              </a:rPr>
              <a:t>})</a:t>
            </a:r>
          </a:p>
          <a:p>
            <a:pPr lvl="1"/>
            <a:r>
              <a:rPr lang="en-US" sz="1700" dirty="0">
                <a:solidFill>
                  <a:schemeClr val="accent4"/>
                </a:solidFill>
                <a:latin typeface="Consolas"/>
                <a:cs typeface="Consolas"/>
              </a:rPr>
              <a:t>future</a:t>
            </a:r>
            <a:r>
              <a:rPr lang="en-US" sz="1700" dirty="0" smtClean="0">
                <a:latin typeface="Consolas"/>
                <a:cs typeface="Consolas"/>
              </a:rPr>
              <a:t>(</a:t>
            </a:r>
            <a:r>
              <a:rPr lang="en-US" sz="1700" dirty="0">
                <a:solidFill>
                  <a:schemeClr val="accent5"/>
                </a:solidFill>
                <a:latin typeface="Consolas"/>
                <a:cs typeface="Consolas"/>
              </a:rPr>
              <a:t>function</a:t>
            </a:r>
            <a:r>
              <a:rPr lang="en-US" sz="1700" dirty="0">
                <a:latin typeface="Consolas"/>
                <a:cs typeface="Consolas"/>
              </a:rPr>
              <a:t>() </a:t>
            </a:r>
            <a:r>
              <a:rPr lang="en-US" sz="1700" dirty="0" smtClean="0">
                <a:latin typeface="Consolas"/>
                <a:cs typeface="Consolas"/>
              </a:rPr>
              <a:t>{ </a:t>
            </a:r>
          </a:p>
          <a:p>
            <a:pPr lvl="1"/>
            <a:r>
              <a:rPr lang="en-US" sz="1700" dirty="0">
                <a:latin typeface="Consolas"/>
                <a:cs typeface="Consolas"/>
              </a:rPr>
              <a:t>	</a:t>
            </a:r>
            <a:r>
              <a:rPr lang="en-US" sz="1700" dirty="0">
                <a:solidFill>
                  <a:srgbClr val="4BACC6"/>
                </a:solidFill>
                <a:latin typeface="Consolas"/>
                <a:cs typeface="Consolas"/>
              </a:rPr>
              <a:t>if</a:t>
            </a:r>
            <a:r>
              <a:rPr lang="en-US" sz="1700" dirty="0">
                <a:latin typeface="Consolas"/>
                <a:cs typeface="Consolas"/>
              </a:rPr>
              <a:t> </a:t>
            </a:r>
            <a:r>
              <a:rPr lang="en-US" sz="1700" dirty="0" smtClean="0">
                <a:latin typeface="Consolas"/>
                <a:cs typeface="Consolas"/>
              </a:rPr>
              <a:t>(</a:t>
            </a:r>
            <a:r>
              <a:rPr lang="en-US" sz="1700" dirty="0" smtClean="0">
                <a:solidFill>
                  <a:srgbClr val="F79646"/>
                </a:solidFill>
                <a:latin typeface="Consolas"/>
                <a:cs typeface="Consolas"/>
              </a:rPr>
              <a:t>flip</a:t>
            </a:r>
            <a:r>
              <a:rPr lang="en-US" sz="1700" dirty="0">
                <a:latin typeface="Consolas"/>
                <a:cs typeface="Consolas"/>
              </a:rPr>
              <a:t>(0.5</a:t>
            </a:r>
            <a:r>
              <a:rPr lang="en-US" sz="1700" dirty="0" smtClean="0">
                <a:latin typeface="Consolas"/>
                <a:cs typeface="Consolas"/>
              </a:rPr>
              <a:t>))</a:t>
            </a:r>
            <a:endParaRPr lang="en-US" sz="1700" dirty="0">
              <a:latin typeface="Consolas"/>
              <a:cs typeface="Consolas"/>
            </a:endParaRPr>
          </a:p>
          <a:p>
            <a:pPr lvl="1"/>
            <a:r>
              <a:rPr lang="en-US" sz="1700" dirty="0">
                <a:latin typeface="Consolas"/>
                <a:cs typeface="Consolas"/>
              </a:rPr>
              <a:t>		</a:t>
            </a:r>
            <a:r>
              <a:rPr lang="en-US" sz="1700" dirty="0" smtClean="0">
                <a:latin typeface="Consolas"/>
                <a:cs typeface="Consolas"/>
              </a:rPr>
              <a:t>ship(</a:t>
            </a:r>
            <a:r>
              <a:rPr lang="en-US" sz="1700" dirty="0" err="1" smtClean="0">
                <a:latin typeface="Consolas"/>
                <a:cs typeface="Consolas"/>
              </a:rPr>
              <a:t>newpos</a:t>
            </a:r>
            <a:r>
              <a:rPr lang="en-US" sz="1700" dirty="0" smtClean="0">
                <a:latin typeface="Consolas"/>
                <a:cs typeface="Consolas"/>
              </a:rPr>
              <a:t>)</a:t>
            </a:r>
          </a:p>
          <a:p>
            <a:pPr lvl="1"/>
            <a:r>
              <a:rPr lang="en-US" sz="1700" dirty="0">
                <a:latin typeface="Consolas"/>
                <a:cs typeface="Consolas"/>
              </a:rPr>
              <a:t>}</a:t>
            </a:r>
            <a:r>
              <a:rPr lang="en-US" sz="1700" dirty="0" smtClean="0">
                <a:latin typeface="Consolas"/>
                <a:cs typeface="Consolas"/>
              </a:rPr>
              <a:t>)</a:t>
            </a:r>
            <a:endParaRPr lang="en-US" sz="1700" dirty="0" smtClean="0">
              <a:solidFill>
                <a:srgbClr val="4BACC6"/>
              </a:solidFill>
              <a:latin typeface="Consolas"/>
              <a:cs typeface="Consolas"/>
            </a:endParaRPr>
          </a:p>
          <a:p>
            <a:r>
              <a:rPr lang="en-US" sz="1700" dirty="0" smtClean="0">
                <a:latin typeface="Consolas"/>
                <a:cs typeface="Consolas"/>
              </a:rPr>
              <a:t>}</a:t>
            </a:r>
            <a:endParaRPr lang="en-US" sz="1700" dirty="0">
              <a:latin typeface="Consolas"/>
              <a:cs typeface="Consolas"/>
            </a:endParaRPr>
          </a:p>
        </p:txBody>
      </p:sp>
      <p:sp>
        <p:nvSpPr>
          <p:cNvPr id="4" name="TextBox 3"/>
          <p:cNvSpPr txBox="1"/>
          <p:nvPr/>
        </p:nvSpPr>
        <p:spPr>
          <a:xfrm>
            <a:off x="4720184" y="1729490"/>
            <a:ext cx="4191383" cy="2308324"/>
          </a:xfrm>
          <a:prstGeom prst="rect">
            <a:avLst/>
          </a:prstGeom>
          <a:noFill/>
        </p:spPr>
        <p:txBody>
          <a:bodyPr wrap="square" rtlCol="0">
            <a:spAutoFit/>
          </a:bodyPr>
          <a:lstStyle/>
          <a:p>
            <a:r>
              <a:rPr lang="en-US" sz="2400" b="1" dirty="0" smtClean="0">
                <a:latin typeface="Ubuntu Light"/>
                <a:cs typeface="Ubuntu Light"/>
              </a:rPr>
              <a:t>“Future”</a:t>
            </a:r>
          </a:p>
          <a:p>
            <a:r>
              <a:rPr lang="en-US" sz="2400" b="1" dirty="0">
                <a:latin typeface="Ubuntu Light"/>
                <a:cs typeface="Ubuntu Light"/>
              </a:rPr>
              <a:t>	</a:t>
            </a:r>
            <a:r>
              <a:rPr lang="en-US" sz="2400" dirty="0" smtClean="0">
                <a:latin typeface="Ubuntu Light"/>
                <a:cs typeface="Ubuntu Light"/>
              </a:rPr>
              <a:t>Will finish executing before </a:t>
            </a:r>
          </a:p>
          <a:p>
            <a:r>
              <a:rPr lang="en-US" sz="2400" dirty="0">
                <a:latin typeface="Ubuntu Light"/>
                <a:cs typeface="Ubuntu Light"/>
              </a:rPr>
              <a:t>	</a:t>
            </a:r>
            <a:r>
              <a:rPr lang="en-US" sz="2400" dirty="0" smtClean="0">
                <a:latin typeface="Ubuntu Light"/>
                <a:cs typeface="Ubuntu Light"/>
              </a:rPr>
              <a:t>program terminates</a:t>
            </a:r>
          </a:p>
          <a:p>
            <a:endParaRPr lang="en-US" sz="2400" b="1" dirty="0">
              <a:latin typeface="Ubuntu Light"/>
              <a:cs typeface="Ubuntu Light"/>
            </a:endParaRPr>
          </a:p>
          <a:p>
            <a:r>
              <a:rPr lang="en-US" sz="2400" b="1" dirty="0" smtClean="0">
                <a:latin typeface="Ubuntu Light"/>
                <a:cs typeface="Ubuntu Light"/>
              </a:rPr>
              <a:t>“Stochastic”</a:t>
            </a:r>
          </a:p>
          <a:p>
            <a:r>
              <a:rPr lang="en-US" sz="2400" dirty="0">
                <a:latin typeface="Ubuntu Light"/>
                <a:cs typeface="Ubuntu Light"/>
              </a:rPr>
              <a:t>	</a:t>
            </a:r>
            <a:r>
              <a:rPr lang="en-US" sz="2400" dirty="0" smtClean="0">
                <a:latin typeface="Ubuntu Light"/>
                <a:cs typeface="Ubuntu Light"/>
              </a:rPr>
              <a:t>Executed in random order</a:t>
            </a:r>
          </a:p>
        </p:txBody>
      </p:sp>
    </p:spTree>
    <p:extLst>
      <p:ext uri="{BB962C8B-B14F-4D97-AF65-F5344CB8AC3E}">
        <p14:creationId xmlns:p14="http://schemas.microsoft.com/office/powerpoint/2010/main" val="261061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Future Details</a:t>
            </a:r>
            <a:endParaRPr lang="en-US" dirty="0"/>
          </a:p>
        </p:txBody>
      </p:sp>
      <p:sp>
        <p:nvSpPr>
          <p:cNvPr id="3" name="Content Placeholder 3"/>
          <p:cNvSpPr txBox="1">
            <a:spLocks/>
          </p:cNvSpPr>
          <p:nvPr/>
        </p:nvSpPr>
        <p:spPr>
          <a:xfrm>
            <a:off x="457200" y="1530846"/>
            <a:ext cx="7310080" cy="1299623"/>
          </a:xfrm>
          <a:prstGeom prst="rect">
            <a:avLst/>
          </a:prstGeom>
        </p:spPr>
        <p:txBody>
          <a:bodyPr/>
          <a:lstStyle>
            <a:lvl1pPr marL="0" indent="0" algn="l" defTabSz="457200" rtl="0" eaLnBrk="1" latinLnBrk="0" hangingPunct="1">
              <a:spcBef>
                <a:spcPct val="20000"/>
              </a:spcBef>
              <a:buFontTx/>
              <a:buNone/>
              <a:defRPr sz="3200" b="0" i="0" kern="1200">
                <a:solidFill>
                  <a:schemeClr val="tx1"/>
                </a:solidFill>
                <a:latin typeface="Ubuntu Light"/>
                <a:ea typeface="+mn-ea"/>
                <a:cs typeface="Ubuntu Light"/>
              </a:defRPr>
            </a:lvl1pPr>
            <a:lvl2pPr marL="457200" indent="0" algn="l" defTabSz="457200" rtl="0" eaLnBrk="1" latinLnBrk="0" hangingPunct="1">
              <a:spcBef>
                <a:spcPct val="20000"/>
              </a:spcBef>
              <a:buFontTx/>
              <a:buNone/>
              <a:defRPr sz="2800" b="0" i="0" kern="1200">
                <a:solidFill>
                  <a:schemeClr val="tx1"/>
                </a:solidFill>
                <a:latin typeface="Ubuntu Light"/>
                <a:ea typeface="+mn-ea"/>
                <a:cs typeface="Ubuntu Light"/>
              </a:defRPr>
            </a:lvl2pPr>
            <a:lvl3pPr marL="914400" indent="0" algn="l" defTabSz="457200" rtl="0" eaLnBrk="1" latinLnBrk="0" hangingPunct="1">
              <a:spcBef>
                <a:spcPct val="20000"/>
              </a:spcBef>
              <a:buFontTx/>
              <a:buNone/>
              <a:defRPr sz="2400" b="0" i="0" kern="1200">
                <a:solidFill>
                  <a:schemeClr val="tx1"/>
                </a:solidFill>
                <a:latin typeface="Ubuntu Light"/>
                <a:ea typeface="+mn-ea"/>
                <a:cs typeface="Ubuntu Light"/>
              </a:defRPr>
            </a:lvl3pPr>
            <a:lvl4pPr marL="1371600" indent="0" algn="l" defTabSz="457200" rtl="0" eaLnBrk="1" latinLnBrk="0" hangingPunct="1">
              <a:spcBef>
                <a:spcPct val="20000"/>
              </a:spcBef>
              <a:buFontTx/>
              <a:buNone/>
              <a:defRPr sz="2000" b="0" i="0" kern="1200">
                <a:solidFill>
                  <a:schemeClr val="tx1"/>
                </a:solidFill>
                <a:latin typeface="Ubuntu Light"/>
                <a:ea typeface="+mn-ea"/>
                <a:cs typeface="Ubuntu Light"/>
              </a:defRPr>
            </a:lvl4pPr>
            <a:lvl5pPr marL="1828800" indent="0" algn="l" defTabSz="457200" rtl="0" eaLnBrk="1" latinLnBrk="0" hangingPunct="1">
              <a:spcBef>
                <a:spcPct val="20000"/>
              </a:spcBef>
              <a:buFontTx/>
              <a:buNone/>
              <a:defRPr sz="2000" b="0" i="0" kern="1200">
                <a:solidFill>
                  <a:schemeClr val="tx1"/>
                </a:solidFill>
                <a:latin typeface="Ubuntu Light"/>
                <a:ea typeface="+mn-ea"/>
                <a:cs typeface="Ubuntu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t>Where to insert them?</a:t>
            </a:r>
          </a:p>
          <a:p>
            <a:r>
              <a:rPr lang="en-US" sz="2800" dirty="0" smtClean="0"/>
              <a:t>	Every </a:t>
            </a:r>
            <a:r>
              <a:rPr lang="en-US" sz="2800" dirty="0" smtClean="0">
                <a:latin typeface="Consolas"/>
                <a:cs typeface="Consolas"/>
              </a:rPr>
              <a:t>if</a:t>
            </a:r>
            <a:r>
              <a:rPr lang="en-US" sz="2800" dirty="0" smtClean="0"/>
              <a:t> predicated on a random choice</a:t>
            </a:r>
          </a:p>
          <a:p>
            <a:endParaRPr lang="en-US" sz="2800" dirty="0" smtClean="0"/>
          </a:p>
        </p:txBody>
      </p:sp>
      <p:sp>
        <p:nvSpPr>
          <p:cNvPr id="5" name="Content Placeholder 3"/>
          <p:cNvSpPr txBox="1">
            <a:spLocks/>
          </p:cNvSpPr>
          <p:nvPr/>
        </p:nvSpPr>
        <p:spPr>
          <a:xfrm>
            <a:off x="4595560" y="3187341"/>
            <a:ext cx="4159704" cy="1415966"/>
          </a:xfrm>
          <a:prstGeom prst="rect">
            <a:avLst/>
          </a:prstGeom>
        </p:spPr>
        <p:txBody>
          <a:bodyPr/>
          <a:lstStyle>
            <a:lvl1pPr marL="0" indent="0" algn="l" defTabSz="457200" rtl="0" eaLnBrk="1" latinLnBrk="0" hangingPunct="1">
              <a:spcBef>
                <a:spcPct val="20000"/>
              </a:spcBef>
              <a:buFontTx/>
              <a:buNone/>
              <a:defRPr sz="3200" b="0" i="0" kern="1200">
                <a:solidFill>
                  <a:schemeClr val="tx1"/>
                </a:solidFill>
                <a:latin typeface="Ubuntu Light"/>
                <a:ea typeface="+mn-ea"/>
                <a:cs typeface="Ubuntu Light"/>
              </a:defRPr>
            </a:lvl1pPr>
            <a:lvl2pPr marL="457200" indent="0" algn="l" defTabSz="457200" rtl="0" eaLnBrk="1" latinLnBrk="0" hangingPunct="1">
              <a:spcBef>
                <a:spcPct val="20000"/>
              </a:spcBef>
              <a:buFontTx/>
              <a:buNone/>
              <a:defRPr sz="2800" b="0" i="0" kern="1200">
                <a:solidFill>
                  <a:schemeClr val="tx1"/>
                </a:solidFill>
                <a:latin typeface="Ubuntu Light"/>
                <a:ea typeface="+mn-ea"/>
                <a:cs typeface="Ubuntu Light"/>
              </a:defRPr>
            </a:lvl2pPr>
            <a:lvl3pPr marL="914400" indent="0" algn="l" defTabSz="457200" rtl="0" eaLnBrk="1" latinLnBrk="0" hangingPunct="1">
              <a:spcBef>
                <a:spcPct val="20000"/>
              </a:spcBef>
              <a:buFontTx/>
              <a:buNone/>
              <a:defRPr sz="2400" b="0" i="0" kern="1200">
                <a:solidFill>
                  <a:schemeClr val="tx1"/>
                </a:solidFill>
                <a:latin typeface="Ubuntu Light"/>
                <a:ea typeface="+mn-ea"/>
                <a:cs typeface="Ubuntu Light"/>
              </a:defRPr>
            </a:lvl3pPr>
            <a:lvl4pPr marL="1371600" indent="0" algn="l" defTabSz="457200" rtl="0" eaLnBrk="1" latinLnBrk="0" hangingPunct="1">
              <a:spcBef>
                <a:spcPct val="20000"/>
              </a:spcBef>
              <a:buFontTx/>
              <a:buNone/>
              <a:defRPr sz="2000" b="0" i="0" kern="1200">
                <a:solidFill>
                  <a:schemeClr val="tx1"/>
                </a:solidFill>
                <a:latin typeface="Ubuntu Light"/>
                <a:ea typeface="+mn-ea"/>
                <a:cs typeface="Ubuntu Light"/>
              </a:defRPr>
            </a:lvl4pPr>
            <a:lvl5pPr marL="1828800" indent="0" algn="l" defTabSz="457200" rtl="0" eaLnBrk="1" latinLnBrk="0" hangingPunct="1">
              <a:spcBef>
                <a:spcPct val="20000"/>
              </a:spcBef>
              <a:buFontTx/>
              <a:buNone/>
              <a:defRPr sz="2000" b="0" i="0" kern="1200">
                <a:solidFill>
                  <a:schemeClr val="tx1"/>
                </a:solidFill>
                <a:latin typeface="Ubuntu Light"/>
                <a:ea typeface="+mn-ea"/>
                <a:cs typeface="Ubuntu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t>Imperative Language?</a:t>
            </a:r>
          </a:p>
          <a:p>
            <a:r>
              <a:rPr lang="en-US" sz="2800" dirty="0" smtClean="0"/>
              <a:t>	Future :: Co-routine</a:t>
            </a:r>
            <a:endParaRPr lang="en-US" sz="2800" dirty="0"/>
          </a:p>
        </p:txBody>
      </p:sp>
      <p:sp>
        <p:nvSpPr>
          <p:cNvPr id="6" name="Content Placeholder 3"/>
          <p:cNvSpPr txBox="1">
            <a:spLocks/>
          </p:cNvSpPr>
          <p:nvPr/>
        </p:nvSpPr>
        <p:spPr>
          <a:xfrm>
            <a:off x="457202" y="3187341"/>
            <a:ext cx="4708733" cy="1359617"/>
          </a:xfrm>
          <a:prstGeom prst="rect">
            <a:avLst/>
          </a:prstGeom>
        </p:spPr>
        <p:txBody>
          <a:bodyPr/>
          <a:lstStyle>
            <a:lvl1pPr marL="0" indent="0" algn="l" defTabSz="457200" rtl="0" eaLnBrk="1" latinLnBrk="0" hangingPunct="1">
              <a:spcBef>
                <a:spcPct val="20000"/>
              </a:spcBef>
              <a:buFontTx/>
              <a:buNone/>
              <a:defRPr sz="3200" b="0" i="0" kern="1200">
                <a:solidFill>
                  <a:schemeClr val="tx1"/>
                </a:solidFill>
                <a:latin typeface="Ubuntu Light"/>
                <a:ea typeface="+mn-ea"/>
                <a:cs typeface="Ubuntu Light"/>
              </a:defRPr>
            </a:lvl1pPr>
            <a:lvl2pPr marL="457200" indent="0" algn="l" defTabSz="457200" rtl="0" eaLnBrk="1" latinLnBrk="0" hangingPunct="1">
              <a:spcBef>
                <a:spcPct val="20000"/>
              </a:spcBef>
              <a:buFontTx/>
              <a:buNone/>
              <a:defRPr sz="2800" b="0" i="0" kern="1200">
                <a:solidFill>
                  <a:schemeClr val="tx1"/>
                </a:solidFill>
                <a:latin typeface="Ubuntu Light"/>
                <a:ea typeface="+mn-ea"/>
                <a:cs typeface="Ubuntu Light"/>
              </a:defRPr>
            </a:lvl2pPr>
            <a:lvl3pPr marL="914400" indent="0" algn="l" defTabSz="457200" rtl="0" eaLnBrk="1" latinLnBrk="0" hangingPunct="1">
              <a:spcBef>
                <a:spcPct val="20000"/>
              </a:spcBef>
              <a:buFontTx/>
              <a:buNone/>
              <a:defRPr sz="2400" b="0" i="0" kern="1200">
                <a:solidFill>
                  <a:schemeClr val="tx1"/>
                </a:solidFill>
                <a:latin typeface="Ubuntu Light"/>
                <a:ea typeface="+mn-ea"/>
                <a:cs typeface="Ubuntu Light"/>
              </a:defRPr>
            </a:lvl3pPr>
            <a:lvl4pPr marL="1371600" indent="0" algn="l" defTabSz="457200" rtl="0" eaLnBrk="1" latinLnBrk="0" hangingPunct="1">
              <a:spcBef>
                <a:spcPct val="20000"/>
              </a:spcBef>
              <a:buFontTx/>
              <a:buNone/>
              <a:defRPr sz="2000" b="0" i="0" kern="1200">
                <a:solidFill>
                  <a:schemeClr val="tx1"/>
                </a:solidFill>
                <a:latin typeface="Ubuntu Light"/>
                <a:ea typeface="+mn-ea"/>
                <a:cs typeface="Ubuntu Light"/>
              </a:defRPr>
            </a:lvl4pPr>
            <a:lvl5pPr marL="1828800" indent="0" algn="l" defTabSz="457200" rtl="0" eaLnBrk="1" latinLnBrk="0" hangingPunct="1">
              <a:spcBef>
                <a:spcPct val="20000"/>
              </a:spcBef>
              <a:buFontTx/>
              <a:buNone/>
              <a:defRPr sz="2000" b="0" i="0" kern="1200">
                <a:solidFill>
                  <a:schemeClr val="tx1"/>
                </a:solidFill>
                <a:latin typeface="Ubuntu Light"/>
                <a:ea typeface="+mn-ea"/>
                <a:cs typeface="Ubuntu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t>Functional Language</a:t>
            </a:r>
          </a:p>
          <a:p>
            <a:r>
              <a:rPr lang="en-US" sz="2800" dirty="0" smtClean="0"/>
              <a:t>	Future :: Function</a:t>
            </a:r>
          </a:p>
        </p:txBody>
      </p:sp>
    </p:spTree>
    <p:extLst>
      <p:ext uri="{BB962C8B-B14F-4D97-AF65-F5344CB8AC3E}">
        <p14:creationId xmlns:p14="http://schemas.microsoft.com/office/powerpoint/2010/main" val="3882828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a:t>
            </a:r>
            <a:endParaRPr lang="en-US" dirty="0"/>
          </a:p>
        </p:txBody>
      </p:sp>
    </p:spTree>
    <p:extLst>
      <p:ext uri="{BB962C8B-B14F-4D97-AF65-F5344CB8AC3E}">
        <p14:creationId xmlns:p14="http://schemas.microsoft.com/office/powerpoint/2010/main" val="8734815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paceship.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663" y="1379984"/>
            <a:ext cx="7772674" cy="3719346"/>
          </a:xfrm>
          <a:prstGeom prst="rect">
            <a:avLst/>
          </a:prstGeom>
        </p:spPr>
      </p:pic>
      <p:sp>
        <p:nvSpPr>
          <p:cNvPr id="9" name="Title 8"/>
          <p:cNvSpPr>
            <a:spLocks noGrp="1"/>
          </p:cNvSpPr>
          <p:nvPr>
            <p:ph type="title"/>
          </p:nvPr>
        </p:nvSpPr>
        <p:spPr/>
        <p:txBody>
          <a:bodyPr>
            <a:normAutofit fontScale="90000"/>
          </a:bodyPr>
          <a:lstStyle/>
          <a:p>
            <a:r>
              <a:rPr lang="en-US" dirty="0" smtClean="0"/>
              <a:t>SOSMC Converges Faster than SMC or MH</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0119" y="3391094"/>
            <a:ext cx="1100390" cy="1100390"/>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87209" y="3391094"/>
            <a:ext cx="1100390" cy="11003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63918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uildin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663" y="1379984"/>
            <a:ext cx="7772674" cy="3719346"/>
          </a:xfrm>
          <a:prstGeom prst="rect">
            <a:avLst/>
          </a:prstGeom>
        </p:spPr>
      </p:pic>
      <p:sp>
        <p:nvSpPr>
          <p:cNvPr id="9" name="Title 8"/>
          <p:cNvSpPr>
            <a:spLocks noGrp="1"/>
          </p:cNvSpPr>
          <p:nvPr>
            <p:ph type="title"/>
          </p:nvPr>
        </p:nvSpPr>
        <p:spPr/>
        <p:txBody>
          <a:bodyPr>
            <a:normAutofit fontScale="90000"/>
          </a:bodyPr>
          <a:lstStyle/>
          <a:p>
            <a:r>
              <a:rPr lang="en-US" dirty="0"/>
              <a:t>SOSMC Converges Faster than SMC or </a:t>
            </a:r>
            <a:r>
              <a:rPr lang="en-US" dirty="0" smtClean="0"/>
              <a:t>MH</a:t>
            </a:r>
            <a:endParaRPr lang="en-US" dirty="0"/>
          </a:p>
        </p:txBody>
      </p:sp>
      <p:grpSp>
        <p:nvGrpSpPr>
          <p:cNvPr id="23" name="Group 22"/>
          <p:cNvGrpSpPr/>
          <p:nvPr/>
        </p:nvGrpSpPr>
        <p:grpSpPr>
          <a:xfrm>
            <a:off x="1746266" y="2226075"/>
            <a:ext cx="3697016" cy="1153263"/>
            <a:chOff x="1328921" y="2050976"/>
            <a:chExt cx="3697016" cy="1153263"/>
          </a:xfrm>
        </p:grpSpPr>
        <p:cxnSp>
          <p:nvCxnSpPr>
            <p:cNvPr id="16" name="Elbow Connector 15"/>
            <p:cNvCxnSpPr>
              <a:stCxn id="21" idx="0"/>
              <a:endCxn id="18" idx="6"/>
            </p:cNvCxnSpPr>
            <p:nvPr/>
          </p:nvCxnSpPr>
          <p:spPr>
            <a:xfrm rot="16200000" flipV="1">
              <a:off x="2691225" y="869526"/>
              <a:ext cx="1092978" cy="3576447"/>
            </a:xfrm>
            <a:prstGeom prst="bentConnector2">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1328921" y="2050976"/>
              <a:ext cx="120569" cy="120569"/>
            </a:xfrm>
            <a:prstGeom prst="ellipse">
              <a:avLst/>
            </a:prstGeom>
            <a:ln>
              <a:solidFill>
                <a:srgbClr val="000000"/>
              </a:solid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25" name="Group 24"/>
          <p:cNvGrpSpPr/>
          <p:nvPr/>
        </p:nvGrpSpPr>
        <p:grpSpPr>
          <a:xfrm>
            <a:off x="1746266" y="2617022"/>
            <a:ext cx="2955642" cy="1874462"/>
            <a:chOff x="1355847" y="2441923"/>
            <a:chExt cx="2955642" cy="1874462"/>
          </a:xfrm>
        </p:grpSpPr>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99343" y="3204239"/>
              <a:ext cx="1112146" cy="1112146"/>
            </a:xfrm>
            <a:prstGeom prst="rect">
              <a:avLst/>
            </a:prstGeom>
            <a:effectLst>
              <a:outerShdw blurRad="50800" dist="38100" dir="2700000" algn="tl" rotWithShape="0">
                <a:prstClr val="black">
                  <a:alpha val="40000"/>
                </a:prstClr>
              </a:outerShdw>
            </a:effectLst>
          </p:spPr>
        </p:pic>
        <p:grpSp>
          <p:nvGrpSpPr>
            <p:cNvPr id="24" name="Group 23"/>
            <p:cNvGrpSpPr/>
            <p:nvPr/>
          </p:nvGrpSpPr>
          <p:grpSpPr>
            <a:xfrm>
              <a:off x="1355847" y="2441923"/>
              <a:ext cx="2399570" cy="762316"/>
              <a:chOff x="1355847" y="2441923"/>
              <a:chExt cx="2399570" cy="762316"/>
            </a:xfrm>
          </p:grpSpPr>
          <p:cxnSp>
            <p:nvCxnSpPr>
              <p:cNvPr id="19" name="Elbow Connector 18"/>
              <p:cNvCxnSpPr>
                <a:stCxn id="13" idx="0"/>
                <a:endCxn id="22" idx="4"/>
              </p:cNvCxnSpPr>
              <p:nvPr/>
            </p:nvCxnSpPr>
            <p:spPr>
              <a:xfrm rot="16200000" flipV="1">
                <a:off x="2264901" y="1713724"/>
                <a:ext cx="641747" cy="2339284"/>
              </a:xfrm>
              <a:prstGeom prst="bentConnector3">
                <a:avLst>
                  <a:gd name="adj1"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1355847" y="2441923"/>
                <a:ext cx="120569" cy="120569"/>
              </a:xfrm>
              <a:prstGeom prst="ellipse">
                <a:avLst/>
              </a:prstGeom>
              <a:ln>
                <a:solidFill>
                  <a:srgbClr val="00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81875" y="3379338"/>
            <a:ext cx="1112146" cy="1112146"/>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87209" y="3379338"/>
            <a:ext cx="1112146" cy="11121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1290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re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660" y="1392683"/>
            <a:ext cx="7754479" cy="3710639"/>
          </a:xfrm>
          <a:prstGeom prst="rect">
            <a:avLst/>
          </a:prstGeom>
        </p:spPr>
      </p:pic>
      <p:sp>
        <p:nvSpPr>
          <p:cNvPr id="9" name="Title 8"/>
          <p:cNvSpPr>
            <a:spLocks noGrp="1"/>
          </p:cNvSpPr>
          <p:nvPr>
            <p:ph type="title"/>
          </p:nvPr>
        </p:nvSpPr>
        <p:spPr/>
        <p:txBody>
          <a:bodyPr>
            <a:normAutofit fontScale="90000"/>
          </a:bodyPr>
          <a:lstStyle/>
          <a:p>
            <a:r>
              <a:rPr lang="en-US" dirty="0"/>
              <a:t>SOSMC Converges Faster than SMC or </a:t>
            </a:r>
            <a:r>
              <a:rPr lang="en-US" dirty="0" smtClean="0"/>
              <a:t>MH</a:t>
            </a:r>
            <a:endParaRPr lang="en-US" dirty="0"/>
          </a:p>
        </p:txBody>
      </p:sp>
      <p:grpSp>
        <p:nvGrpSpPr>
          <p:cNvPr id="14" name="Group 13"/>
          <p:cNvGrpSpPr/>
          <p:nvPr/>
        </p:nvGrpSpPr>
        <p:grpSpPr>
          <a:xfrm>
            <a:off x="6170119" y="3391094"/>
            <a:ext cx="1100390" cy="1100390"/>
            <a:chOff x="5788675" y="3225048"/>
            <a:chExt cx="1100390" cy="1100390"/>
          </a:xfrm>
          <a:effectLst>
            <a:outerShdw blurRad="50800" dist="38100" dir="2700000" algn="tl" rotWithShape="0">
              <a:prstClr val="black">
                <a:alpha val="40000"/>
              </a:prstClr>
            </a:outerShdw>
          </a:effectLst>
        </p:grpSpPr>
        <p:sp>
          <p:nvSpPr>
            <p:cNvPr id="15" name="Rectangle 14"/>
            <p:cNvSpPr/>
            <p:nvPr/>
          </p:nvSpPr>
          <p:spPr>
            <a:xfrm>
              <a:off x="5788675" y="3225048"/>
              <a:ext cx="1100390" cy="110039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88675" y="3225048"/>
              <a:ext cx="1100390" cy="1100390"/>
            </a:xfrm>
            <a:prstGeom prst="rect">
              <a:avLst/>
            </a:prstGeom>
          </p:spPr>
        </p:pic>
      </p:grpSp>
      <p:grpSp>
        <p:nvGrpSpPr>
          <p:cNvPr id="20" name="Group 19"/>
          <p:cNvGrpSpPr/>
          <p:nvPr/>
        </p:nvGrpSpPr>
        <p:grpSpPr>
          <a:xfrm>
            <a:off x="4887209" y="3391094"/>
            <a:ext cx="1100390" cy="1100390"/>
            <a:chOff x="4505765" y="3225048"/>
            <a:chExt cx="1100390" cy="1100390"/>
          </a:xfrm>
          <a:effectLst>
            <a:outerShdw blurRad="50800" dist="38100" dir="2700000" algn="tl" rotWithShape="0">
              <a:prstClr val="black">
                <a:alpha val="40000"/>
              </a:prstClr>
            </a:outerShdw>
          </a:effectLst>
        </p:grpSpPr>
        <p:sp>
          <p:nvSpPr>
            <p:cNvPr id="22" name="Rectangle 21"/>
            <p:cNvSpPr/>
            <p:nvPr/>
          </p:nvSpPr>
          <p:spPr>
            <a:xfrm>
              <a:off x="4505765" y="3225048"/>
              <a:ext cx="1100390" cy="110039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5765" y="3225048"/>
              <a:ext cx="1100390" cy="1100390"/>
            </a:xfrm>
            <a:prstGeom prst="rect">
              <a:avLst/>
            </a:prstGeom>
          </p:spPr>
        </p:pic>
      </p:grpSp>
    </p:spTree>
    <p:extLst>
      <p:ext uri="{BB962C8B-B14F-4D97-AF65-F5344CB8AC3E}">
        <p14:creationId xmlns:p14="http://schemas.microsoft.com/office/powerpoint/2010/main" val="24487508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Controlling</a:t>
            </a:r>
            <a:r>
              <a:rPr lang="en-US" dirty="0" smtClean="0"/>
              <a:t> Procedural Models</a:t>
            </a:r>
            <a:endParaRPr lang="en-US" dirty="0"/>
          </a:p>
        </p:txBody>
      </p:sp>
      <p:grpSp>
        <p:nvGrpSpPr>
          <p:cNvPr id="17" name="Group 16"/>
          <p:cNvGrpSpPr/>
          <p:nvPr/>
        </p:nvGrpSpPr>
        <p:grpSpPr>
          <a:xfrm>
            <a:off x="247059" y="1509906"/>
            <a:ext cx="2236561" cy="3001111"/>
            <a:chOff x="247059" y="1509906"/>
            <a:chExt cx="2236561" cy="3001111"/>
          </a:xfrm>
        </p:grpSpPr>
        <p:grpSp>
          <p:nvGrpSpPr>
            <p:cNvPr id="11" name="Group 10"/>
            <p:cNvGrpSpPr/>
            <p:nvPr/>
          </p:nvGrpSpPr>
          <p:grpSpPr>
            <a:xfrm>
              <a:off x="303406" y="1509906"/>
              <a:ext cx="2140205" cy="2188620"/>
              <a:chOff x="251396" y="1509906"/>
              <a:chExt cx="2140205" cy="2188620"/>
            </a:xfrm>
          </p:grpSpPr>
          <p:grpSp>
            <p:nvGrpSpPr>
              <p:cNvPr id="7" name="Group 6"/>
              <p:cNvGrpSpPr/>
              <p:nvPr/>
            </p:nvGrpSpPr>
            <p:grpSpPr>
              <a:xfrm>
                <a:off x="251396" y="2043681"/>
                <a:ext cx="2140205" cy="1654845"/>
                <a:chOff x="823540" y="1946218"/>
                <a:chExt cx="2140205" cy="1654845"/>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540" y="1946218"/>
                  <a:ext cx="2135671" cy="8468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540" y="2793082"/>
                  <a:ext cx="2140205" cy="807981"/>
                </a:xfrm>
                <a:prstGeom prst="rect">
                  <a:avLst/>
                </a:prstGeom>
              </p:spPr>
            </p:pic>
          </p:grpSp>
          <p:sp>
            <p:nvSpPr>
              <p:cNvPr id="8" name="TextBox 7"/>
              <p:cNvSpPr txBox="1"/>
              <p:nvPr/>
            </p:nvSpPr>
            <p:spPr>
              <a:xfrm>
                <a:off x="583868" y="1509906"/>
                <a:ext cx="1463256" cy="369332"/>
              </a:xfrm>
              <a:prstGeom prst="rect">
                <a:avLst/>
              </a:prstGeom>
              <a:noFill/>
            </p:spPr>
            <p:txBody>
              <a:bodyPr wrap="square" rtlCol="0">
                <a:spAutoFit/>
              </a:bodyPr>
              <a:lstStyle/>
              <a:p>
                <a:pPr algn="ctr"/>
                <a:r>
                  <a:rPr lang="en-US" b="1" dirty="0" err="1" smtClean="0">
                    <a:latin typeface="Ubuntu Light"/>
                    <a:cs typeface="Ubuntu Light"/>
                  </a:rPr>
                  <a:t>WorldBrush</a:t>
                </a:r>
                <a:endParaRPr lang="en-US" b="1" dirty="0" smtClean="0">
                  <a:latin typeface="Ubuntu Light"/>
                  <a:cs typeface="Ubuntu Light"/>
                </a:endParaRPr>
              </a:p>
            </p:txBody>
          </p:sp>
        </p:grpSp>
        <p:sp>
          <p:nvSpPr>
            <p:cNvPr id="14" name="TextBox 13"/>
            <p:cNvSpPr txBox="1"/>
            <p:nvPr/>
          </p:nvSpPr>
          <p:spPr>
            <a:xfrm>
              <a:off x="247059" y="3987797"/>
              <a:ext cx="2236561" cy="523220"/>
            </a:xfrm>
            <a:prstGeom prst="rect">
              <a:avLst/>
            </a:prstGeom>
            <a:noFill/>
          </p:spPr>
          <p:txBody>
            <a:bodyPr wrap="square" rtlCol="0">
              <a:spAutoFit/>
            </a:bodyPr>
            <a:lstStyle/>
            <a:p>
              <a:r>
                <a:rPr lang="en-US" sz="1400" dirty="0" smtClean="0">
                  <a:latin typeface="Ubuntu Light"/>
                  <a:cs typeface="Ubuntu Light"/>
                </a:rPr>
                <a:t>Examples</a:t>
              </a:r>
            </a:p>
            <a:p>
              <a:r>
                <a:rPr lang="en-US" sz="1400" dirty="0" smtClean="0">
                  <a:latin typeface="Ubuntu Light"/>
                  <a:cs typeface="Ubuntu Light"/>
                </a:rPr>
                <a:t>Interactive Painting</a:t>
              </a:r>
            </a:p>
          </p:txBody>
        </p:sp>
      </p:grpSp>
      <p:grpSp>
        <p:nvGrpSpPr>
          <p:cNvPr id="18" name="Group 17"/>
          <p:cNvGrpSpPr/>
          <p:nvPr/>
        </p:nvGrpSpPr>
        <p:grpSpPr>
          <a:xfrm>
            <a:off x="3207487" y="1509907"/>
            <a:ext cx="2650416" cy="3001110"/>
            <a:chOff x="3207487" y="1509907"/>
            <a:chExt cx="2650416" cy="3001110"/>
          </a:xfrm>
        </p:grpSpPr>
        <p:grpSp>
          <p:nvGrpSpPr>
            <p:cNvPr id="12" name="Group 11"/>
            <p:cNvGrpSpPr/>
            <p:nvPr/>
          </p:nvGrpSpPr>
          <p:grpSpPr>
            <a:xfrm>
              <a:off x="3207487" y="1509907"/>
              <a:ext cx="2650416" cy="2263891"/>
              <a:chOff x="3207487" y="1509906"/>
              <a:chExt cx="2650416" cy="2263891"/>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07487" y="2007293"/>
                <a:ext cx="2650416" cy="1766504"/>
              </a:xfrm>
              <a:prstGeom prst="rect">
                <a:avLst/>
              </a:prstGeom>
            </p:spPr>
          </p:pic>
          <p:sp>
            <p:nvSpPr>
              <p:cNvPr id="9" name="TextBox 8"/>
              <p:cNvSpPr txBox="1"/>
              <p:nvPr/>
            </p:nvSpPr>
            <p:spPr>
              <a:xfrm>
                <a:off x="3800702" y="1509906"/>
                <a:ext cx="1463256" cy="369332"/>
              </a:xfrm>
              <a:prstGeom prst="rect">
                <a:avLst/>
              </a:prstGeom>
              <a:noFill/>
            </p:spPr>
            <p:txBody>
              <a:bodyPr wrap="square" rtlCol="0">
                <a:spAutoFit/>
              </a:bodyPr>
              <a:lstStyle/>
              <a:p>
                <a:pPr algn="ctr"/>
                <a:r>
                  <a:rPr lang="en-US" b="1" dirty="0" smtClean="0">
                    <a:latin typeface="Ubuntu Light"/>
                    <a:cs typeface="Ubuntu Light"/>
                  </a:rPr>
                  <a:t>CGA++</a:t>
                </a:r>
              </a:p>
            </p:txBody>
          </p:sp>
        </p:grpSp>
        <p:sp>
          <p:nvSpPr>
            <p:cNvPr id="15" name="TextBox 14"/>
            <p:cNvSpPr txBox="1"/>
            <p:nvPr/>
          </p:nvSpPr>
          <p:spPr>
            <a:xfrm>
              <a:off x="3207489" y="3987797"/>
              <a:ext cx="2236561" cy="523220"/>
            </a:xfrm>
            <a:prstGeom prst="rect">
              <a:avLst/>
            </a:prstGeom>
            <a:noFill/>
          </p:spPr>
          <p:txBody>
            <a:bodyPr wrap="square" rtlCol="0">
              <a:spAutoFit/>
            </a:bodyPr>
            <a:lstStyle/>
            <a:p>
              <a:r>
                <a:rPr lang="en-US" sz="1400" dirty="0" smtClean="0">
                  <a:latin typeface="Ubuntu Light"/>
                  <a:cs typeface="Ubuntu Light"/>
                </a:rPr>
                <a:t>Context Sensitivity</a:t>
              </a:r>
            </a:p>
            <a:p>
              <a:r>
                <a:rPr lang="en-US" sz="1400" dirty="0">
                  <a:latin typeface="Ubuntu Light"/>
                  <a:cs typeface="Ubuntu Light"/>
                </a:rPr>
                <a:t>Multi-Shape </a:t>
              </a:r>
              <a:r>
                <a:rPr lang="en-US" sz="1400" dirty="0" smtClean="0">
                  <a:latin typeface="Ubuntu Light"/>
                  <a:cs typeface="Ubuntu Light"/>
                </a:rPr>
                <a:t>Coordination</a:t>
              </a:r>
              <a:endParaRPr lang="en-US" sz="1400" dirty="0">
                <a:latin typeface="Ubuntu Light"/>
                <a:cs typeface="Ubuntu Light"/>
              </a:endParaRPr>
            </a:p>
          </p:txBody>
        </p:sp>
      </p:grpSp>
      <p:grpSp>
        <p:nvGrpSpPr>
          <p:cNvPr id="19" name="Group 18"/>
          <p:cNvGrpSpPr/>
          <p:nvPr/>
        </p:nvGrpSpPr>
        <p:grpSpPr>
          <a:xfrm>
            <a:off x="6289681" y="1232908"/>
            <a:ext cx="2802311" cy="3278109"/>
            <a:chOff x="6289681" y="1232908"/>
            <a:chExt cx="2802311" cy="3278109"/>
          </a:xfrm>
        </p:grpSpPr>
        <p:grpSp>
          <p:nvGrpSpPr>
            <p:cNvPr id="13" name="Group 12"/>
            <p:cNvGrpSpPr/>
            <p:nvPr/>
          </p:nvGrpSpPr>
          <p:grpSpPr>
            <a:xfrm>
              <a:off x="6289681" y="1232908"/>
              <a:ext cx="2660466" cy="2668945"/>
              <a:chOff x="6341689" y="1232907"/>
              <a:chExt cx="2660466" cy="2668945"/>
            </a:xfrm>
          </p:grpSpPr>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73788" y="1879238"/>
                <a:ext cx="2105696" cy="2022614"/>
              </a:xfrm>
              <a:prstGeom prst="rect">
                <a:avLst/>
              </a:prstGeom>
            </p:spPr>
          </p:pic>
          <p:sp>
            <p:nvSpPr>
              <p:cNvPr id="10" name="TextBox 9"/>
              <p:cNvSpPr txBox="1"/>
              <p:nvPr/>
            </p:nvSpPr>
            <p:spPr>
              <a:xfrm>
                <a:off x="6341689" y="1232907"/>
                <a:ext cx="2660466" cy="646331"/>
              </a:xfrm>
              <a:prstGeom prst="rect">
                <a:avLst/>
              </a:prstGeom>
              <a:noFill/>
            </p:spPr>
            <p:txBody>
              <a:bodyPr wrap="square" rtlCol="0">
                <a:spAutoFit/>
              </a:bodyPr>
              <a:lstStyle/>
              <a:p>
                <a:pPr algn="ctr"/>
                <a:r>
                  <a:rPr lang="en-US" b="1" dirty="0" smtClean="0">
                    <a:latin typeface="Ubuntu Light"/>
                    <a:cs typeface="Ubuntu Light"/>
                  </a:rPr>
                  <a:t>Learning Shape Placements</a:t>
                </a:r>
              </a:p>
            </p:txBody>
          </p:sp>
        </p:grpSp>
        <p:sp>
          <p:nvSpPr>
            <p:cNvPr id="16" name="TextBox 15"/>
            <p:cNvSpPr txBox="1"/>
            <p:nvPr/>
          </p:nvSpPr>
          <p:spPr>
            <a:xfrm>
              <a:off x="6621780" y="3987797"/>
              <a:ext cx="2470212" cy="523220"/>
            </a:xfrm>
            <a:prstGeom prst="rect">
              <a:avLst/>
            </a:prstGeom>
            <a:noFill/>
          </p:spPr>
          <p:txBody>
            <a:bodyPr wrap="square" rtlCol="0">
              <a:spAutoFit/>
            </a:bodyPr>
            <a:lstStyle/>
            <a:p>
              <a:r>
                <a:rPr lang="en-US" sz="1400" dirty="0" smtClean="0">
                  <a:latin typeface="Ubuntu Light"/>
                  <a:cs typeface="Ubuntu Light"/>
                </a:rPr>
                <a:t>Procedural Model = Repeatable Interaction Trace</a:t>
              </a:r>
            </a:p>
          </p:txBody>
        </p:sp>
      </p:grpSp>
    </p:spTree>
    <p:extLst>
      <p:ext uri="{BB962C8B-B14F-4D97-AF65-F5344CB8AC3E}">
        <p14:creationId xmlns:p14="http://schemas.microsoft.com/office/powerpoint/2010/main" val="2588080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SOSMC Converges Faster than SMC or </a:t>
            </a:r>
            <a:r>
              <a:rPr lang="en-US" dirty="0" smtClean="0"/>
              <a:t>MH</a:t>
            </a:r>
            <a:endParaRPr lang="en-US" dirty="0"/>
          </a:p>
        </p:txBody>
      </p:sp>
      <p:grpSp>
        <p:nvGrpSpPr>
          <p:cNvPr id="23" name="Group 22"/>
          <p:cNvGrpSpPr/>
          <p:nvPr/>
        </p:nvGrpSpPr>
        <p:grpSpPr>
          <a:xfrm>
            <a:off x="3848156" y="2136332"/>
            <a:ext cx="1447694" cy="1884516"/>
            <a:chOff x="3848156" y="2136332"/>
            <a:chExt cx="1447694" cy="1884516"/>
          </a:xfrm>
        </p:grpSpPr>
        <p:sp>
          <p:nvSpPr>
            <p:cNvPr id="7" name="TextBox 6"/>
            <p:cNvSpPr txBox="1"/>
            <p:nvPr/>
          </p:nvSpPr>
          <p:spPr>
            <a:xfrm>
              <a:off x="3869825" y="2136332"/>
              <a:ext cx="1395683" cy="369332"/>
            </a:xfrm>
            <a:prstGeom prst="rect">
              <a:avLst/>
            </a:prstGeom>
            <a:noFill/>
          </p:spPr>
          <p:txBody>
            <a:bodyPr wrap="square" rtlCol="0">
              <a:spAutoFit/>
            </a:bodyPr>
            <a:lstStyle/>
            <a:p>
              <a:pPr algn="ctr"/>
              <a:r>
                <a:rPr lang="en-US" b="1" dirty="0" smtClean="0">
                  <a:latin typeface="Ubuntu Light"/>
                  <a:cs typeface="Ubuntu Light"/>
                </a:rPr>
                <a:t>Target</a:t>
              </a:r>
            </a:p>
          </p:txBody>
        </p:sp>
        <p:pic>
          <p:nvPicPr>
            <p:cNvPr id="20" name="Picture 19" descr="mcmcExample_targe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8156" y="2573154"/>
              <a:ext cx="1447694" cy="1447694"/>
            </a:xfrm>
            <a:prstGeom prst="rect">
              <a:avLst/>
            </a:prstGeom>
          </p:spPr>
        </p:pic>
      </p:grpSp>
      <p:grpSp>
        <p:nvGrpSpPr>
          <p:cNvPr id="24" name="Group 23"/>
          <p:cNvGrpSpPr/>
          <p:nvPr/>
        </p:nvGrpSpPr>
        <p:grpSpPr>
          <a:xfrm>
            <a:off x="405997" y="1530184"/>
            <a:ext cx="2990848" cy="3411224"/>
            <a:chOff x="405997" y="1530184"/>
            <a:chExt cx="2990848" cy="3411224"/>
          </a:xfrm>
        </p:grpSpPr>
        <p:sp>
          <p:nvSpPr>
            <p:cNvPr id="17" name="TextBox 16"/>
            <p:cNvSpPr txBox="1"/>
            <p:nvPr/>
          </p:nvSpPr>
          <p:spPr>
            <a:xfrm>
              <a:off x="542798" y="1530184"/>
              <a:ext cx="2719791" cy="369332"/>
            </a:xfrm>
            <a:prstGeom prst="rect">
              <a:avLst/>
            </a:prstGeom>
            <a:noFill/>
          </p:spPr>
          <p:txBody>
            <a:bodyPr wrap="square" rtlCol="0">
              <a:spAutoFit/>
            </a:bodyPr>
            <a:lstStyle/>
            <a:p>
              <a:pPr algn="ctr"/>
              <a:r>
                <a:rPr lang="en-US" b="1" dirty="0" smtClean="0">
                  <a:latin typeface="Ubuntu Light"/>
                  <a:cs typeface="Ubuntu Light"/>
                </a:rPr>
                <a:t>SOSMC  (22.47s)</a:t>
              </a:r>
            </a:p>
          </p:txBody>
        </p:sp>
        <p:pic>
          <p:nvPicPr>
            <p:cNvPr id="21" name="Picture 20" descr="sosmc.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997" y="1950560"/>
              <a:ext cx="2990848" cy="2990848"/>
            </a:xfrm>
            <a:prstGeom prst="rect">
              <a:avLst/>
            </a:prstGeom>
          </p:spPr>
        </p:pic>
      </p:grpSp>
      <p:grpSp>
        <p:nvGrpSpPr>
          <p:cNvPr id="25" name="Group 24"/>
          <p:cNvGrpSpPr/>
          <p:nvPr/>
        </p:nvGrpSpPr>
        <p:grpSpPr>
          <a:xfrm>
            <a:off x="5726290" y="1530184"/>
            <a:ext cx="2990848" cy="3411224"/>
            <a:chOff x="5726290" y="1530184"/>
            <a:chExt cx="2990848" cy="3411224"/>
          </a:xfrm>
        </p:grpSpPr>
        <p:sp>
          <p:nvSpPr>
            <p:cNvPr id="18" name="TextBox 17"/>
            <p:cNvSpPr txBox="1"/>
            <p:nvPr/>
          </p:nvSpPr>
          <p:spPr>
            <a:xfrm>
              <a:off x="5980422" y="1530184"/>
              <a:ext cx="2472537" cy="369332"/>
            </a:xfrm>
            <a:prstGeom prst="rect">
              <a:avLst/>
            </a:prstGeom>
            <a:noFill/>
          </p:spPr>
          <p:txBody>
            <a:bodyPr wrap="square" rtlCol="0">
              <a:spAutoFit/>
            </a:bodyPr>
            <a:lstStyle/>
            <a:p>
              <a:pPr algn="ctr"/>
              <a:r>
                <a:rPr lang="en-US" b="1" dirty="0" smtClean="0">
                  <a:latin typeface="Ubuntu Light"/>
                  <a:cs typeface="Ubuntu Light"/>
                </a:rPr>
                <a:t>MH (22.47s)</a:t>
              </a:r>
            </a:p>
          </p:txBody>
        </p:sp>
        <p:pic>
          <p:nvPicPr>
            <p:cNvPr id="22" name="Picture 21" descr="mcmc.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26290" y="1950560"/>
              <a:ext cx="2990848" cy="2990848"/>
            </a:xfrm>
            <a:prstGeom prst="rect">
              <a:avLst/>
            </a:prstGeom>
          </p:spPr>
        </p:pic>
      </p:grpSp>
    </p:spTree>
    <p:extLst>
      <p:ext uri="{BB962C8B-B14F-4D97-AF65-F5344CB8AC3E}">
        <p14:creationId xmlns:p14="http://schemas.microsoft.com/office/powerpoint/2010/main" val="4281655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Image-Based Control: Silhouettes</a:t>
            </a:r>
            <a:endParaRPr lang="en-US" dirty="0"/>
          </a:p>
        </p:txBody>
      </p:sp>
      <p:pic>
        <p:nvPicPr>
          <p:cNvPr id="4" name="Picture 3" descr="ship_target_cro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74970" y="1242263"/>
            <a:ext cx="1615327" cy="587281"/>
          </a:xfrm>
          <a:prstGeom prst="rect">
            <a:avLst/>
          </a:prstGeom>
        </p:spPr>
      </p:pic>
      <p:grpSp>
        <p:nvGrpSpPr>
          <p:cNvPr id="16" name="Group 15"/>
          <p:cNvGrpSpPr/>
          <p:nvPr/>
        </p:nvGrpSpPr>
        <p:grpSpPr>
          <a:xfrm>
            <a:off x="2172954" y="2024599"/>
            <a:ext cx="1615328" cy="1303903"/>
            <a:chOff x="1743847" y="2171975"/>
            <a:chExt cx="1511303" cy="1187452"/>
          </a:xfrm>
        </p:grpSpPr>
        <p:sp>
          <p:nvSpPr>
            <p:cNvPr id="11" name="Rectangle 10"/>
            <p:cNvSpPr/>
            <p:nvPr/>
          </p:nvSpPr>
          <p:spPr>
            <a:xfrm>
              <a:off x="1743848" y="2171975"/>
              <a:ext cx="1511302" cy="118745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hip1_front_crop.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43847" y="2171975"/>
              <a:ext cx="1511302" cy="1187452"/>
            </a:xfrm>
            <a:prstGeom prst="rect">
              <a:avLst/>
            </a:prstGeom>
          </p:spPr>
        </p:pic>
      </p:grpSp>
      <p:grpSp>
        <p:nvGrpSpPr>
          <p:cNvPr id="15" name="Group 14"/>
          <p:cNvGrpSpPr/>
          <p:nvPr/>
        </p:nvGrpSpPr>
        <p:grpSpPr>
          <a:xfrm>
            <a:off x="3874970" y="2024599"/>
            <a:ext cx="1615327" cy="1303903"/>
            <a:chOff x="4017355" y="2171975"/>
            <a:chExt cx="1511302" cy="1187452"/>
          </a:xfrm>
        </p:grpSpPr>
        <p:sp>
          <p:nvSpPr>
            <p:cNvPr id="12" name="Rectangle 11"/>
            <p:cNvSpPr/>
            <p:nvPr/>
          </p:nvSpPr>
          <p:spPr>
            <a:xfrm>
              <a:off x="4017355" y="2171975"/>
              <a:ext cx="1511302" cy="118745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hip2_front_crop.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17355" y="2171975"/>
              <a:ext cx="1511302" cy="1187452"/>
            </a:xfrm>
            <a:prstGeom prst="rect">
              <a:avLst/>
            </a:prstGeom>
          </p:spPr>
        </p:pic>
      </p:grpSp>
      <p:grpSp>
        <p:nvGrpSpPr>
          <p:cNvPr id="14" name="Group 13"/>
          <p:cNvGrpSpPr/>
          <p:nvPr/>
        </p:nvGrpSpPr>
        <p:grpSpPr>
          <a:xfrm>
            <a:off x="5574061" y="2024599"/>
            <a:ext cx="1615327" cy="1303903"/>
            <a:chOff x="6290862" y="2171975"/>
            <a:chExt cx="1511304" cy="1187452"/>
          </a:xfrm>
        </p:grpSpPr>
        <p:sp>
          <p:nvSpPr>
            <p:cNvPr id="13" name="Rectangle 12"/>
            <p:cNvSpPr/>
            <p:nvPr/>
          </p:nvSpPr>
          <p:spPr>
            <a:xfrm>
              <a:off x="6290862" y="2171975"/>
              <a:ext cx="1511302" cy="118745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hip3_front_crop.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90863" y="2171975"/>
              <a:ext cx="1511303" cy="1187452"/>
            </a:xfrm>
            <a:prstGeom prst="rect">
              <a:avLst/>
            </a:prstGeom>
          </p:spPr>
        </p:pic>
      </p:grpSp>
      <p:pic>
        <p:nvPicPr>
          <p:cNvPr id="8" name="Picture 7" descr="ship1_overview.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72954" y="3419529"/>
            <a:ext cx="1615327" cy="1615327"/>
          </a:xfrm>
          <a:prstGeom prst="rect">
            <a:avLst/>
          </a:prstGeom>
        </p:spPr>
      </p:pic>
      <p:pic>
        <p:nvPicPr>
          <p:cNvPr id="9" name="Picture 8" descr="ship2_overview.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74970" y="3419529"/>
            <a:ext cx="1615327" cy="1615327"/>
          </a:xfrm>
          <a:prstGeom prst="rect">
            <a:avLst/>
          </a:prstGeom>
        </p:spPr>
      </p:pic>
      <p:pic>
        <p:nvPicPr>
          <p:cNvPr id="10" name="Picture 9" descr="ship3_overview.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74062" y="3419529"/>
            <a:ext cx="1615324" cy="1615324"/>
          </a:xfrm>
          <a:prstGeom prst="rect">
            <a:avLst/>
          </a:prstGeom>
        </p:spPr>
      </p:pic>
      <p:sp>
        <p:nvSpPr>
          <p:cNvPr id="17" name="TextBox 16"/>
          <p:cNvSpPr txBox="1"/>
          <p:nvPr/>
        </p:nvSpPr>
        <p:spPr>
          <a:xfrm>
            <a:off x="2266900" y="1337660"/>
            <a:ext cx="1560391" cy="369332"/>
          </a:xfrm>
          <a:prstGeom prst="rect">
            <a:avLst/>
          </a:prstGeom>
          <a:noFill/>
        </p:spPr>
        <p:txBody>
          <a:bodyPr wrap="square" rtlCol="0">
            <a:spAutoFit/>
          </a:bodyPr>
          <a:lstStyle/>
          <a:p>
            <a:pPr algn="r"/>
            <a:r>
              <a:rPr lang="en-US" dirty="0" smtClean="0">
                <a:latin typeface="Ubuntu Light"/>
                <a:cs typeface="Ubuntu Light"/>
              </a:rPr>
              <a:t>Target</a:t>
            </a:r>
          </a:p>
        </p:txBody>
      </p:sp>
      <p:sp>
        <p:nvSpPr>
          <p:cNvPr id="18" name="TextBox 17"/>
          <p:cNvSpPr txBox="1"/>
          <p:nvPr/>
        </p:nvSpPr>
        <p:spPr>
          <a:xfrm>
            <a:off x="546831" y="2491343"/>
            <a:ext cx="1560391" cy="369332"/>
          </a:xfrm>
          <a:prstGeom prst="rect">
            <a:avLst/>
          </a:prstGeom>
          <a:noFill/>
        </p:spPr>
        <p:txBody>
          <a:bodyPr wrap="square" rtlCol="0">
            <a:spAutoFit/>
          </a:bodyPr>
          <a:lstStyle/>
          <a:p>
            <a:pPr algn="r"/>
            <a:r>
              <a:rPr lang="en-US" dirty="0" smtClean="0">
                <a:latin typeface="Ubuntu Light"/>
                <a:cs typeface="Ubuntu Light"/>
              </a:rPr>
              <a:t>Front View</a:t>
            </a:r>
          </a:p>
        </p:txBody>
      </p:sp>
      <p:sp>
        <p:nvSpPr>
          <p:cNvPr id="19" name="TextBox 18"/>
          <p:cNvSpPr txBox="1"/>
          <p:nvPr/>
        </p:nvSpPr>
        <p:spPr>
          <a:xfrm>
            <a:off x="546831" y="4044107"/>
            <a:ext cx="1560391" cy="369332"/>
          </a:xfrm>
          <a:prstGeom prst="rect">
            <a:avLst/>
          </a:prstGeom>
          <a:noFill/>
        </p:spPr>
        <p:txBody>
          <a:bodyPr wrap="square" rtlCol="0">
            <a:spAutoFit/>
          </a:bodyPr>
          <a:lstStyle/>
          <a:p>
            <a:pPr algn="r"/>
            <a:r>
              <a:rPr lang="en-US" dirty="0" smtClean="0">
                <a:latin typeface="Ubuntu Light"/>
                <a:cs typeface="Ubuntu Light"/>
              </a:rPr>
              <a:t>Top View</a:t>
            </a:r>
          </a:p>
        </p:txBody>
      </p:sp>
    </p:spTree>
    <p:extLst>
      <p:ext uri="{BB962C8B-B14F-4D97-AF65-F5344CB8AC3E}">
        <p14:creationId xmlns:p14="http://schemas.microsoft.com/office/powerpoint/2010/main" val="11017629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Image-Based Control: Silhouettes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3654" y="2652752"/>
            <a:ext cx="1356692" cy="1356692"/>
          </a:xfrm>
          <a:prstGeom prst="rect">
            <a:avLst/>
          </a:prstGeom>
        </p:spPr>
      </p:pic>
      <p:pic>
        <p:nvPicPr>
          <p:cNvPr id="6" name="Picture 5" descr="skyline_abov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86898" y="1694813"/>
            <a:ext cx="3285600" cy="3285600"/>
          </a:xfrm>
          <a:prstGeom prst="rect">
            <a:avLst/>
          </a:prstGeom>
        </p:spPr>
      </p:pic>
      <p:grpSp>
        <p:nvGrpSpPr>
          <p:cNvPr id="9" name="Group 8"/>
          <p:cNvGrpSpPr/>
          <p:nvPr/>
        </p:nvGrpSpPr>
        <p:grpSpPr>
          <a:xfrm>
            <a:off x="238393" y="1694813"/>
            <a:ext cx="3285600" cy="3285600"/>
            <a:chOff x="238393" y="1694813"/>
            <a:chExt cx="3285600" cy="3285600"/>
          </a:xfrm>
        </p:grpSpPr>
        <p:sp>
          <p:nvSpPr>
            <p:cNvPr id="8" name="Rectangle 7"/>
            <p:cNvSpPr/>
            <p:nvPr/>
          </p:nvSpPr>
          <p:spPr>
            <a:xfrm>
              <a:off x="238393" y="1694813"/>
              <a:ext cx="3285600" cy="3285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kyline_fron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8393" y="1694813"/>
              <a:ext cx="3285600" cy="3285600"/>
            </a:xfrm>
            <a:prstGeom prst="rect">
              <a:avLst/>
            </a:prstGeom>
          </p:spPr>
        </p:pic>
      </p:grpSp>
      <p:sp>
        <p:nvSpPr>
          <p:cNvPr id="10" name="TextBox 9"/>
          <p:cNvSpPr txBox="1"/>
          <p:nvPr/>
        </p:nvSpPr>
        <p:spPr>
          <a:xfrm>
            <a:off x="3788283" y="2247918"/>
            <a:ext cx="1560391" cy="369332"/>
          </a:xfrm>
          <a:prstGeom prst="rect">
            <a:avLst/>
          </a:prstGeom>
          <a:noFill/>
        </p:spPr>
        <p:txBody>
          <a:bodyPr wrap="square" rtlCol="0">
            <a:spAutoFit/>
          </a:bodyPr>
          <a:lstStyle/>
          <a:p>
            <a:pPr algn="ctr"/>
            <a:r>
              <a:rPr lang="en-US" dirty="0" smtClean="0">
                <a:latin typeface="Ubuntu Light"/>
                <a:cs typeface="Ubuntu Light"/>
              </a:rPr>
              <a:t>Target</a:t>
            </a:r>
          </a:p>
        </p:txBody>
      </p:sp>
      <p:sp>
        <p:nvSpPr>
          <p:cNvPr id="11" name="TextBox 10"/>
          <p:cNvSpPr txBox="1"/>
          <p:nvPr/>
        </p:nvSpPr>
        <p:spPr>
          <a:xfrm>
            <a:off x="1101638" y="1295004"/>
            <a:ext cx="1560391" cy="369332"/>
          </a:xfrm>
          <a:prstGeom prst="rect">
            <a:avLst/>
          </a:prstGeom>
          <a:noFill/>
        </p:spPr>
        <p:txBody>
          <a:bodyPr wrap="square" rtlCol="0">
            <a:spAutoFit/>
          </a:bodyPr>
          <a:lstStyle/>
          <a:p>
            <a:pPr algn="ctr"/>
            <a:r>
              <a:rPr lang="en-US" dirty="0" smtClean="0">
                <a:latin typeface="Ubuntu Light"/>
                <a:cs typeface="Ubuntu Light"/>
              </a:rPr>
              <a:t>Front View</a:t>
            </a:r>
          </a:p>
        </p:txBody>
      </p:sp>
      <p:sp>
        <p:nvSpPr>
          <p:cNvPr id="12" name="TextBox 11"/>
          <p:cNvSpPr txBox="1"/>
          <p:nvPr/>
        </p:nvSpPr>
        <p:spPr>
          <a:xfrm>
            <a:off x="6451008" y="1295004"/>
            <a:ext cx="1560391" cy="369332"/>
          </a:xfrm>
          <a:prstGeom prst="rect">
            <a:avLst/>
          </a:prstGeom>
          <a:noFill/>
        </p:spPr>
        <p:txBody>
          <a:bodyPr wrap="square" rtlCol="0">
            <a:spAutoFit/>
          </a:bodyPr>
          <a:lstStyle/>
          <a:p>
            <a:pPr algn="ctr"/>
            <a:r>
              <a:rPr lang="en-US" dirty="0" smtClean="0">
                <a:latin typeface="Ubuntu Light"/>
                <a:cs typeface="Ubuntu Light"/>
              </a:rPr>
              <a:t>Top View</a:t>
            </a:r>
          </a:p>
        </p:txBody>
      </p:sp>
    </p:spTree>
    <p:extLst>
      <p:ext uri="{BB962C8B-B14F-4D97-AF65-F5344CB8AC3E}">
        <p14:creationId xmlns:p14="http://schemas.microsoft.com/office/powerpoint/2010/main" val="421916749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Image-Based Control: Shadows</a:t>
            </a:r>
            <a:endParaRPr lang="en-US" dirty="0"/>
          </a:p>
        </p:txBody>
      </p:sp>
      <p:pic>
        <p:nvPicPr>
          <p:cNvPr id="6" name="Picture 5" descr="face_silhouette_targe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2434" y="2652752"/>
            <a:ext cx="1356692" cy="1356692"/>
          </a:xfrm>
          <a:prstGeom prst="rect">
            <a:avLst/>
          </a:prstGeom>
        </p:spPr>
      </p:pic>
      <p:sp>
        <p:nvSpPr>
          <p:cNvPr id="16" name="TextBox 15"/>
          <p:cNvSpPr txBox="1"/>
          <p:nvPr/>
        </p:nvSpPr>
        <p:spPr>
          <a:xfrm>
            <a:off x="3788283" y="2247918"/>
            <a:ext cx="1560391" cy="369332"/>
          </a:xfrm>
          <a:prstGeom prst="rect">
            <a:avLst/>
          </a:prstGeom>
          <a:noFill/>
        </p:spPr>
        <p:txBody>
          <a:bodyPr wrap="square" rtlCol="0">
            <a:spAutoFit/>
          </a:bodyPr>
          <a:lstStyle/>
          <a:p>
            <a:pPr algn="ctr"/>
            <a:r>
              <a:rPr lang="en-US" dirty="0" smtClean="0">
                <a:latin typeface="Ubuntu Light"/>
                <a:cs typeface="Ubuntu Light"/>
              </a:rPr>
              <a:t>Target</a:t>
            </a:r>
          </a:p>
        </p:txBody>
      </p:sp>
      <p:sp>
        <p:nvSpPr>
          <p:cNvPr id="17" name="TextBox 16"/>
          <p:cNvSpPr txBox="1"/>
          <p:nvPr/>
        </p:nvSpPr>
        <p:spPr>
          <a:xfrm>
            <a:off x="1101638" y="1295004"/>
            <a:ext cx="1560391" cy="369332"/>
          </a:xfrm>
          <a:prstGeom prst="rect">
            <a:avLst/>
          </a:prstGeom>
          <a:noFill/>
        </p:spPr>
        <p:txBody>
          <a:bodyPr wrap="square" rtlCol="0">
            <a:spAutoFit/>
          </a:bodyPr>
          <a:lstStyle/>
          <a:p>
            <a:pPr algn="ctr"/>
            <a:r>
              <a:rPr lang="en-US" dirty="0" smtClean="0">
                <a:latin typeface="Ubuntu Light"/>
                <a:cs typeface="Ubuntu Light"/>
              </a:rPr>
              <a:t>Top View</a:t>
            </a:r>
          </a:p>
        </p:txBody>
      </p:sp>
      <p:sp>
        <p:nvSpPr>
          <p:cNvPr id="18" name="TextBox 17"/>
          <p:cNvSpPr txBox="1"/>
          <p:nvPr/>
        </p:nvSpPr>
        <p:spPr>
          <a:xfrm>
            <a:off x="6451008" y="1295004"/>
            <a:ext cx="1560391" cy="369332"/>
          </a:xfrm>
          <a:prstGeom prst="rect">
            <a:avLst/>
          </a:prstGeom>
          <a:noFill/>
        </p:spPr>
        <p:txBody>
          <a:bodyPr wrap="square" rtlCol="0">
            <a:spAutoFit/>
          </a:bodyPr>
          <a:lstStyle/>
          <a:p>
            <a:pPr algn="ctr"/>
            <a:r>
              <a:rPr lang="en-US" dirty="0" smtClean="0">
                <a:latin typeface="Ubuntu Light"/>
                <a:cs typeface="Ubuntu Light"/>
              </a:rPr>
              <a:t>Oblique View</a:t>
            </a:r>
          </a:p>
        </p:txBody>
      </p:sp>
      <p:pic>
        <p:nvPicPr>
          <p:cNvPr id="10" name="Picture 9" descr="face_silhouette_to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405" y="1694813"/>
            <a:ext cx="3285600" cy="3285600"/>
          </a:xfrm>
          <a:prstGeom prst="rect">
            <a:avLst/>
          </a:prstGeom>
        </p:spPr>
      </p:pic>
      <p:pic>
        <p:nvPicPr>
          <p:cNvPr id="12" name="Picture 11" descr="face_silhouette_obliqu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6898" y="1694813"/>
            <a:ext cx="3285600" cy="3285600"/>
          </a:xfrm>
          <a:prstGeom prst="rect">
            <a:avLst/>
          </a:prstGeom>
        </p:spPr>
      </p:pic>
    </p:spTree>
    <p:extLst>
      <p:ext uri="{BB962C8B-B14F-4D97-AF65-F5344CB8AC3E}">
        <p14:creationId xmlns:p14="http://schemas.microsoft.com/office/powerpoint/2010/main" val="40634771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Image-Based Control: Shadows</a:t>
            </a:r>
            <a:endParaRPr lang="en-US" dirty="0"/>
          </a:p>
        </p:txBody>
      </p:sp>
      <p:pic>
        <p:nvPicPr>
          <p:cNvPr id="6" name="Picture 5" descr="pipes.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118" y="1257023"/>
            <a:ext cx="8629764" cy="3701716"/>
          </a:xfrm>
          <a:prstGeom prst="rect">
            <a:avLst/>
          </a:prstGeom>
        </p:spPr>
      </p:pic>
    </p:spTree>
    <p:extLst>
      <p:ext uri="{BB962C8B-B14F-4D97-AF65-F5344CB8AC3E}">
        <p14:creationId xmlns:p14="http://schemas.microsoft.com/office/powerpoint/2010/main" val="27187193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Limitations</a:t>
            </a:r>
            <a:endParaRPr lang="en-US" dirty="0"/>
          </a:p>
        </p:txBody>
      </p:sp>
    </p:spTree>
    <p:extLst>
      <p:ext uri="{BB962C8B-B14F-4D97-AF65-F5344CB8AC3E}">
        <p14:creationId xmlns:p14="http://schemas.microsoft.com/office/powerpoint/2010/main" val="89974405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SOSMC Still Exhibits Filter Collapse</a:t>
            </a:r>
            <a:endParaRPr lang="en-US" dirty="0"/>
          </a:p>
        </p:txBody>
      </p:sp>
      <p:grpSp>
        <p:nvGrpSpPr>
          <p:cNvPr id="10" name="Group 9"/>
          <p:cNvGrpSpPr/>
          <p:nvPr/>
        </p:nvGrpSpPr>
        <p:grpSpPr>
          <a:xfrm>
            <a:off x="822101" y="1322987"/>
            <a:ext cx="3409675" cy="3783342"/>
            <a:chOff x="822101" y="1269131"/>
            <a:chExt cx="3409675" cy="3783342"/>
          </a:xfrm>
        </p:grpSpPr>
        <p:pic>
          <p:nvPicPr>
            <p:cNvPr id="6" name="Picture 5" descr="targ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101" y="1642798"/>
              <a:ext cx="3409675" cy="3409675"/>
            </a:xfrm>
            <a:prstGeom prst="rect">
              <a:avLst/>
            </a:prstGeom>
          </p:spPr>
        </p:pic>
        <p:sp>
          <p:nvSpPr>
            <p:cNvPr id="7" name="TextBox 6"/>
            <p:cNvSpPr txBox="1"/>
            <p:nvPr/>
          </p:nvSpPr>
          <p:spPr>
            <a:xfrm>
              <a:off x="1833461" y="1269131"/>
              <a:ext cx="1391348" cy="369332"/>
            </a:xfrm>
            <a:prstGeom prst="rect">
              <a:avLst/>
            </a:prstGeom>
            <a:noFill/>
          </p:spPr>
          <p:txBody>
            <a:bodyPr wrap="square" rtlCol="0">
              <a:spAutoFit/>
            </a:bodyPr>
            <a:lstStyle/>
            <a:p>
              <a:pPr algn="ctr"/>
              <a:r>
                <a:rPr lang="en-US" b="1" dirty="0" smtClean="0">
                  <a:latin typeface="Ubuntu Light"/>
                  <a:cs typeface="Ubuntu Light"/>
                </a:rPr>
                <a:t>Target</a:t>
              </a:r>
            </a:p>
          </p:txBody>
        </p:sp>
      </p:grpSp>
      <p:grpSp>
        <p:nvGrpSpPr>
          <p:cNvPr id="11" name="Group 10"/>
          <p:cNvGrpSpPr/>
          <p:nvPr/>
        </p:nvGrpSpPr>
        <p:grpSpPr>
          <a:xfrm>
            <a:off x="4814102" y="1322987"/>
            <a:ext cx="3409675" cy="3783342"/>
            <a:chOff x="4814102" y="1269131"/>
            <a:chExt cx="3409675" cy="3783342"/>
          </a:xfrm>
        </p:grpSpPr>
        <p:pic>
          <p:nvPicPr>
            <p:cNvPr id="5" name="Picture 4" descr="results.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14102" y="1642798"/>
              <a:ext cx="3409675" cy="3409675"/>
            </a:xfrm>
            <a:prstGeom prst="rect">
              <a:avLst/>
            </a:prstGeom>
          </p:spPr>
        </p:pic>
        <p:sp>
          <p:nvSpPr>
            <p:cNvPr id="8" name="TextBox 7"/>
            <p:cNvSpPr txBox="1"/>
            <p:nvPr/>
          </p:nvSpPr>
          <p:spPr>
            <a:xfrm>
              <a:off x="4881469" y="1269131"/>
              <a:ext cx="3280725" cy="369332"/>
            </a:xfrm>
            <a:prstGeom prst="rect">
              <a:avLst/>
            </a:prstGeom>
            <a:noFill/>
          </p:spPr>
          <p:txBody>
            <a:bodyPr wrap="square" rtlCol="0">
              <a:spAutoFit/>
            </a:bodyPr>
            <a:lstStyle/>
            <a:p>
              <a:pPr algn="ctr"/>
              <a:r>
                <a:rPr lang="en-US" b="1" dirty="0" smtClean="0">
                  <a:latin typeface="Ubuntu Light"/>
                  <a:cs typeface="Ubuntu Light"/>
                </a:rPr>
                <a:t>SOSMC Final Particles</a:t>
              </a:r>
            </a:p>
          </p:txBody>
        </p:sp>
      </p:grpSp>
      <p:sp>
        <p:nvSpPr>
          <p:cNvPr id="9" name="Rectangle 8"/>
          <p:cNvSpPr/>
          <p:nvPr/>
        </p:nvSpPr>
        <p:spPr>
          <a:xfrm>
            <a:off x="541803" y="5026768"/>
            <a:ext cx="8040971" cy="124441"/>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83900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MH Also Produces</a:t>
            </a:r>
            <a:br>
              <a:rPr lang="en-US" dirty="0" smtClean="0"/>
            </a:br>
            <a:r>
              <a:rPr lang="en-US" dirty="0" smtClean="0"/>
              <a:t>Nearly-Identical Samples</a:t>
            </a:r>
            <a:endParaRPr lang="en-US" dirty="0"/>
          </a:p>
        </p:txBody>
      </p:sp>
      <p:grpSp>
        <p:nvGrpSpPr>
          <p:cNvPr id="6" name="Group 5"/>
          <p:cNvGrpSpPr/>
          <p:nvPr/>
        </p:nvGrpSpPr>
        <p:grpSpPr>
          <a:xfrm>
            <a:off x="822101" y="1322987"/>
            <a:ext cx="3409675" cy="3783342"/>
            <a:chOff x="822101" y="1269131"/>
            <a:chExt cx="3409675" cy="3783342"/>
          </a:xfrm>
        </p:grpSpPr>
        <p:pic>
          <p:nvPicPr>
            <p:cNvPr id="3" name="Picture 2" descr="results.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101" y="1642798"/>
              <a:ext cx="3409675" cy="3409675"/>
            </a:xfrm>
            <a:prstGeom prst="rect">
              <a:avLst/>
            </a:prstGeom>
          </p:spPr>
        </p:pic>
        <p:sp>
          <p:nvSpPr>
            <p:cNvPr id="7" name="TextBox 6"/>
            <p:cNvSpPr txBox="1"/>
            <p:nvPr/>
          </p:nvSpPr>
          <p:spPr>
            <a:xfrm>
              <a:off x="1037897" y="1269131"/>
              <a:ext cx="2982477" cy="369332"/>
            </a:xfrm>
            <a:prstGeom prst="rect">
              <a:avLst/>
            </a:prstGeom>
            <a:noFill/>
          </p:spPr>
          <p:txBody>
            <a:bodyPr wrap="square" rtlCol="0">
              <a:spAutoFit/>
            </a:bodyPr>
            <a:lstStyle/>
            <a:p>
              <a:pPr algn="ctr"/>
              <a:r>
                <a:rPr lang="en-US" b="1" dirty="0" smtClean="0">
                  <a:latin typeface="Ubuntu Light"/>
                  <a:cs typeface="Ubuntu Light"/>
                </a:rPr>
                <a:t>MH Final States</a:t>
              </a:r>
            </a:p>
          </p:txBody>
        </p:sp>
      </p:grpSp>
      <p:grpSp>
        <p:nvGrpSpPr>
          <p:cNvPr id="4" name="Group 3"/>
          <p:cNvGrpSpPr/>
          <p:nvPr/>
        </p:nvGrpSpPr>
        <p:grpSpPr>
          <a:xfrm>
            <a:off x="4814102" y="1322987"/>
            <a:ext cx="3409675" cy="3783342"/>
            <a:chOff x="4814102" y="1269131"/>
            <a:chExt cx="3409675" cy="3783342"/>
          </a:xfrm>
        </p:grpSpPr>
        <p:pic>
          <p:nvPicPr>
            <p:cNvPr id="5" name="Picture 4" descr="results.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14102" y="1642798"/>
              <a:ext cx="3409675" cy="3409675"/>
            </a:xfrm>
            <a:prstGeom prst="rect">
              <a:avLst/>
            </a:prstGeom>
          </p:spPr>
        </p:pic>
        <p:sp>
          <p:nvSpPr>
            <p:cNvPr id="8" name="TextBox 7"/>
            <p:cNvSpPr txBox="1"/>
            <p:nvPr/>
          </p:nvSpPr>
          <p:spPr>
            <a:xfrm>
              <a:off x="4881469" y="1269131"/>
              <a:ext cx="3280725" cy="369332"/>
            </a:xfrm>
            <a:prstGeom prst="rect">
              <a:avLst/>
            </a:prstGeom>
            <a:noFill/>
          </p:spPr>
          <p:txBody>
            <a:bodyPr wrap="square" rtlCol="0">
              <a:spAutoFit/>
            </a:bodyPr>
            <a:lstStyle/>
            <a:p>
              <a:pPr algn="ctr"/>
              <a:r>
                <a:rPr lang="en-US" b="1" dirty="0" smtClean="0">
                  <a:latin typeface="Ubuntu Light"/>
                  <a:cs typeface="Ubuntu Light"/>
                </a:rPr>
                <a:t>SOSMC Final Particles</a:t>
              </a:r>
            </a:p>
          </p:txBody>
        </p:sp>
      </p:grpSp>
      <p:sp>
        <p:nvSpPr>
          <p:cNvPr id="9" name="Rectangle 8"/>
          <p:cNvSpPr/>
          <p:nvPr/>
        </p:nvSpPr>
        <p:spPr>
          <a:xfrm>
            <a:off x="541803" y="5026768"/>
            <a:ext cx="8040971" cy="124441"/>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99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Looking Forward</a:t>
            </a:r>
            <a:endParaRPr lang="en-US" dirty="0"/>
          </a:p>
        </p:txBody>
      </p:sp>
    </p:spTree>
    <p:extLst>
      <p:ext uri="{BB962C8B-B14F-4D97-AF65-F5344CB8AC3E}">
        <p14:creationId xmlns:p14="http://schemas.microsoft.com/office/powerpoint/2010/main" val="18139466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43500"/>
          </a:xfrm>
          <a:prstGeom prst="rect">
            <a:avLst/>
          </a:prstGeom>
        </p:spPr>
      </p:pic>
      <p:sp>
        <p:nvSpPr>
          <p:cNvPr id="6" name="TextBox 5"/>
          <p:cNvSpPr txBox="1"/>
          <p:nvPr/>
        </p:nvSpPr>
        <p:spPr>
          <a:xfrm>
            <a:off x="7506921" y="4803724"/>
            <a:ext cx="1564726" cy="276999"/>
          </a:xfrm>
          <a:prstGeom prst="rect">
            <a:avLst/>
          </a:prstGeom>
          <a:noFill/>
        </p:spPr>
        <p:txBody>
          <a:bodyPr wrap="square" rtlCol="0">
            <a:spAutoFit/>
          </a:bodyPr>
          <a:lstStyle/>
          <a:p>
            <a:pPr algn="r"/>
            <a:r>
              <a:rPr lang="en-US" sz="1200" b="1" dirty="0" smtClean="0">
                <a:latin typeface="Ubuntu Light"/>
                <a:cs typeface="Ubuntu Light"/>
              </a:rPr>
              <a:t>[No Man’s Sky]</a:t>
            </a:r>
          </a:p>
        </p:txBody>
      </p:sp>
    </p:spTree>
    <p:extLst>
      <p:ext uri="{BB962C8B-B14F-4D97-AF65-F5344CB8AC3E}">
        <p14:creationId xmlns:p14="http://schemas.microsoft.com/office/powerpoint/2010/main" val="5495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Inference</a:t>
            </a:r>
            <a:endParaRPr lang="en-US" dirty="0"/>
          </a:p>
        </p:txBody>
      </p:sp>
      <p:sp>
        <p:nvSpPr>
          <p:cNvPr id="4" name="TextBox 3"/>
          <p:cNvSpPr txBox="1"/>
          <p:nvPr/>
        </p:nvSpPr>
        <p:spPr>
          <a:xfrm>
            <a:off x="2003184" y="2774120"/>
            <a:ext cx="1200635" cy="923330"/>
          </a:xfrm>
          <a:prstGeom prst="rect">
            <a:avLst/>
          </a:prstGeom>
          <a:noFill/>
        </p:spPr>
        <p:txBody>
          <a:bodyPr wrap="square" rtlCol="0">
            <a:spAutoFit/>
          </a:bodyPr>
          <a:lstStyle/>
          <a:p>
            <a:pPr algn="ctr"/>
            <a:r>
              <a:rPr lang="en-US" dirty="0">
                <a:latin typeface="Ubuntu Light"/>
                <a:cs typeface="Ubuntu Light"/>
              </a:rPr>
              <a:t>m</a:t>
            </a:r>
            <a:r>
              <a:rPr lang="en-US" dirty="0" smtClean="0">
                <a:latin typeface="Ubuntu Light"/>
                <a:cs typeface="Ubuntu Light"/>
              </a:rPr>
              <a:t>odel</a:t>
            </a:r>
          </a:p>
          <a:p>
            <a:pPr algn="ctr"/>
            <a:r>
              <a:rPr lang="en-US" dirty="0">
                <a:latin typeface="Ubuntu Light"/>
                <a:cs typeface="Ubuntu Light"/>
              </a:rPr>
              <a:t>r</a:t>
            </a:r>
            <a:r>
              <a:rPr lang="en-US" dirty="0" smtClean="0">
                <a:latin typeface="Ubuntu Light"/>
                <a:cs typeface="Ubuntu Light"/>
              </a:rPr>
              <a:t>andom</a:t>
            </a:r>
          </a:p>
          <a:p>
            <a:pPr algn="ctr"/>
            <a:r>
              <a:rPr lang="en-US" dirty="0" smtClean="0">
                <a:latin typeface="Ubuntu Light"/>
                <a:cs typeface="Ubuntu Light"/>
              </a:rPr>
              <a:t>choices</a:t>
            </a:r>
          </a:p>
        </p:txBody>
      </p:sp>
      <p:sp>
        <p:nvSpPr>
          <p:cNvPr id="5" name="TextBox 4"/>
          <p:cNvSpPr txBox="1"/>
          <p:nvPr/>
        </p:nvSpPr>
        <p:spPr>
          <a:xfrm>
            <a:off x="3664753" y="2774121"/>
            <a:ext cx="1200635" cy="646331"/>
          </a:xfrm>
          <a:prstGeom prst="rect">
            <a:avLst/>
          </a:prstGeom>
          <a:noFill/>
        </p:spPr>
        <p:txBody>
          <a:bodyPr wrap="square" rtlCol="0">
            <a:spAutoFit/>
          </a:bodyPr>
          <a:lstStyle/>
          <a:p>
            <a:pPr algn="ctr"/>
            <a:r>
              <a:rPr lang="en-US" dirty="0">
                <a:latin typeface="Ubuntu Light"/>
                <a:cs typeface="Ubuntu Light"/>
              </a:rPr>
              <a:t>c</a:t>
            </a:r>
            <a:r>
              <a:rPr lang="en-US" dirty="0" smtClean="0">
                <a:latin typeface="Ubuntu Light"/>
                <a:cs typeface="Ubuntu Light"/>
              </a:rPr>
              <a:t>ontrol</a:t>
            </a:r>
          </a:p>
          <a:p>
            <a:pPr algn="ctr"/>
            <a:r>
              <a:rPr lang="en-US" dirty="0" smtClean="0">
                <a:latin typeface="Ubuntu Light"/>
                <a:cs typeface="Ubuntu Light"/>
              </a:rPr>
              <a:t>signal</a:t>
            </a:r>
          </a:p>
        </p:txBody>
      </p:sp>
      <p:cxnSp>
        <p:nvCxnSpPr>
          <p:cNvPr id="11" name="Straight Connector 10"/>
          <p:cNvCxnSpPr/>
          <p:nvPr/>
        </p:nvCxnSpPr>
        <p:spPr>
          <a:xfrm flipH="1">
            <a:off x="2603502" y="2232301"/>
            <a:ext cx="517283" cy="541820"/>
          </a:xfrm>
          <a:prstGeom prst="line">
            <a:avLst/>
          </a:prstGeom>
          <a:ln cap="rnd">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627910" y="2232301"/>
            <a:ext cx="546136" cy="541820"/>
          </a:xfrm>
          <a:prstGeom prst="line">
            <a:avLst/>
          </a:prstGeom>
          <a:ln cap="rnd">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6" name="Picture 5" descr="latex-image-1.pdf"/>
          <p:cNvPicPr>
            <a:picLocks noChangeAspect="1"/>
          </p:cNvPicPr>
          <p:nvPr/>
        </p:nvPicPr>
        <p:blipFill rotWithShape="1">
          <a:blip r:embed="rId3" cstate="print">
            <a:extLst>
              <a:ext uri="{28A0092B-C50C-407E-A947-70E740481C1C}">
                <a14:useLocalDpi xmlns:a14="http://schemas.microsoft.com/office/drawing/2010/main"/>
              </a:ext>
            </a:extLst>
          </a:blip>
          <a:srcRect r="65943"/>
          <a:stretch/>
        </p:blipFill>
        <p:spPr>
          <a:xfrm>
            <a:off x="2603500" y="1724301"/>
            <a:ext cx="1340822" cy="508000"/>
          </a:xfrm>
          <a:prstGeom prst="rect">
            <a:avLst/>
          </a:prstGeom>
        </p:spPr>
      </p:pic>
    </p:spTree>
    <p:extLst>
      <p:ext uri="{BB962C8B-B14F-4D97-AF65-F5344CB8AC3E}">
        <p14:creationId xmlns:p14="http://schemas.microsoft.com/office/powerpoint/2010/main" val="3456079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300"/>
                                        <p:tgtEl>
                                          <p:spTgt spid="11"/>
                                        </p:tgtEl>
                                      </p:cBhvr>
                                    </p:animEffect>
                                  </p:childTnLst>
                                </p:cTn>
                              </p:par>
                            </p:childTnLst>
                          </p:cTn>
                        </p:par>
                        <p:par>
                          <p:cTn id="13" fill="hold">
                            <p:stCondLst>
                              <p:cond delay="3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300"/>
                                        <p:tgtEl>
                                          <p:spTgt spid="12"/>
                                        </p:tgtEl>
                                      </p:cBhvr>
                                    </p:animEffect>
                                  </p:childTnLst>
                                </p:cTn>
                              </p:par>
                            </p:childTnLst>
                          </p:cTn>
                        </p:par>
                        <p:par>
                          <p:cTn id="22" fill="hold">
                            <p:stCondLst>
                              <p:cond delay="3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205846"/>
          </a:xfrm>
          <a:prstGeom prst="rect">
            <a:avLst/>
          </a:prstGeom>
        </p:spPr>
      </p:pic>
      <p:sp>
        <p:nvSpPr>
          <p:cNvPr id="3" name="TextBox 2"/>
          <p:cNvSpPr txBox="1"/>
          <p:nvPr/>
        </p:nvSpPr>
        <p:spPr>
          <a:xfrm>
            <a:off x="7211540" y="4803724"/>
            <a:ext cx="1896011" cy="276999"/>
          </a:xfrm>
          <a:prstGeom prst="rect">
            <a:avLst/>
          </a:prstGeom>
          <a:noFill/>
        </p:spPr>
        <p:txBody>
          <a:bodyPr wrap="square" rtlCol="0">
            <a:spAutoFit/>
          </a:bodyPr>
          <a:lstStyle/>
          <a:p>
            <a:pPr algn="r"/>
            <a:r>
              <a:rPr lang="en-US" sz="1200" b="1" dirty="0" smtClean="0">
                <a:solidFill>
                  <a:schemeClr val="bg1"/>
                </a:solidFill>
                <a:latin typeface="Ubuntu Light"/>
                <a:cs typeface="Ubuntu Light"/>
              </a:rPr>
              <a:t>[Autodesk </a:t>
            </a:r>
            <a:r>
              <a:rPr lang="en-US" sz="1200" b="1" dirty="0" err="1" smtClean="0">
                <a:solidFill>
                  <a:schemeClr val="bg1"/>
                </a:solidFill>
                <a:latin typeface="Ubuntu Light"/>
                <a:cs typeface="Ubuntu Light"/>
              </a:rPr>
              <a:t>Homestyler</a:t>
            </a:r>
            <a:r>
              <a:rPr lang="en-US" sz="1200" b="1" dirty="0" smtClean="0">
                <a:solidFill>
                  <a:schemeClr val="bg1"/>
                </a:solidFill>
                <a:latin typeface="Ubuntu Light"/>
                <a:cs typeface="Ubuntu Light"/>
              </a:rPr>
              <a:t>]</a:t>
            </a:r>
          </a:p>
        </p:txBody>
      </p:sp>
    </p:spTree>
    <p:extLst>
      <p:ext uri="{BB962C8B-B14F-4D97-AF65-F5344CB8AC3E}">
        <p14:creationId xmlns:p14="http://schemas.microsoft.com/office/powerpoint/2010/main" val="106412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8000"/>
          </a:blip>
          <a:stretch>
            <a:fillRect/>
          </a:stretch>
        </p:blipFill>
        <p:spPr>
          <a:xfrm>
            <a:off x="0" y="0"/>
            <a:ext cx="9144000" cy="5715000"/>
          </a:xfrm>
          <a:prstGeom prst="rect">
            <a:avLst/>
          </a:prstGeom>
        </p:spPr>
      </p:pic>
      <p:sp>
        <p:nvSpPr>
          <p:cNvPr id="2" name="Title 1"/>
          <p:cNvSpPr>
            <a:spLocks noGrp="1"/>
          </p:cNvSpPr>
          <p:nvPr>
            <p:ph type="title"/>
          </p:nvPr>
        </p:nvSpPr>
        <p:spPr/>
        <p:txBody>
          <a:bodyPr>
            <a:normAutofit fontScale="90000"/>
          </a:bodyPr>
          <a:lstStyle/>
          <a:p>
            <a:r>
              <a:rPr lang="en-US" dirty="0" smtClean="0"/>
              <a:t>Probabilistic Programming for Procedural Modeling</a:t>
            </a:r>
            <a:endParaRPr lang="en-US" dirty="0"/>
          </a:p>
        </p:txBody>
      </p:sp>
      <p:sp>
        <p:nvSpPr>
          <p:cNvPr id="5" name="TextBox 4"/>
          <p:cNvSpPr txBox="1"/>
          <p:nvPr/>
        </p:nvSpPr>
        <p:spPr>
          <a:xfrm>
            <a:off x="421831" y="1813042"/>
            <a:ext cx="8427671" cy="523220"/>
          </a:xfrm>
          <a:prstGeom prst="rect">
            <a:avLst/>
          </a:prstGeom>
          <a:noFill/>
        </p:spPr>
        <p:txBody>
          <a:bodyPr wrap="square" rtlCol="0">
            <a:spAutoFit/>
          </a:bodyPr>
          <a:lstStyle/>
          <a:p>
            <a:r>
              <a:rPr lang="en-US" sz="2800" dirty="0" smtClean="0">
                <a:latin typeface="Ubuntu Light"/>
                <a:cs typeface="Ubuntu Light"/>
              </a:rPr>
              <a:t>Insights from programming languages / compilers</a:t>
            </a:r>
          </a:p>
        </p:txBody>
      </p:sp>
      <p:sp>
        <p:nvSpPr>
          <p:cNvPr id="6" name="TextBox 5"/>
          <p:cNvSpPr txBox="1"/>
          <p:nvPr/>
        </p:nvSpPr>
        <p:spPr>
          <a:xfrm>
            <a:off x="421831" y="2961718"/>
            <a:ext cx="8427671" cy="523220"/>
          </a:xfrm>
          <a:prstGeom prst="rect">
            <a:avLst/>
          </a:prstGeom>
          <a:noFill/>
        </p:spPr>
        <p:txBody>
          <a:bodyPr wrap="square" rtlCol="0">
            <a:spAutoFit/>
          </a:bodyPr>
          <a:lstStyle/>
          <a:p>
            <a:r>
              <a:rPr lang="en-US" sz="2800" dirty="0" smtClean="0">
                <a:latin typeface="Ubuntu Light"/>
                <a:cs typeface="Ubuntu Light"/>
              </a:rPr>
              <a:t>Powerful representation</a:t>
            </a:r>
          </a:p>
        </p:txBody>
      </p:sp>
      <p:grpSp>
        <p:nvGrpSpPr>
          <p:cNvPr id="11" name="Group 10"/>
          <p:cNvGrpSpPr/>
          <p:nvPr/>
        </p:nvGrpSpPr>
        <p:grpSpPr>
          <a:xfrm>
            <a:off x="547221" y="3769693"/>
            <a:ext cx="3822615" cy="1139678"/>
            <a:chOff x="547221" y="3769693"/>
            <a:chExt cx="3822615" cy="1139678"/>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7271" y="3769693"/>
              <a:ext cx="3722565" cy="832337"/>
            </a:xfrm>
            <a:prstGeom prst="rect">
              <a:avLst/>
            </a:prstGeom>
          </p:spPr>
        </p:pic>
        <p:sp>
          <p:nvSpPr>
            <p:cNvPr id="8" name="TextBox 7"/>
            <p:cNvSpPr txBox="1"/>
            <p:nvPr/>
          </p:nvSpPr>
          <p:spPr>
            <a:xfrm>
              <a:off x="547221" y="4632372"/>
              <a:ext cx="2978778"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Kulkarni</a:t>
              </a:r>
              <a:r>
                <a:rPr lang="en-US" sz="1200" dirty="0" smtClean="0">
                  <a:latin typeface="Ubuntu Light"/>
                  <a:cs typeface="Ubuntu Light"/>
                </a:rPr>
                <a:t> et al. 2015]</a:t>
              </a:r>
            </a:p>
          </p:txBody>
        </p:sp>
      </p:grpSp>
      <p:grpSp>
        <p:nvGrpSpPr>
          <p:cNvPr id="12" name="Group 11"/>
          <p:cNvGrpSpPr/>
          <p:nvPr/>
        </p:nvGrpSpPr>
        <p:grpSpPr>
          <a:xfrm>
            <a:off x="5294106" y="3769693"/>
            <a:ext cx="2946926" cy="1139678"/>
            <a:chOff x="5294106" y="3769693"/>
            <a:chExt cx="2946926" cy="1139678"/>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61354" y="3769693"/>
              <a:ext cx="2879678" cy="832337"/>
            </a:xfrm>
            <a:prstGeom prst="rect">
              <a:avLst/>
            </a:prstGeom>
          </p:spPr>
        </p:pic>
        <p:sp>
          <p:nvSpPr>
            <p:cNvPr id="10" name="TextBox 9"/>
            <p:cNvSpPr txBox="1"/>
            <p:nvPr/>
          </p:nvSpPr>
          <p:spPr>
            <a:xfrm>
              <a:off x="5294106" y="4632372"/>
              <a:ext cx="1564726" cy="276999"/>
            </a:xfrm>
            <a:prstGeom prst="rect">
              <a:avLst/>
            </a:prstGeom>
            <a:noFill/>
          </p:spPr>
          <p:txBody>
            <a:bodyPr wrap="square" rtlCol="0">
              <a:spAutoFit/>
            </a:bodyPr>
            <a:lstStyle/>
            <a:p>
              <a:r>
                <a:rPr lang="en-US" sz="1200" dirty="0" smtClean="0">
                  <a:latin typeface="Ubuntu Light"/>
                  <a:cs typeface="Ubuntu Light"/>
                </a:rPr>
                <a:t>[Li et al. 2015]</a:t>
              </a:r>
            </a:p>
          </p:txBody>
        </p:sp>
      </p:grpSp>
    </p:spTree>
    <p:extLst>
      <p:ext uri="{BB962C8B-B14F-4D97-AF65-F5344CB8AC3E}">
        <p14:creationId xmlns:p14="http://schemas.microsoft.com/office/powerpoint/2010/main" val="5699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7476" y="279667"/>
            <a:ext cx="3955239" cy="857250"/>
          </a:xfrm>
        </p:spPr>
        <p:txBody>
          <a:bodyPr>
            <a:noAutofit/>
          </a:bodyPr>
          <a:lstStyle/>
          <a:p>
            <a:r>
              <a:rPr lang="en-US" sz="6600" dirty="0" smtClean="0"/>
              <a:t>Thanks!</a:t>
            </a:r>
            <a:endParaRPr lang="en-US" sz="6600" dirty="0"/>
          </a:p>
        </p:txBody>
      </p:sp>
      <p:pic>
        <p:nvPicPr>
          <p:cNvPr id="4" name="Picture 3"/>
          <p:cNvPicPr>
            <a:picLocks noChangeAspect="1"/>
          </p:cNvPicPr>
          <p:nvPr/>
        </p:nvPicPr>
        <p:blipFill>
          <a:blip r:embed="rId3"/>
          <a:stretch>
            <a:fillRect/>
          </a:stretch>
        </p:blipFill>
        <p:spPr>
          <a:xfrm>
            <a:off x="338083" y="3435799"/>
            <a:ext cx="1556058" cy="1556058"/>
          </a:xfrm>
          <a:prstGeom prst="rect">
            <a:avLst/>
          </a:prstGeom>
        </p:spPr>
      </p:pic>
      <p:sp>
        <p:nvSpPr>
          <p:cNvPr id="5" name="TextBox 4"/>
          <p:cNvSpPr txBox="1"/>
          <p:nvPr/>
        </p:nvSpPr>
        <p:spPr>
          <a:xfrm>
            <a:off x="265093" y="1532444"/>
            <a:ext cx="3965995" cy="646331"/>
          </a:xfrm>
          <a:prstGeom prst="rect">
            <a:avLst/>
          </a:prstGeom>
          <a:noFill/>
        </p:spPr>
        <p:txBody>
          <a:bodyPr wrap="square" rtlCol="0">
            <a:spAutoFit/>
          </a:bodyPr>
          <a:lstStyle/>
          <a:p>
            <a:r>
              <a:rPr lang="en-US" b="1" dirty="0" smtClean="0">
                <a:latin typeface="Ubuntu Light"/>
                <a:cs typeface="Ubuntu Light"/>
              </a:rPr>
              <a:t>Original Source Code:</a:t>
            </a:r>
          </a:p>
          <a:p>
            <a:r>
              <a:rPr lang="en-US" dirty="0">
                <a:latin typeface="Ubuntu Light"/>
                <a:cs typeface="Ubuntu Light"/>
              </a:rPr>
              <a:t>https://</a:t>
            </a:r>
            <a:r>
              <a:rPr lang="en-US" dirty="0" err="1">
                <a:latin typeface="Ubuntu Light"/>
                <a:cs typeface="Ubuntu Light"/>
              </a:rPr>
              <a:t>github.com</a:t>
            </a:r>
            <a:r>
              <a:rPr lang="en-US" dirty="0">
                <a:latin typeface="Ubuntu Light"/>
                <a:cs typeface="Ubuntu Light"/>
              </a:rPr>
              <a:t>/</a:t>
            </a:r>
            <a:r>
              <a:rPr lang="en-US" dirty="0" err="1" smtClean="0">
                <a:latin typeface="Ubuntu Light"/>
                <a:cs typeface="Ubuntu Light"/>
              </a:rPr>
              <a:t>dritchie</a:t>
            </a:r>
            <a:r>
              <a:rPr lang="en-US" dirty="0" smtClean="0">
                <a:latin typeface="Ubuntu Light"/>
                <a:cs typeface="Ubuntu Light"/>
              </a:rPr>
              <a:t>/</a:t>
            </a:r>
            <a:r>
              <a:rPr lang="en-US" dirty="0" err="1" smtClean="0">
                <a:latin typeface="Ubuntu Light"/>
                <a:cs typeface="Ubuntu Light"/>
              </a:rPr>
              <a:t>procmod</a:t>
            </a:r>
            <a:endParaRPr lang="en-US" dirty="0" smtClean="0">
              <a:latin typeface="Ubuntu Light"/>
              <a:cs typeface="Ubuntu Light"/>
            </a:endParaRPr>
          </a:p>
        </p:txBody>
      </p:sp>
      <p:sp>
        <p:nvSpPr>
          <p:cNvPr id="7" name="TextBox 6"/>
          <p:cNvSpPr txBox="1"/>
          <p:nvPr/>
        </p:nvSpPr>
        <p:spPr>
          <a:xfrm>
            <a:off x="265093" y="2421031"/>
            <a:ext cx="4277379" cy="646331"/>
          </a:xfrm>
          <a:prstGeom prst="rect">
            <a:avLst/>
          </a:prstGeom>
          <a:noFill/>
        </p:spPr>
        <p:txBody>
          <a:bodyPr wrap="square" rtlCol="0">
            <a:spAutoFit/>
          </a:bodyPr>
          <a:lstStyle/>
          <a:p>
            <a:r>
              <a:rPr lang="en-US" b="1" dirty="0" smtClean="0">
                <a:latin typeface="Ubuntu Light"/>
                <a:cs typeface="Ubuntu Light"/>
              </a:rPr>
              <a:t>Web Demo:</a:t>
            </a:r>
          </a:p>
          <a:p>
            <a:r>
              <a:rPr lang="en-US" dirty="0">
                <a:latin typeface="Ubuntu Light"/>
                <a:cs typeface="Ubuntu Light"/>
              </a:rPr>
              <a:t>https:/</a:t>
            </a:r>
            <a:r>
              <a:rPr lang="en-US" dirty="0" smtClean="0">
                <a:latin typeface="Ubuntu Light"/>
                <a:cs typeface="Ubuntu Light"/>
              </a:rPr>
              <a:t>/</a:t>
            </a:r>
            <a:r>
              <a:rPr lang="en-US" dirty="0" err="1" smtClean="0">
                <a:latin typeface="Ubuntu Light"/>
                <a:cs typeface="Ubuntu Light"/>
              </a:rPr>
              <a:t>dritchie.github.io</a:t>
            </a:r>
            <a:r>
              <a:rPr lang="en-US" dirty="0" smtClean="0">
                <a:latin typeface="Ubuntu Light"/>
                <a:cs typeface="Ubuntu Light"/>
              </a:rPr>
              <a:t>/web-</a:t>
            </a:r>
            <a:r>
              <a:rPr lang="en-US" dirty="0" err="1" smtClean="0">
                <a:latin typeface="Ubuntu Light"/>
                <a:cs typeface="Ubuntu Light"/>
              </a:rPr>
              <a:t>procmod</a:t>
            </a:r>
            <a:endParaRPr lang="en-US" dirty="0" smtClean="0">
              <a:latin typeface="Ubuntu Light"/>
              <a:cs typeface="Ubuntu Light"/>
            </a:endParaRPr>
          </a:p>
        </p:txBody>
      </p:sp>
      <p:pic>
        <p:nvPicPr>
          <p:cNvPr id="8" name="Picture 7"/>
          <p:cNvPicPr>
            <a:picLocks noChangeAspect="1"/>
          </p:cNvPicPr>
          <p:nvPr/>
        </p:nvPicPr>
        <p:blipFill>
          <a:blip r:embed="rId4"/>
          <a:stretch>
            <a:fillRect/>
          </a:stretch>
        </p:blipFill>
        <p:spPr>
          <a:xfrm>
            <a:off x="2343249" y="3435799"/>
            <a:ext cx="1556058" cy="1556058"/>
          </a:xfrm>
          <a:prstGeom prst="rect">
            <a:avLst/>
          </a:prstGeom>
        </p:spPr>
      </p:pic>
      <p:cxnSp>
        <p:nvCxnSpPr>
          <p:cNvPr id="12" name="Elbow Connector 11"/>
          <p:cNvCxnSpPr>
            <a:stCxn id="5" idx="1"/>
            <a:endCxn id="4" idx="1"/>
          </p:cNvCxnSpPr>
          <p:nvPr/>
        </p:nvCxnSpPr>
        <p:spPr>
          <a:xfrm rot="10800000" flipH="1" flipV="1">
            <a:off x="265093" y="1855610"/>
            <a:ext cx="72990" cy="2358218"/>
          </a:xfrm>
          <a:prstGeom prst="bentConnector3">
            <a:avLst>
              <a:gd name="adj1" fmla="val -176610"/>
            </a:avLst>
          </a:prstGeom>
          <a:ln w="127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a:endCxn id="8" idx="3"/>
          </p:cNvCxnSpPr>
          <p:nvPr/>
        </p:nvCxnSpPr>
        <p:spPr>
          <a:xfrm rot="5400000">
            <a:off x="3491967" y="3474705"/>
            <a:ext cx="1146464" cy="331783"/>
          </a:xfrm>
          <a:prstGeom prst="bentConnector2">
            <a:avLst/>
          </a:prstGeom>
          <a:ln w="127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29" name="Picture 28" descr="treeAvoid2.png"/>
          <p:cNvPicPr>
            <a:picLocks noChangeAspect="1"/>
          </p:cNvPicPr>
          <p:nvPr/>
        </p:nvPicPr>
        <p:blipFill rotWithShape="1">
          <a:blip r:embed="rId5" cstate="print">
            <a:extLst>
              <a:ext uri="{28A0092B-C50C-407E-A947-70E740481C1C}">
                <a14:useLocalDpi xmlns:a14="http://schemas.microsoft.com/office/drawing/2010/main"/>
              </a:ext>
            </a:extLst>
          </a:blip>
          <a:srcRect l="5650" r="2833"/>
          <a:stretch/>
        </p:blipFill>
        <p:spPr>
          <a:xfrm>
            <a:off x="4616157" y="0"/>
            <a:ext cx="4527843" cy="5143500"/>
          </a:xfrm>
          <a:prstGeom prst="rect">
            <a:avLst/>
          </a:prstGeom>
        </p:spPr>
      </p:pic>
    </p:spTree>
    <p:extLst>
      <p:ext uri="{BB962C8B-B14F-4D97-AF65-F5344CB8AC3E}">
        <p14:creationId xmlns:p14="http://schemas.microsoft.com/office/powerpoint/2010/main" val="3644551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“Garden Paths”</a:t>
            </a:r>
            <a:endParaRPr lang="en-US" dirty="0"/>
          </a:p>
        </p:txBody>
      </p:sp>
      <p:grpSp>
        <p:nvGrpSpPr>
          <p:cNvPr id="46" name="Group 45"/>
          <p:cNvGrpSpPr/>
          <p:nvPr/>
        </p:nvGrpSpPr>
        <p:grpSpPr>
          <a:xfrm>
            <a:off x="1165635" y="1642681"/>
            <a:ext cx="2395868" cy="2492339"/>
            <a:chOff x="1165635" y="1642681"/>
            <a:chExt cx="2395868" cy="2492339"/>
          </a:xfrm>
        </p:grpSpPr>
        <p:sp>
          <p:nvSpPr>
            <p:cNvPr id="12" name="Oval 11"/>
            <p:cNvSpPr/>
            <p:nvPr/>
          </p:nvSpPr>
          <p:spPr>
            <a:xfrm>
              <a:off x="1361460" y="1642681"/>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a:t>
              </a:r>
              <a:endParaRPr lang="en-US" dirty="0"/>
            </a:p>
          </p:txBody>
        </p:sp>
        <p:sp>
          <p:nvSpPr>
            <p:cNvPr id="13" name="Oval 12"/>
            <p:cNvSpPr/>
            <p:nvPr/>
          </p:nvSpPr>
          <p:spPr>
            <a:xfrm>
              <a:off x="3169852" y="1764049"/>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5</a:t>
              </a:r>
              <a:endParaRPr lang="en-US" dirty="0"/>
            </a:p>
          </p:txBody>
        </p:sp>
        <p:sp>
          <p:nvSpPr>
            <p:cNvPr id="14" name="Oval 13"/>
            <p:cNvSpPr/>
            <p:nvPr/>
          </p:nvSpPr>
          <p:spPr>
            <a:xfrm>
              <a:off x="2611163" y="2698740"/>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2</a:t>
              </a:r>
              <a:endParaRPr lang="en-US" dirty="0"/>
            </a:p>
          </p:txBody>
        </p:sp>
        <p:sp>
          <p:nvSpPr>
            <p:cNvPr id="15" name="Oval 14"/>
            <p:cNvSpPr/>
            <p:nvPr/>
          </p:nvSpPr>
          <p:spPr>
            <a:xfrm>
              <a:off x="1165635" y="3743369"/>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3</a:t>
              </a:r>
              <a:endParaRPr lang="en-US" dirty="0"/>
            </a:p>
          </p:txBody>
        </p:sp>
        <p:sp>
          <p:nvSpPr>
            <p:cNvPr id="16" name="Oval 15"/>
            <p:cNvSpPr/>
            <p:nvPr/>
          </p:nvSpPr>
          <p:spPr>
            <a:xfrm>
              <a:off x="1717659" y="2894565"/>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4</a:t>
              </a:r>
              <a:endParaRPr lang="en-US" dirty="0"/>
            </a:p>
          </p:txBody>
        </p:sp>
        <p:sp>
          <p:nvSpPr>
            <p:cNvPr id="17" name="Oval 16"/>
            <p:cNvSpPr/>
            <p:nvPr/>
          </p:nvSpPr>
          <p:spPr>
            <a:xfrm>
              <a:off x="2264409" y="3313477"/>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6</a:t>
              </a:r>
              <a:endParaRPr lang="en-US" dirty="0"/>
            </a:p>
          </p:txBody>
        </p:sp>
      </p:grpSp>
      <p:sp>
        <p:nvSpPr>
          <p:cNvPr id="23" name="TextBox 22"/>
          <p:cNvSpPr txBox="1"/>
          <p:nvPr/>
        </p:nvSpPr>
        <p:spPr>
          <a:xfrm>
            <a:off x="5540331" y="1439074"/>
            <a:ext cx="2193216" cy="461665"/>
          </a:xfrm>
          <a:prstGeom prst="rect">
            <a:avLst/>
          </a:prstGeom>
          <a:noFill/>
        </p:spPr>
        <p:txBody>
          <a:bodyPr wrap="square" rtlCol="0">
            <a:spAutoFit/>
          </a:bodyPr>
          <a:lstStyle/>
          <a:p>
            <a:r>
              <a:rPr lang="en-US" sz="2400" b="1" dirty="0" smtClean="0">
                <a:latin typeface="Ubuntu Light"/>
                <a:cs typeface="Ubuntu Light"/>
              </a:rPr>
              <a:t>Constraints</a:t>
            </a:r>
          </a:p>
        </p:txBody>
      </p:sp>
      <p:pic>
        <p:nvPicPr>
          <p:cNvPr id="25" name="Picture 2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04447" y="2132078"/>
            <a:ext cx="520700" cy="279400"/>
          </a:xfrm>
          <a:prstGeom prst="rect">
            <a:avLst/>
          </a:prstGeom>
        </p:spPr>
      </p:pic>
      <p:grpSp>
        <p:nvGrpSpPr>
          <p:cNvPr id="49" name="Group 48"/>
          <p:cNvGrpSpPr/>
          <p:nvPr/>
        </p:nvGrpSpPr>
        <p:grpSpPr>
          <a:xfrm>
            <a:off x="5439697" y="2286034"/>
            <a:ext cx="2808009" cy="461665"/>
            <a:chOff x="5439697" y="2286034"/>
            <a:chExt cx="2808009" cy="461665"/>
          </a:xfrm>
        </p:grpSpPr>
        <p:sp>
          <p:nvSpPr>
            <p:cNvPr id="18" name="Oval 17"/>
            <p:cNvSpPr/>
            <p:nvPr/>
          </p:nvSpPr>
          <p:spPr>
            <a:xfrm>
              <a:off x="6096280" y="2347378"/>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a:t>
              </a:r>
              <a:endParaRPr lang="en-US" dirty="0"/>
            </a:p>
          </p:txBody>
        </p:sp>
        <p:sp>
          <p:nvSpPr>
            <p:cNvPr id="19" name="Oval 18"/>
            <p:cNvSpPr/>
            <p:nvPr/>
          </p:nvSpPr>
          <p:spPr>
            <a:xfrm>
              <a:off x="7856055" y="2347378"/>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2</a:t>
              </a:r>
              <a:endParaRPr lang="en-US" dirty="0"/>
            </a:p>
          </p:txBody>
        </p:sp>
        <p:cxnSp>
          <p:nvCxnSpPr>
            <p:cNvPr id="21" name="Straight Arrow Connector 20"/>
            <p:cNvCxnSpPr/>
            <p:nvPr/>
          </p:nvCxnSpPr>
          <p:spPr>
            <a:xfrm>
              <a:off x="6506615" y="2542551"/>
              <a:ext cx="1320697" cy="0"/>
            </a:xfrm>
            <a:prstGeom prst="straightConnector1">
              <a:avLst/>
            </a:prstGeom>
            <a:ln w="38100" cmpd="sng">
              <a:solidFill>
                <a:srgbClr val="FFFFFF"/>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439697" y="2286034"/>
              <a:ext cx="450780" cy="461665"/>
            </a:xfrm>
            <a:prstGeom prst="rect">
              <a:avLst/>
            </a:prstGeom>
            <a:noFill/>
          </p:spPr>
          <p:txBody>
            <a:bodyPr wrap="square" rtlCol="0">
              <a:spAutoFit/>
            </a:bodyPr>
            <a:lstStyle/>
            <a:p>
              <a:r>
                <a:rPr lang="en-US" sz="2400" dirty="0" smtClean="0">
                  <a:latin typeface="Ubuntu Light"/>
                  <a:cs typeface="Ubuntu Light"/>
                </a:rPr>
                <a:t>1)</a:t>
              </a:r>
            </a:p>
          </p:txBody>
        </p:sp>
      </p:grpSp>
      <p:grpSp>
        <p:nvGrpSpPr>
          <p:cNvPr id="50" name="Group 49"/>
          <p:cNvGrpSpPr/>
          <p:nvPr/>
        </p:nvGrpSpPr>
        <p:grpSpPr>
          <a:xfrm>
            <a:off x="5439697" y="3392038"/>
            <a:ext cx="2808009" cy="1029196"/>
            <a:chOff x="5439697" y="3392038"/>
            <a:chExt cx="2808009" cy="1029196"/>
          </a:xfrm>
        </p:grpSpPr>
        <p:sp>
          <p:nvSpPr>
            <p:cNvPr id="44" name="Arc 43"/>
            <p:cNvSpPr/>
            <p:nvPr/>
          </p:nvSpPr>
          <p:spPr>
            <a:xfrm rot="18951535">
              <a:off x="6835162" y="3734394"/>
              <a:ext cx="686840" cy="686840"/>
            </a:xfrm>
            <a:prstGeom prst="arc">
              <a:avLst>
                <a:gd name="adj1" fmla="val 14365488"/>
                <a:gd name="adj2" fmla="val 1973257"/>
              </a:avLst>
            </a:pr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1</a:t>
              </a:r>
              <a:endParaRPr lang="en-US" dirty="0"/>
            </a:p>
          </p:txBody>
        </p:sp>
        <p:sp>
          <p:nvSpPr>
            <p:cNvPr id="27" name="Oval 26"/>
            <p:cNvSpPr/>
            <p:nvPr/>
          </p:nvSpPr>
          <p:spPr>
            <a:xfrm>
              <a:off x="6096280" y="3429212"/>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a:t>
              </a:r>
              <a:endParaRPr lang="en-US" dirty="0"/>
            </a:p>
          </p:txBody>
        </p:sp>
        <p:sp>
          <p:nvSpPr>
            <p:cNvPr id="28" name="Oval 27"/>
            <p:cNvSpPr/>
            <p:nvPr/>
          </p:nvSpPr>
          <p:spPr>
            <a:xfrm>
              <a:off x="6998535" y="3939194"/>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2</a:t>
              </a:r>
              <a:endParaRPr lang="en-US" dirty="0"/>
            </a:p>
          </p:txBody>
        </p:sp>
        <p:sp>
          <p:nvSpPr>
            <p:cNvPr id="29" name="Oval 28"/>
            <p:cNvSpPr/>
            <p:nvPr/>
          </p:nvSpPr>
          <p:spPr>
            <a:xfrm>
              <a:off x="7856055" y="3429212"/>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3</a:t>
              </a:r>
              <a:endParaRPr lang="en-US" dirty="0"/>
            </a:p>
          </p:txBody>
        </p:sp>
        <p:sp>
          <p:nvSpPr>
            <p:cNvPr id="30" name="TextBox 29"/>
            <p:cNvSpPr txBox="1"/>
            <p:nvPr/>
          </p:nvSpPr>
          <p:spPr>
            <a:xfrm>
              <a:off x="5439697" y="3392038"/>
              <a:ext cx="450780" cy="461665"/>
            </a:xfrm>
            <a:prstGeom prst="rect">
              <a:avLst/>
            </a:prstGeom>
            <a:noFill/>
          </p:spPr>
          <p:txBody>
            <a:bodyPr wrap="square" rtlCol="0">
              <a:spAutoFit/>
            </a:bodyPr>
            <a:lstStyle/>
            <a:p>
              <a:r>
                <a:rPr lang="en-US" sz="2400" dirty="0">
                  <a:latin typeface="Ubuntu Light"/>
                  <a:cs typeface="Ubuntu Light"/>
                </a:rPr>
                <a:t>2</a:t>
              </a:r>
              <a:r>
                <a:rPr lang="en-US" sz="2400" dirty="0" smtClean="0">
                  <a:latin typeface="Ubuntu Light"/>
                  <a:cs typeface="Ubuntu Light"/>
                </a:rPr>
                <a:t>)</a:t>
              </a:r>
            </a:p>
          </p:txBody>
        </p:sp>
        <p:cxnSp>
          <p:nvCxnSpPr>
            <p:cNvPr id="32" name="Straight Arrow Connector 31"/>
            <p:cNvCxnSpPr/>
            <p:nvPr/>
          </p:nvCxnSpPr>
          <p:spPr>
            <a:xfrm flipV="1">
              <a:off x="7425147" y="3705128"/>
              <a:ext cx="402165" cy="382364"/>
            </a:xfrm>
            <a:prstGeom prst="straightConnector1">
              <a:avLst/>
            </a:prstGeom>
            <a:ln w="38100" cap="rnd"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6506615" y="3743369"/>
              <a:ext cx="445794" cy="344124"/>
            </a:xfrm>
            <a:prstGeom prst="straightConnector1">
              <a:avLst/>
            </a:prstGeom>
            <a:ln w="38100" cap="rnd"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pic>
        <p:nvPicPr>
          <p:cNvPr id="45" name="Picture 44"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04447" y="3448100"/>
            <a:ext cx="520700" cy="177800"/>
          </a:xfrm>
          <a:prstGeom prst="rect">
            <a:avLst/>
          </a:prstGeom>
        </p:spPr>
      </p:pic>
    </p:spTree>
    <p:extLst>
      <p:ext uri="{BB962C8B-B14F-4D97-AF65-F5344CB8AC3E}">
        <p14:creationId xmlns:p14="http://schemas.microsoft.com/office/powerpoint/2010/main" val="319773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“Garden Paths”</a:t>
            </a:r>
            <a:endParaRPr lang="en-US" dirty="0"/>
          </a:p>
        </p:txBody>
      </p:sp>
      <p:sp>
        <p:nvSpPr>
          <p:cNvPr id="12" name="Oval 11"/>
          <p:cNvSpPr/>
          <p:nvPr/>
        </p:nvSpPr>
        <p:spPr>
          <a:xfrm>
            <a:off x="1134516" y="2136872"/>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6</a:t>
            </a:r>
            <a:endParaRPr lang="en-US" dirty="0"/>
          </a:p>
        </p:txBody>
      </p:sp>
      <p:sp>
        <p:nvSpPr>
          <p:cNvPr id="13" name="Oval 12"/>
          <p:cNvSpPr/>
          <p:nvPr/>
        </p:nvSpPr>
        <p:spPr>
          <a:xfrm>
            <a:off x="2268743" y="1591378"/>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a:t>
            </a:r>
            <a:endParaRPr lang="en-US" dirty="0"/>
          </a:p>
        </p:txBody>
      </p:sp>
      <p:sp>
        <p:nvSpPr>
          <p:cNvPr id="14" name="Oval 13"/>
          <p:cNvSpPr/>
          <p:nvPr/>
        </p:nvSpPr>
        <p:spPr>
          <a:xfrm>
            <a:off x="3348014" y="2249123"/>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2</a:t>
            </a:r>
            <a:endParaRPr lang="en-US" dirty="0"/>
          </a:p>
        </p:txBody>
      </p:sp>
      <p:sp>
        <p:nvSpPr>
          <p:cNvPr id="15" name="Oval 14"/>
          <p:cNvSpPr/>
          <p:nvPr/>
        </p:nvSpPr>
        <p:spPr>
          <a:xfrm>
            <a:off x="2220739" y="4008712"/>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4</a:t>
            </a:r>
            <a:endParaRPr lang="en-US" dirty="0"/>
          </a:p>
        </p:txBody>
      </p:sp>
      <p:sp>
        <p:nvSpPr>
          <p:cNvPr id="16" name="Oval 15"/>
          <p:cNvSpPr/>
          <p:nvPr/>
        </p:nvSpPr>
        <p:spPr>
          <a:xfrm>
            <a:off x="1134516" y="3372969"/>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5</a:t>
            </a:r>
            <a:endParaRPr lang="en-US" dirty="0"/>
          </a:p>
        </p:txBody>
      </p:sp>
      <p:sp>
        <p:nvSpPr>
          <p:cNvPr id="17" name="Oval 16"/>
          <p:cNvSpPr/>
          <p:nvPr/>
        </p:nvSpPr>
        <p:spPr>
          <a:xfrm>
            <a:off x="3252658" y="3543486"/>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3</a:t>
            </a:r>
            <a:endParaRPr lang="en-US" dirty="0"/>
          </a:p>
        </p:txBody>
      </p:sp>
      <p:sp>
        <p:nvSpPr>
          <p:cNvPr id="24" name="Arc 23"/>
          <p:cNvSpPr/>
          <p:nvPr/>
        </p:nvSpPr>
        <p:spPr>
          <a:xfrm rot="18951535">
            <a:off x="6835162" y="3734394"/>
            <a:ext cx="686840" cy="686840"/>
          </a:xfrm>
          <a:prstGeom prst="arc">
            <a:avLst>
              <a:gd name="adj1" fmla="val 14365488"/>
              <a:gd name="adj2" fmla="val 1973257"/>
            </a:avLst>
          </a:pr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1</a:t>
            </a:r>
            <a:endParaRPr lang="en-US" dirty="0"/>
          </a:p>
        </p:txBody>
      </p:sp>
      <p:sp>
        <p:nvSpPr>
          <p:cNvPr id="31" name="Oval 30"/>
          <p:cNvSpPr/>
          <p:nvPr/>
        </p:nvSpPr>
        <p:spPr>
          <a:xfrm>
            <a:off x="6096280" y="2347378"/>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a:t>
            </a:r>
            <a:endParaRPr lang="en-US" dirty="0"/>
          </a:p>
        </p:txBody>
      </p:sp>
      <p:sp>
        <p:nvSpPr>
          <p:cNvPr id="33" name="Oval 32"/>
          <p:cNvSpPr/>
          <p:nvPr/>
        </p:nvSpPr>
        <p:spPr>
          <a:xfrm>
            <a:off x="7856055" y="2347378"/>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2</a:t>
            </a:r>
            <a:endParaRPr lang="en-US" dirty="0"/>
          </a:p>
        </p:txBody>
      </p:sp>
      <p:cxnSp>
        <p:nvCxnSpPr>
          <p:cNvPr id="34" name="Straight Arrow Connector 33"/>
          <p:cNvCxnSpPr/>
          <p:nvPr/>
        </p:nvCxnSpPr>
        <p:spPr>
          <a:xfrm>
            <a:off x="6506615" y="2542551"/>
            <a:ext cx="1320697" cy="0"/>
          </a:xfrm>
          <a:prstGeom prst="straightConnector1">
            <a:avLst/>
          </a:prstGeom>
          <a:ln w="38100" cmpd="sng">
            <a:solidFill>
              <a:srgbClr val="FFFFFF"/>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540331" y="1439074"/>
            <a:ext cx="2193216" cy="461665"/>
          </a:xfrm>
          <a:prstGeom prst="rect">
            <a:avLst/>
          </a:prstGeom>
          <a:noFill/>
        </p:spPr>
        <p:txBody>
          <a:bodyPr wrap="square" rtlCol="0">
            <a:spAutoFit/>
          </a:bodyPr>
          <a:lstStyle/>
          <a:p>
            <a:r>
              <a:rPr lang="en-US" sz="2400" b="1" dirty="0" smtClean="0">
                <a:latin typeface="Ubuntu Light"/>
                <a:cs typeface="Ubuntu Light"/>
              </a:rPr>
              <a:t>Constraints</a:t>
            </a:r>
          </a:p>
        </p:txBody>
      </p:sp>
      <p:pic>
        <p:nvPicPr>
          <p:cNvPr id="36" name="Picture 3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04447" y="2132078"/>
            <a:ext cx="520700" cy="279400"/>
          </a:xfrm>
          <a:prstGeom prst="rect">
            <a:avLst/>
          </a:prstGeom>
        </p:spPr>
      </p:pic>
      <p:sp>
        <p:nvSpPr>
          <p:cNvPr id="38" name="TextBox 37"/>
          <p:cNvSpPr txBox="1"/>
          <p:nvPr/>
        </p:nvSpPr>
        <p:spPr>
          <a:xfrm>
            <a:off x="5439697" y="2286034"/>
            <a:ext cx="450780" cy="461665"/>
          </a:xfrm>
          <a:prstGeom prst="rect">
            <a:avLst/>
          </a:prstGeom>
          <a:noFill/>
        </p:spPr>
        <p:txBody>
          <a:bodyPr wrap="square" rtlCol="0">
            <a:spAutoFit/>
          </a:bodyPr>
          <a:lstStyle/>
          <a:p>
            <a:r>
              <a:rPr lang="en-US" sz="2400" dirty="0" smtClean="0">
                <a:latin typeface="Ubuntu Light"/>
                <a:cs typeface="Ubuntu Light"/>
              </a:rPr>
              <a:t>1)</a:t>
            </a:r>
          </a:p>
        </p:txBody>
      </p:sp>
      <p:sp>
        <p:nvSpPr>
          <p:cNvPr id="39" name="Oval 38"/>
          <p:cNvSpPr/>
          <p:nvPr/>
        </p:nvSpPr>
        <p:spPr>
          <a:xfrm>
            <a:off x="6096280" y="3429212"/>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a:t>
            </a:r>
            <a:endParaRPr lang="en-US" dirty="0"/>
          </a:p>
        </p:txBody>
      </p:sp>
      <p:sp>
        <p:nvSpPr>
          <p:cNvPr id="40" name="Oval 39"/>
          <p:cNvSpPr/>
          <p:nvPr/>
        </p:nvSpPr>
        <p:spPr>
          <a:xfrm>
            <a:off x="6998535" y="3939194"/>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2</a:t>
            </a:r>
            <a:endParaRPr lang="en-US" dirty="0"/>
          </a:p>
        </p:txBody>
      </p:sp>
      <p:sp>
        <p:nvSpPr>
          <p:cNvPr id="41" name="Oval 40"/>
          <p:cNvSpPr/>
          <p:nvPr/>
        </p:nvSpPr>
        <p:spPr>
          <a:xfrm>
            <a:off x="7856055" y="3429212"/>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3</a:t>
            </a:r>
            <a:endParaRPr lang="en-US" dirty="0"/>
          </a:p>
        </p:txBody>
      </p:sp>
      <p:sp>
        <p:nvSpPr>
          <p:cNvPr id="42" name="TextBox 41"/>
          <p:cNvSpPr txBox="1"/>
          <p:nvPr/>
        </p:nvSpPr>
        <p:spPr>
          <a:xfrm>
            <a:off x="5439697" y="3392038"/>
            <a:ext cx="450780" cy="461665"/>
          </a:xfrm>
          <a:prstGeom prst="rect">
            <a:avLst/>
          </a:prstGeom>
          <a:noFill/>
        </p:spPr>
        <p:txBody>
          <a:bodyPr wrap="square" rtlCol="0">
            <a:spAutoFit/>
          </a:bodyPr>
          <a:lstStyle/>
          <a:p>
            <a:r>
              <a:rPr lang="en-US" sz="2400" dirty="0">
                <a:latin typeface="Ubuntu Light"/>
                <a:cs typeface="Ubuntu Light"/>
              </a:rPr>
              <a:t>2</a:t>
            </a:r>
            <a:r>
              <a:rPr lang="en-US" sz="2400" dirty="0" smtClean="0">
                <a:latin typeface="Ubuntu Light"/>
                <a:cs typeface="Ubuntu Light"/>
              </a:rPr>
              <a:t>)</a:t>
            </a:r>
          </a:p>
        </p:txBody>
      </p:sp>
      <p:cxnSp>
        <p:nvCxnSpPr>
          <p:cNvPr id="43" name="Straight Arrow Connector 42"/>
          <p:cNvCxnSpPr/>
          <p:nvPr/>
        </p:nvCxnSpPr>
        <p:spPr>
          <a:xfrm flipV="1">
            <a:off x="7425147" y="3705128"/>
            <a:ext cx="402165" cy="382364"/>
          </a:xfrm>
          <a:prstGeom prst="straightConnector1">
            <a:avLst/>
          </a:prstGeom>
          <a:ln w="38100" cap="rnd"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6506615" y="3743369"/>
            <a:ext cx="445794" cy="344124"/>
          </a:xfrm>
          <a:prstGeom prst="straightConnector1">
            <a:avLst/>
          </a:prstGeom>
          <a:ln w="38100" cap="rnd"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47" name="Picture 46"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04447" y="3448100"/>
            <a:ext cx="520700" cy="177800"/>
          </a:xfrm>
          <a:prstGeom prst="rect">
            <a:avLst/>
          </a:prstGeom>
        </p:spPr>
      </p:pic>
    </p:spTree>
    <p:extLst>
      <p:ext uri="{BB962C8B-B14F-4D97-AF65-F5344CB8AC3E}">
        <p14:creationId xmlns:p14="http://schemas.microsoft.com/office/powerpoint/2010/main" val="230416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“Garden Paths”</a:t>
            </a:r>
            <a:endParaRPr lang="en-US" dirty="0"/>
          </a:p>
        </p:txBody>
      </p:sp>
      <p:sp>
        <p:nvSpPr>
          <p:cNvPr id="12" name="Oval 11"/>
          <p:cNvSpPr/>
          <p:nvPr/>
        </p:nvSpPr>
        <p:spPr>
          <a:xfrm>
            <a:off x="410667" y="2705715"/>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a:t>
            </a:r>
            <a:endParaRPr lang="en-US" dirty="0"/>
          </a:p>
        </p:txBody>
      </p:sp>
      <p:sp>
        <p:nvSpPr>
          <p:cNvPr id="13" name="Oval 12"/>
          <p:cNvSpPr/>
          <p:nvPr/>
        </p:nvSpPr>
        <p:spPr>
          <a:xfrm>
            <a:off x="3443217" y="2705715"/>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4</a:t>
            </a:r>
            <a:endParaRPr lang="en-US" dirty="0"/>
          </a:p>
        </p:txBody>
      </p:sp>
      <p:sp>
        <p:nvSpPr>
          <p:cNvPr id="14" name="Oval 13"/>
          <p:cNvSpPr/>
          <p:nvPr/>
        </p:nvSpPr>
        <p:spPr>
          <a:xfrm>
            <a:off x="2432367" y="2705715"/>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3</a:t>
            </a:r>
            <a:endParaRPr lang="en-US" dirty="0"/>
          </a:p>
        </p:txBody>
      </p:sp>
      <p:sp>
        <p:nvSpPr>
          <p:cNvPr id="15" name="Oval 14"/>
          <p:cNvSpPr/>
          <p:nvPr/>
        </p:nvSpPr>
        <p:spPr>
          <a:xfrm>
            <a:off x="2432367" y="2962224"/>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6</a:t>
            </a:r>
            <a:endParaRPr lang="en-US" dirty="0"/>
          </a:p>
        </p:txBody>
      </p:sp>
      <p:sp>
        <p:nvSpPr>
          <p:cNvPr id="16" name="Oval 15"/>
          <p:cNvSpPr/>
          <p:nvPr/>
        </p:nvSpPr>
        <p:spPr>
          <a:xfrm>
            <a:off x="1421517" y="2705715"/>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2</a:t>
            </a:r>
            <a:endParaRPr lang="en-US" dirty="0"/>
          </a:p>
        </p:txBody>
      </p:sp>
      <p:sp>
        <p:nvSpPr>
          <p:cNvPr id="17" name="Oval 16"/>
          <p:cNvSpPr/>
          <p:nvPr/>
        </p:nvSpPr>
        <p:spPr>
          <a:xfrm>
            <a:off x="4454068" y="2705715"/>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5</a:t>
            </a:r>
            <a:endParaRPr lang="en-US" dirty="0"/>
          </a:p>
        </p:txBody>
      </p:sp>
      <p:sp>
        <p:nvSpPr>
          <p:cNvPr id="24" name="Arc 23"/>
          <p:cNvSpPr/>
          <p:nvPr/>
        </p:nvSpPr>
        <p:spPr>
          <a:xfrm rot="18951535">
            <a:off x="6835162" y="3734394"/>
            <a:ext cx="686840" cy="686840"/>
          </a:xfrm>
          <a:prstGeom prst="arc">
            <a:avLst>
              <a:gd name="adj1" fmla="val 14365488"/>
              <a:gd name="adj2" fmla="val 1973257"/>
            </a:avLst>
          </a:pr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1</a:t>
            </a:r>
            <a:endParaRPr lang="en-US" dirty="0"/>
          </a:p>
        </p:txBody>
      </p:sp>
      <p:sp>
        <p:nvSpPr>
          <p:cNvPr id="31" name="Oval 30"/>
          <p:cNvSpPr/>
          <p:nvPr/>
        </p:nvSpPr>
        <p:spPr>
          <a:xfrm>
            <a:off x="6096280" y="2347378"/>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a:t>
            </a:r>
            <a:endParaRPr lang="en-US" dirty="0"/>
          </a:p>
        </p:txBody>
      </p:sp>
      <p:sp>
        <p:nvSpPr>
          <p:cNvPr id="33" name="Oval 32"/>
          <p:cNvSpPr/>
          <p:nvPr/>
        </p:nvSpPr>
        <p:spPr>
          <a:xfrm>
            <a:off x="7856055" y="2347378"/>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2</a:t>
            </a:r>
            <a:endParaRPr lang="en-US" dirty="0"/>
          </a:p>
        </p:txBody>
      </p:sp>
      <p:cxnSp>
        <p:nvCxnSpPr>
          <p:cNvPr id="34" name="Straight Arrow Connector 33"/>
          <p:cNvCxnSpPr/>
          <p:nvPr/>
        </p:nvCxnSpPr>
        <p:spPr>
          <a:xfrm>
            <a:off x="6506615" y="2542551"/>
            <a:ext cx="1320697" cy="0"/>
          </a:xfrm>
          <a:prstGeom prst="straightConnector1">
            <a:avLst/>
          </a:prstGeom>
          <a:ln w="38100" cmpd="sng">
            <a:solidFill>
              <a:srgbClr val="FFFFFF"/>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540331" y="1439074"/>
            <a:ext cx="2193216" cy="461665"/>
          </a:xfrm>
          <a:prstGeom prst="rect">
            <a:avLst/>
          </a:prstGeom>
          <a:noFill/>
        </p:spPr>
        <p:txBody>
          <a:bodyPr wrap="square" rtlCol="0">
            <a:spAutoFit/>
          </a:bodyPr>
          <a:lstStyle/>
          <a:p>
            <a:r>
              <a:rPr lang="en-US" sz="2400" b="1" dirty="0" smtClean="0">
                <a:latin typeface="Ubuntu Light"/>
                <a:cs typeface="Ubuntu Light"/>
              </a:rPr>
              <a:t>Constraints</a:t>
            </a:r>
          </a:p>
        </p:txBody>
      </p:sp>
      <p:pic>
        <p:nvPicPr>
          <p:cNvPr id="36" name="Picture 3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04447" y="2132078"/>
            <a:ext cx="520700" cy="279400"/>
          </a:xfrm>
          <a:prstGeom prst="rect">
            <a:avLst/>
          </a:prstGeom>
        </p:spPr>
      </p:pic>
      <p:sp>
        <p:nvSpPr>
          <p:cNvPr id="38" name="TextBox 37"/>
          <p:cNvSpPr txBox="1"/>
          <p:nvPr/>
        </p:nvSpPr>
        <p:spPr>
          <a:xfrm>
            <a:off x="5439697" y="2286034"/>
            <a:ext cx="450780" cy="461665"/>
          </a:xfrm>
          <a:prstGeom prst="rect">
            <a:avLst/>
          </a:prstGeom>
          <a:noFill/>
        </p:spPr>
        <p:txBody>
          <a:bodyPr wrap="square" rtlCol="0">
            <a:spAutoFit/>
          </a:bodyPr>
          <a:lstStyle/>
          <a:p>
            <a:r>
              <a:rPr lang="en-US" sz="2400" dirty="0" smtClean="0">
                <a:latin typeface="Ubuntu Light"/>
                <a:cs typeface="Ubuntu Light"/>
              </a:rPr>
              <a:t>1)</a:t>
            </a:r>
          </a:p>
        </p:txBody>
      </p:sp>
      <p:sp>
        <p:nvSpPr>
          <p:cNvPr id="39" name="Oval 38"/>
          <p:cNvSpPr/>
          <p:nvPr/>
        </p:nvSpPr>
        <p:spPr>
          <a:xfrm>
            <a:off x="6096280" y="3429212"/>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a:t>
            </a:r>
            <a:endParaRPr lang="en-US" dirty="0"/>
          </a:p>
        </p:txBody>
      </p:sp>
      <p:sp>
        <p:nvSpPr>
          <p:cNvPr id="40" name="Oval 39"/>
          <p:cNvSpPr/>
          <p:nvPr/>
        </p:nvSpPr>
        <p:spPr>
          <a:xfrm>
            <a:off x="6998535" y="3939194"/>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2</a:t>
            </a:r>
            <a:endParaRPr lang="en-US" dirty="0"/>
          </a:p>
        </p:txBody>
      </p:sp>
      <p:sp>
        <p:nvSpPr>
          <p:cNvPr id="41" name="Oval 40"/>
          <p:cNvSpPr/>
          <p:nvPr/>
        </p:nvSpPr>
        <p:spPr>
          <a:xfrm>
            <a:off x="7856055" y="3429212"/>
            <a:ext cx="391651" cy="39165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3</a:t>
            </a:r>
            <a:endParaRPr lang="en-US" dirty="0"/>
          </a:p>
        </p:txBody>
      </p:sp>
      <p:sp>
        <p:nvSpPr>
          <p:cNvPr id="42" name="TextBox 41"/>
          <p:cNvSpPr txBox="1"/>
          <p:nvPr/>
        </p:nvSpPr>
        <p:spPr>
          <a:xfrm>
            <a:off x="5439697" y="3392038"/>
            <a:ext cx="450780" cy="461665"/>
          </a:xfrm>
          <a:prstGeom prst="rect">
            <a:avLst/>
          </a:prstGeom>
          <a:noFill/>
        </p:spPr>
        <p:txBody>
          <a:bodyPr wrap="square" rtlCol="0">
            <a:spAutoFit/>
          </a:bodyPr>
          <a:lstStyle/>
          <a:p>
            <a:r>
              <a:rPr lang="en-US" sz="2400" dirty="0">
                <a:latin typeface="Ubuntu Light"/>
                <a:cs typeface="Ubuntu Light"/>
              </a:rPr>
              <a:t>2</a:t>
            </a:r>
            <a:r>
              <a:rPr lang="en-US" sz="2400" dirty="0" smtClean="0">
                <a:latin typeface="Ubuntu Light"/>
                <a:cs typeface="Ubuntu Light"/>
              </a:rPr>
              <a:t>)</a:t>
            </a:r>
          </a:p>
        </p:txBody>
      </p:sp>
      <p:cxnSp>
        <p:nvCxnSpPr>
          <p:cNvPr id="43" name="Straight Arrow Connector 42"/>
          <p:cNvCxnSpPr/>
          <p:nvPr/>
        </p:nvCxnSpPr>
        <p:spPr>
          <a:xfrm flipV="1">
            <a:off x="7425147" y="3705128"/>
            <a:ext cx="402165" cy="382364"/>
          </a:xfrm>
          <a:prstGeom prst="straightConnector1">
            <a:avLst/>
          </a:prstGeom>
          <a:ln w="38100" cap="rnd"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6506615" y="3743369"/>
            <a:ext cx="445794" cy="344124"/>
          </a:xfrm>
          <a:prstGeom prst="straightConnector1">
            <a:avLst/>
          </a:prstGeom>
          <a:ln w="38100" cap="rnd"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47" name="Picture 46"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04447" y="3448100"/>
            <a:ext cx="520700" cy="177800"/>
          </a:xfrm>
          <a:prstGeom prst="rect">
            <a:avLst/>
          </a:prstGeom>
        </p:spPr>
      </p:pic>
    </p:spTree>
    <p:extLst>
      <p:ext uri="{BB962C8B-B14F-4D97-AF65-F5344CB8AC3E}">
        <p14:creationId xmlns:p14="http://schemas.microsoft.com/office/powerpoint/2010/main" val="854654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Inference</a:t>
            </a:r>
            <a:endParaRPr lang="en-US" dirty="0"/>
          </a:p>
        </p:txBody>
      </p:sp>
      <p:grpSp>
        <p:nvGrpSpPr>
          <p:cNvPr id="16" name="Group 15"/>
          <p:cNvGrpSpPr/>
          <p:nvPr/>
        </p:nvGrpSpPr>
        <p:grpSpPr>
          <a:xfrm>
            <a:off x="4429558" y="2232297"/>
            <a:ext cx="812872" cy="802790"/>
            <a:chOff x="4343090" y="2232298"/>
            <a:chExt cx="970912" cy="802790"/>
          </a:xfrm>
        </p:grpSpPr>
        <p:grpSp>
          <p:nvGrpSpPr>
            <p:cNvPr id="11" name="Group 10"/>
            <p:cNvGrpSpPr/>
            <p:nvPr/>
          </p:nvGrpSpPr>
          <p:grpSpPr>
            <a:xfrm>
              <a:off x="4343090" y="2232298"/>
              <a:ext cx="970912" cy="433458"/>
              <a:chOff x="4343090" y="2232298"/>
              <a:chExt cx="970912" cy="433458"/>
            </a:xfrm>
          </p:grpSpPr>
          <p:sp>
            <p:nvSpPr>
              <p:cNvPr id="5" name="Left Bracket 4"/>
              <p:cNvSpPr/>
              <p:nvPr/>
            </p:nvSpPr>
            <p:spPr>
              <a:xfrm rot="16200000">
                <a:off x="4783033" y="1792355"/>
                <a:ext cx="91025" cy="970912"/>
              </a:xfrm>
              <a:prstGeom prst="leftBracket">
                <a:avLst/>
              </a:pr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p:cNvCxnSpPr/>
              <p:nvPr/>
            </p:nvCxnSpPr>
            <p:spPr>
              <a:xfrm>
                <a:off x="4817708" y="2323324"/>
                <a:ext cx="0" cy="342432"/>
              </a:xfrm>
              <a:prstGeom prst="line">
                <a:avLst/>
              </a:prstGeom>
              <a:ln cap="rnd">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4361526" y="2665756"/>
              <a:ext cx="912363" cy="369332"/>
            </a:xfrm>
            <a:prstGeom prst="rect">
              <a:avLst/>
            </a:prstGeom>
            <a:noFill/>
          </p:spPr>
          <p:txBody>
            <a:bodyPr wrap="square" rtlCol="0">
              <a:spAutoFit/>
            </a:bodyPr>
            <a:lstStyle/>
            <a:p>
              <a:pPr algn="ctr"/>
              <a:r>
                <a:rPr lang="en-US" dirty="0" smtClean="0">
                  <a:latin typeface="Ubuntu Light"/>
                  <a:cs typeface="Ubuntu Light"/>
                </a:rPr>
                <a:t>prior</a:t>
              </a:r>
            </a:p>
          </p:txBody>
        </p:sp>
      </p:grpSp>
      <p:grpSp>
        <p:nvGrpSpPr>
          <p:cNvPr id="17" name="Group 16"/>
          <p:cNvGrpSpPr/>
          <p:nvPr/>
        </p:nvGrpSpPr>
        <p:grpSpPr>
          <a:xfrm>
            <a:off x="5318338" y="2232300"/>
            <a:ext cx="1222165" cy="808266"/>
            <a:chOff x="5384046" y="2232300"/>
            <a:chExt cx="1400025" cy="808266"/>
          </a:xfrm>
        </p:grpSpPr>
        <p:grpSp>
          <p:nvGrpSpPr>
            <p:cNvPr id="12" name="Group 11"/>
            <p:cNvGrpSpPr/>
            <p:nvPr/>
          </p:nvGrpSpPr>
          <p:grpSpPr>
            <a:xfrm>
              <a:off x="5384046" y="2232300"/>
              <a:ext cx="1325636" cy="433458"/>
              <a:chOff x="4343090" y="2232298"/>
              <a:chExt cx="970912" cy="433458"/>
            </a:xfrm>
          </p:grpSpPr>
          <p:sp>
            <p:nvSpPr>
              <p:cNvPr id="13" name="Left Bracket 12"/>
              <p:cNvSpPr/>
              <p:nvPr/>
            </p:nvSpPr>
            <p:spPr>
              <a:xfrm rot="16200000">
                <a:off x="4783033" y="1792355"/>
                <a:ext cx="91025" cy="970912"/>
              </a:xfrm>
              <a:prstGeom prst="leftBracket">
                <a:avLst/>
              </a:pr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a:off x="4817708" y="2323324"/>
                <a:ext cx="0" cy="342432"/>
              </a:xfrm>
              <a:prstGeom prst="line">
                <a:avLst/>
              </a:prstGeom>
              <a:ln cap="rnd">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5424886" y="2671234"/>
              <a:ext cx="1359185" cy="369332"/>
            </a:xfrm>
            <a:prstGeom prst="rect">
              <a:avLst/>
            </a:prstGeom>
            <a:noFill/>
          </p:spPr>
          <p:txBody>
            <a:bodyPr wrap="square" rtlCol="0">
              <a:spAutoFit/>
            </a:bodyPr>
            <a:lstStyle/>
            <a:p>
              <a:pPr algn="ctr"/>
              <a:r>
                <a:rPr lang="en-US" dirty="0" smtClean="0">
                  <a:latin typeface="Ubuntu Light"/>
                  <a:cs typeface="Ubuntu Light"/>
                </a:rPr>
                <a:t>likelihood</a:t>
              </a:r>
            </a:p>
          </p:txBody>
        </p:sp>
      </p:grpSp>
      <p:pic>
        <p:nvPicPr>
          <p:cNvPr id="18" name="Picture 1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26539" y="3072556"/>
            <a:ext cx="2115893" cy="1936388"/>
          </a:xfrm>
          <a:prstGeom prst="rect">
            <a:avLst/>
          </a:prstGeom>
        </p:spPr>
      </p:pic>
      <p:pic>
        <p:nvPicPr>
          <p:cNvPr id="19" name="Picture 18"/>
          <p:cNvPicPr>
            <a:picLocks noChangeAspect="1"/>
          </p:cNvPicPr>
          <p:nvPr/>
        </p:nvPicPr>
        <p:blipFill rotWithShape="1">
          <a:blip r:embed="rId4"/>
          <a:srcRect/>
          <a:stretch/>
        </p:blipFill>
        <p:spPr>
          <a:xfrm>
            <a:off x="5396346" y="3059550"/>
            <a:ext cx="1837801" cy="196400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0520" y="3072556"/>
            <a:ext cx="1985084" cy="1936388"/>
          </a:xfrm>
          <a:prstGeom prst="rect">
            <a:avLst/>
          </a:prstGeom>
        </p:spPr>
      </p:pic>
      <p:pic>
        <p:nvPicPr>
          <p:cNvPr id="24" name="Picture 23"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03500" y="1724301"/>
            <a:ext cx="3937000" cy="508000"/>
          </a:xfrm>
          <a:prstGeom prst="rect">
            <a:avLst/>
          </a:prstGeom>
        </p:spPr>
      </p:pic>
      <p:pic>
        <p:nvPicPr>
          <p:cNvPr id="25" name="Picture 24" descr="latex-image-1.pdf"/>
          <p:cNvPicPr>
            <a:picLocks noChangeAspect="1"/>
          </p:cNvPicPr>
          <p:nvPr/>
        </p:nvPicPr>
        <p:blipFill rotWithShape="1">
          <a:blip r:embed="rId6" cstate="print">
            <a:extLst>
              <a:ext uri="{28A0092B-C50C-407E-A947-70E740481C1C}">
                <a14:useLocalDpi xmlns:a14="http://schemas.microsoft.com/office/drawing/2010/main"/>
              </a:ext>
            </a:extLst>
          </a:blip>
          <a:srcRect l="33009" r="52899"/>
          <a:stretch/>
        </p:blipFill>
        <p:spPr>
          <a:xfrm>
            <a:off x="2266901" y="3610527"/>
            <a:ext cx="942234" cy="86274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26541" y="3072556"/>
            <a:ext cx="2115891" cy="1110319"/>
          </a:xfrm>
          <a:prstGeom prst="rect">
            <a:avLst/>
          </a:prstGeom>
        </p:spPr>
      </p:pic>
    </p:spTree>
    <p:extLst>
      <p:ext uri="{BB962C8B-B14F-4D97-AF65-F5344CB8AC3E}">
        <p14:creationId xmlns:p14="http://schemas.microsoft.com/office/powerpoint/2010/main" val="347813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300"/>
                                        <p:tgtEl>
                                          <p:spTgt spid="4"/>
                                        </p:tgtEl>
                                      </p:cBhvr>
                                    </p:animEffect>
                                    <p:set>
                                      <p:cBhvr>
                                        <p:cTn id="17" dur="1" fill="hold">
                                          <p:stCondLst>
                                            <p:cond delay="299"/>
                                          </p:stCondLst>
                                        </p:cTn>
                                        <p:tgtEl>
                                          <p:spTgt spid="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Inference</a:t>
            </a:r>
            <a:endParaRPr lang="en-US" dirty="0"/>
          </a:p>
        </p:txBody>
      </p:sp>
      <p:grpSp>
        <p:nvGrpSpPr>
          <p:cNvPr id="8" name="Group 7"/>
          <p:cNvGrpSpPr/>
          <p:nvPr/>
        </p:nvGrpSpPr>
        <p:grpSpPr>
          <a:xfrm>
            <a:off x="296842" y="2791717"/>
            <a:ext cx="2058762" cy="2217227"/>
            <a:chOff x="383522" y="2791716"/>
            <a:chExt cx="2058762" cy="2217227"/>
          </a:xfrm>
        </p:grpSpPr>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3072555"/>
              <a:ext cx="1985084" cy="1936388"/>
            </a:xfrm>
            <a:prstGeom prst="rect">
              <a:avLst/>
            </a:prstGeom>
          </p:spPr>
        </p:pic>
        <p:sp>
          <p:nvSpPr>
            <p:cNvPr id="23" name="TextBox 22"/>
            <p:cNvSpPr txBox="1"/>
            <p:nvPr/>
          </p:nvSpPr>
          <p:spPr>
            <a:xfrm>
              <a:off x="383522" y="2791716"/>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Talton</a:t>
              </a:r>
              <a:r>
                <a:rPr lang="en-US" sz="1200" dirty="0" smtClean="0">
                  <a:latin typeface="Ubuntu Light"/>
                  <a:cs typeface="Ubuntu Light"/>
                </a:rPr>
                <a:t> et al. 2011]</a:t>
              </a:r>
            </a:p>
          </p:txBody>
        </p:sp>
      </p:grpSp>
      <p:pic>
        <p:nvPicPr>
          <p:cNvPr id="16" name="Picture 15"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03500" y="1724301"/>
            <a:ext cx="3937000" cy="508000"/>
          </a:xfrm>
          <a:prstGeom prst="rect">
            <a:avLst/>
          </a:prstGeom>
        </p:spPr>
      </p:pic>
      <p:sp>
        <p:nvSpPr>
          <p:cNvPr id="3" name="Rectangle 2"/>
          <p:cNvSpPr/>
          <p:nvPr/>
        </p:nvSpPr>
        <p:spPr>
          <a:xfrm>
            <a:off x="188477" y="124643"/>
            <a:ext cx="8813603" cy="4955468"/>
          </a:xfrm>
          <a:prstGeom prst="rect">
            <a:avLst/>
          </a:prstGeom>
          <a:solidFill>
            <a:schemeClr val="bg1">
              <a:lumMod val="85000"/>
              <a:lumOff val="1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231889" y="106757"/>
            <a:ext cx="4782637" cy="4960531"/>
            <a:chOff x="2231889" y="106757"/>
            <a:chExt cx="4782637" cy="4960531"/>
          </a:xfrm>
        </p:grpSpPr>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889" y="106757"/>
              <a:ext cx="4705904" cy="4590461"/>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3402302" y="4697218"/>
              <a:ext cx="3612224" cy="37007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smtClean="0">
                  <a:latin typeface="Ubuntu Light"/>
                  <a:cs typeface="Ubuntu Light"/>
                </a:rPr>
                <a:t>[</a:t>
              </a:r>
              <a:r>
                <a:rPr lang="en-US" sz="1600" dirty="0" err="1" smtClean="0">
                  <a:latin typeface="Ubuntu Light"/>
                  <a:cs typeface="Ubuntu Light"/>
                </a:rPr>
                <a:t>Talton</a:t>
              </a:r>
              <a:r>
                <a:rPr lang="en-US" sz="1600" dirty="0" smtClean="0">
                  <a:latin typeface="Ubuntu Light"/>
                  <a:cs typeface="Ubuntu Light"/>
                </a:rPr>
                <a:t> et al. 2011]</a:t>
              </a:r>
            </a:p>
          </p:txBody>
        </p:sp>
      </p:grpSp>
    </p:spTree>
    <p:extLst>
      <p:ext uri="{BB962C8B-B14F-4D97-AF65-F5344CB8AC3E}">
        <p14:creationId xmlns:p14="http://schemas.microsoft.com/office/powerpoint/2010/main" val="204784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Inference</a:t>
            </a:r>
            <a:endParaRPr lang="en-US" dirty="0"/>
          </a:p>
        </p:txBody>
      </p:sp>
      <p:grpSp>
        <p:nvGrpSpPr>
          <p:cNvPr id="8" name="Group 7"/>
          <p:cNvGrpSpPr/>
          <p:nvPr/>
        </p:nvGrpSpPr>
        <p:grpSpPr>
          <a:xfrm>
            <a:off x="296842" y="2791717"/>
            <a:ext cx="2058762" cy="2217227"/>
            <a:chOff x="383522" y="2791716"/>
            <a:chExt cx="2058762" cy="2217227"/>
          </a:xfrm>
        </p:grpSpPr>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3072555"/>
              <a:ext cx="1985084" cy="1936388"/>
            </a:xfrm>
            <a:prstGeom prst="rect">
              <a:avLst/>
            </a:prstGeom>
          </p:spPr>
        </p:pic>
        <p:sp>
          <p:nvSpPr>
            <p:cNvPr id="23" name="TextBox 22"/>
            <p:cNvSpPr txBox="1"/>
            <p:nvPr/>
          </p:nvSpPr>
          <p:spPr>
            <a:xfrm>
              <a:off x="383522" y="2791716"/>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Talton</a:t>
              </a:r>
              <a:r>
                <a:rPr lang="en-US" sz="1200" dirty="0" smtClean="0">
                  <a:latin typeface="Ubuntu Light"/>
                  <a:cs typeface="Ubuntu Light"/>
                </a:rPr>
                <a:t> et al. 2011]</a:t>
              </a:r>
            </a:p>
          </p:txBody>
        </p:sp>
      </p:grpSp>
      <p:grpSp>
        <p:nvGrpSpPr>
          <p:cNvPr id="9" name="Group 8"/>
          <p:cNvGrpSpPr/>
          <p:nvPr/>
        </p:nvGrpSpPr>
        <p:grpSpPr>
          <a:xfrm>
            <a:off x="2390234" y="2791717"/>
            <a:ext cx="2002139" cy="2217227"/>
            <a:chOff x="2640037" y="2791716"/>
            <a:chExt cx="2002139" cy="2217227"/>
          </a:xfrm>
        </p:grpSpPr>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6379" y="3072555"/>
              <a:ext cx="1945797" cy="1936388"/>
            </a:xfrm>
            <a:prstGeom prst="rect">
              <a:avLst/>
            </a:prstGeom>
          </p:spPr>
        </p:pic>
        <p:sp>
          <p:nvSpPr>
            <p:cNvPr id="24" name="TextBox 23"/>
            <p:cNvSpPr txBox="1"/>
            <p:nvPr/>
          </p:nvSpPr>
          <p:spPr>
            <a:xfrm>
              <a:off x="2640037" y="2791716"/>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Stava</a:t>
              </a:r>
              <a:r>
                <a:rPr lang="en-US" sz="1200" dirty="0" smtClean="0">
                  <a:latin typeface="Ubuntu Light"/>
                  <a:cs typeface="Ubuntu Light"/>
                </a:rPr>
                <a:t> et al. 2014]</a:t>
              </a:r>
            </a:p>
          </p:txBody>
        </p:sp>
      </p:grpSp>
      <p:pic>
        <p:nvPicPr>
          <p:cNvPr id="16" name="Picture 15"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03500" y="1724301"/>
            <a:ext cx="3937000" cy="508000"/>
          </a:xfrm>
          <a:prstGeom prst="rect">
            <a:avLst/>
          </a:prstGeom>
        </p:spPr>
      </p:pic>
      <p:sp>
        <p:nvSpPr>
          <p:cNvPr id="17" name="Rectangle 16"/>
          <p:cNvSpPr/>
          <p:nvPr/>
        </p:nvSpPr>
        <p:spPr>
          <a:xfrm>
            <a:off x="188477" y="124643"/>
            <a:ext cx="8813603" cy="4955468"/>
          </a:xfrm>
          <a:prstGeom prst="rect">
            <a:avLst/>
          </a:prstGeom>
          <a:solidFill>
            <a:schemeClr val="bg1">
              <a:lumMod val="85000"/>
              <a:lumOff val="1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02302" y="4697218"/>
            <a:ext cx="3612224"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a:latin typeface="Ubuntu Light"/>
                <a:cs typeface="Ubuntu Light"/>
              </a:rPr>
              <a:t>[</a:t>
            </a:r>
            <a:r>
              <a:rPr lang="en-US" sz="1600" dirty="0" err="1">
                <a:latin typeface="Ubuntu Light"/>
                <a:cs typeface="Ubuntu Light"/>
              </a:rPr>
              <a:t>Stava</a:t>
            </a:r>
            <a:r>
              <a:rPr lang="en-US" sz="1600" dirty="0">
                <a:latin typeface="Ubuntu Light"/>
                <a:cs typeface="Ubuntu Light"/>
              </a:rPr>
              <a:t> et al. 2014]</a:t>
            </a:r>
          </a:p>
        </p:txBody>
      </p:sp>
      <p:pic>
        <p:nvPicPr>
          <p:cNvPr id="22" name="Pictur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31889" y="106757"/>
            <a:ext cx="4705904" cy="45909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862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Inference</a:t>
            </a:r>
            <a:endParaRPr lang="en-US" dirty="0"/>
          </a:p>
        </p:txBody>
      </p:sp>
      <p:grpSp>
        <p:nvGrpSpPr>
          <p:cNvPr id="8" name="Group 7"/>
          <p:cNvGrpSpPr/>
          <p:nvPr/>
        </p:nvGrpSpPr>
        <p:grpSpPr>
          <a:xfrm>
            <a:off x="296842" y="2791717"/>
            <a:ext cx="2058762" cy="2217227"/>
            <a:chOff x="383522" y="2791716"/>
            <a:chExt cx="2058762" cy="2217227"/>
          </a:xfrm>
        </p:grpSpPr>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3072555"/>
              <a:ext cx="1985084" cy="1936388"/>
            </a:xfrm>
            <a:prstGeom prst="rect">
              <a:avLst/>
            </a:prstGeom>
          </p:spPr>
        </p:pic>
        <p:sp>
          <p:nvSpPr>
            <p:cNvPr id="23" name="TextBox 22"/>
            <p:cNvSpPr txBox="1"/>
            <p:nvPr/>
          </p:nvSpPr>
          <p:spPr>
            <a:xfrm>
              <a:off x="383522" y="2791716"/>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Talton</a:t>
              </a:r>
              <a:r>
                <a:rPr lang="en-US" sz="1200" dirty="0" smtClean="0">
                  <a:latin typeface="Ubuntu Light"/>
                  <a:cs typeface="Ubuntu Light"/>
                </a:rPr>
                <a:t> et al. 2011]</a:t>
              </a:r>
            </a:p>
          </p:txBody>
        </p:sp>
      </p:grpSp>
      <p:grpSp>
        <p:nvGrpSpPr>
          <p:cNvPr id="9" name="Group 8"/>
          <p:cNvGrpSpPr/>
          <p:nvPr/>
        </p:nvGrpSpPr>
        <p:grpSpPr>
          <a:xfrm>
            <a:off x="2390234" y="2791717"/>
            <a:ext cx="2002139" cy="2217227"/>
            <a:chOff x="2640037" y="2791716"/>
            <a:chExt cx="2002139" cy="2217227"/>
          </a:xfrm>
        </p:grpSpPr>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6379" y="3072555"/>
              <a:ext cx="1945797" cy="1936388"/>
            </a:xfrm>
            <a:prstGeom prst="rect">
              <a:avLst/>
            </a:prstGeom>
          </p:spPr>
        </p:pic>
        <p:sp>
          <p:nvSpPr>
            <p:cNvPr id="24" name="TextBox 23"/>
            <p:cNvSpPr txBox="1"/>
            <p:nvPr/>
          </p:nvSpPr>
          <p:spPr>
            <a:xfrm>
              <a:off x="2640037" y="2791716"/>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Stava</a:t>
              </a:r>
              <a:r>
                <a:rPr lang="en-US" sz="1200" dirty="0" smtClean="0">
                  <a:latin typeface="Ubuntu Light"/>
                  <a:cs typeface="Ubuntu Light"/>
                </a:rPr>
                <a:t> et al. 2014]</a:t>
              </a:r>
            </a:p>
          </p:txBody>
        </p:sp>
      </p:grpSp>
      <p:grpSp>
        <p:nvGrpSpPr>
          <p:cNvPr id="26" name="Group 25"/>
          <p:cNvGrpSpPr/>
          <p:nvPr/>
        </p:nvGrpSpPr>
        <p:grpSpPr>
          <a:xfrm>
            <a:off x="4426999" y="2791717"/>
            <a:ext cx="2163574" cy="2217227"/>
            <a:chOff x="4729741" y="2791716"/>
            <a:chExt cx="2163574" cy="2217227"/>
          </a:xfrm>
        </p:grpSpPr>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0423" y="3072555"/>
              <a:ext cx="2102892" cy="1936388"/>
            </a:xfrm>
            <a:prstGeom prst="rect">
              <a:avLst/>
            </a:prstGeom>
          </p:spPr>
        </p:pic>
        <p:sp>
          <p:nvSpPr>
            <p:cNvPr id="25" name="TextBox 24"/>
            <p:cNvSpPr txBox="1"/>
            <p:nvPr/>
          </p:nvSpPr>
          <p:spPr>
            <a:xfrm>
              <a:off x="4729741" y="2791716"/>
              <a:ext cx="1564726" cy="276999"/>
            </a:xfrm>
            <a:prstGeom prst="rect">
              <a:avLst/>
            </a:prstGeom>
            <a:noFill/>
          </p:spPr>
          <p:txBody>
            <a:bodyPr wrap="square" rtlCol="0">
              <a:spAutoFit/>
            </a:bodyPr>
            <a:lstStyle/>
            <a:p>
              <a:r>
                <a:rPr lang="en-US" sz="1200" dirty="0" smtClean="0">
                  <a:latin typeface="Ubuntu Light"/>
                  <a:cs typeface="Ubuntu Light"/>
                </a:rPr>
                <a:t>[</a:t>
              </a:r>
              <a:r>
                <a:rPr lang="en-US" sz="1200" dirty="0" err="1" smtClean="0">
                  <a:latin typeface="Ubuntu Light"/>
                  <a:cs typeface="Ubuntu Light"/>
                </a:rPr>
                <a:t>Yeh</a:t>
              </a:r>
              <a:r>
                <a:rPr lang="en-US" sz="1200" dirty="0" smtClean="0">
                  <a:latin typeface="Ubuntu Light"/>
                  <a:cs typeface="Ubuntu Light"/>
                </a:rPr>
                <a:t> et al. 2012]</a:t>
              </a:r>
            </a:p>
          </p:txBody>
        </p:sp>
      </p:grpSp>
      <p:pic>
        <p:nvPicPr>
          <p:cNvPr id="16" name="Picture 15"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03500" y="1724301"/>
            <a:ext cx="3937000" cy="508000"/>
          </a:xfrm>
          <a:prstGeom prst="rect">
            <a:avLst/>
          </a:prstGeom>
        </p:spPr>
      </p:pic>
      <p:sp>
        <p:nvSpPr>
          <p:cNvPr id="17" name="Rectangle 16"/>
          <p:cNvSpPr/>
          <p:nvPr/>
        </p:nvSpPr>
        <p:spPr>
          <a:xfrm>
            <a:off x="188477" y="124643"/>
            <a:ext cx="8813603" cy="4955468"/>
          </a:xfrm>
          <a:prstGeom prst="rect">
            <a:avLst/>
          </a:prstGeom>
          <a:solidFill>
            <a:schemeClr val="bg1">
              <a:lumMod val="85000"/>
              <a:lumOff val="1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02302" y="4697218"/>
            <a:ext cx="3612224"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a:latin typeface="Ubuntu Light"/>
                <a:cs typeface="Ubuntu Light"/>
              </a:rPr>
              <a:t>[</a:t>
            </a:r>
            <a:r>
              <a:rPr lang="en-US" sz="1600" dirty="0" err="1">
                <a:latin typeface="Ubuntu Light"/>
                <a:cs typeface="Ubuntu Light"/>
              </a:rPr>
              <a:t>Yeh</a:t>
            </a:r>
            <a:r>
              <a:rPr lang="en-US" sz="1600" dirty="0">
                <a:latin typeface="Ubuntu Light"/>
                <a:cs typeface="Ubuntu Light"/>
              </a:rPr>
              <a:t> et al. 2012]</a:t>
            </a:r>
          </a:p>
        </p:txBody>
      </p:sp>
      <p:pic>
        <p:nvPicPr>
          <p:cNvPr id="22" name="Picture 21"/>
          <p:cNvPicPr>
            <a:picLocks noChangeAspect="1"/>
          </p:cNvPicPr>
          <p:nvPr/>
        </p:nvPicPr>
        <p:blipFill>
          <a:blip r:embed="rId7"/>
          <a:stretch>
            <a:fillRect/>
          </a:stretch>
        </p:blipFill>
        <p:spPr>
          <a:xfrm>
            <a:off x="2231889" y="106756"/>
            <a:ext cx="4705904" cy="45904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471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Ubuntu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Neutra Tex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eutra Tex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Ubuntu Light"/>
            <a:cs typeface="Ubuntu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UbuntuDark.thmx</Template>
  <TotalTime>10975</TotalTime>
  <Words>4462</Words>
  <Application>Microsoft Macintosh PowerPoint</Application>
  <PresentationFormat>On-screen Show (16:9)</PresentationFormat>
  <Paragraphs>618</Paragraphs>
  <Slides>55</Slides>
  <Notes>55</Notes>
  <HiddenSlides>1</HiddenSlides>
  <MMClips>1</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UbuntuDark</vt:lpstr>
      <vt:lpstr>Controlling Procedural Modeling Programs with Stochastically-Ordered Sequential Monte Carlo</vt:lpstr>
      <vt:lpstr>PowerPoint Presentation</vt:lpstr>
      <vt:lpstr>PowerPoint Presentation</vt:lpstr>
      <vt:lpstr>Controlling Procedural Models</vt:lpstr>
      <vt:lpstr>Bayesian Inference</vt:lpstr>
      <vt:lpstr>Bayesian Inference</vt:lpstr>
      <vt:lpstr>Bayesian Inference</vt:lpstr>
      <vt:lpstr>Bayesian Inference</vt:lpstr>
      <vt:lpstr>Bayesian Inference</vt:lpstr>
      <vt:lpstr>Bayesian Inference</vt:lpstr>
      <vt:lpstr>Metropolis Hastings</vt:lpstr>
      <vt:lpstr>Metropolis Hastings</vt:lpstr>
      <vt:lpstr>Metropolis Hastings</vt:lpstr>
      <vt:lpstr>Metropolis Hastings</vt:lpstr>
      <vt:lpstr>Metropolis Hastings</vt:lpstr>
      <vt:lpstr>Metropolis Hastings</vt:lpstr>
      <vt:lpstr>What if we use a different inference algorithm entirely?</vt:lpstr>
      <vt:lpstr>PowerPoint Presentation</vt:lpstr>
      <vt:lpstr>SMC: Requirements</vt:lpstr>
      <vt:lpstr>SMC: How It Works</vt:lpstr>
      <vt:lpstr>SMC: How It Works</vt:lpstr>
      <vt:lpstr>SMC: Procedural Model Example</vt:lpstr>
      <vt:lpstr>SMC: Procedural Model Example</vt:lpstr>
      <vt:lpstr>SMC: Procedural Model Example</vt:lpstr>
      <vt:lpstr>Procedural Modeling Programs Have Structure</vt:lpstr>
      <vt:lpstr>Procedural Modeling Programs Have Structure</vt:lpstr>
      <vt:lpstr>Many Linearization Orders</vt:lpstr>
      <vt:lpstr>Ordering Affects SMC Behavior</vt:lpstr>
      <vt:lpstr>How To Choose Order In General?</vt:lpstr>
      <vt:lpstr>Idea: Randomize Order</vt:lpstr>
      <vt:lpstr>Stochastically Ordered Sequential Monte Carlo</vt:lpstr>
      <vt:lpstr>Stochastically Ordered Sequential Monte Carlo</vt:lpstr>
      <vt:lpstr>Implementing Re-Ordering: Stochastic Futures</vt:lpstr>
      <vt:lpstr>Implementing Re-Ordering: Stochastic Futures</vt:lpstr>
      <vt:lpstr>Stochastic Future Details</vt:lpstr>
      <vt:lpstr>Results</vt:lpstr>
      <vt:lpstr>SOSMC Converges Faster than SMC or MH</vt:lpstr>
      <vt:lpstr>SOSMC Converges Faster than SMC or MH</vt:lpstr>
      <vt:lpstr>SOSMC Converges Faster than SMC or MH</vt:lpstr>
      <vt:lpstr>SOSMC Converges Faster than SMC or MH</vt:lpstr>
      <vt:lpstr>Image-Based Control: Silhouettes</vt:lpstr>
      <vt:lpstr>Image-Based Control: Silhouettes</vt:lpstr>
      <vt:lpstr>Image-Based Control: Shadows</vt:lpstr>
      <vt:lpstr>Image-Based Control: Shadows</vt:lpstr>
      <vt:lpstr>Limitations</vt:lpstr>
      <vt:lpstr>SOSMC Still Exhibits Filter Collapse</vt:lpstr>
      <vt:lpstr>MH Also Produces Nearly-Identical Samples</vt:lpstr>
      <vt:lpstr>Looking Forward</vt:lpstr>
      <vt:lpstr>PowerPoint Presentation</vt:lpstr>
      <vt:lpstr>PowerPoint Presentation</vt:lpstr>
      <vt:lpstr>Probabilistic Programming for Procedural Modeling</vt:lpstr>
      <vt:lpstr>Thanks!</vt:lpstr>
      <vt:lpstr>“Garden Paths”</vt:lpstr>
      <vt:lpstr>“Garden Paths”</vt:lpstr>
      <vt:lpstr>“Garden Paths”</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Ritchie</dc:creator>
  <cp:lastModifiedBy>Daniel Ritchie</cp:lastModifiedBy>
  <cp:revision>578</cp:revision>
  <dcterms:created xsi:type="dcterms:W3CDTF">2015-07-14T17:50:31Z</dcterms:created>
  <dcterms:modified xsi:type="dcterms:W3CDTF">2015-08-09T00:53:25Z</dcterms:modified>
</cp:coreProperties>
</file>